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6"/>
  </p:notesMasterIdLst>
  <p:sldIdLst>
    <p:sldId id="1043" r:id="rId2"/>
    <p:sldId id="1296" r:id="rId3"/>
    <p:sldId id="1297" r:id="rId4"/>
    <p:sldId id="1298" r:id="rId5"/>
    <p:sldId id="1044" r:id="rId6"/>
    <p:sldId id="1181" r:id="rId7"/>
    <p:sldId id="966" r:id="rId8"/>
    <p:sldId id="1182" r:id="rId9"/>
    <p:sldId id="1180" r:id="rId10"/>
    <p:sldId id="1167" r:id="rId11"/>
    <p:sldId id="1285" r:id="rId12"/>
    <p:sldId id="1286" r:id="rId13"/>
    <p:sldId id="1287" r:id="rId14"/>
    <p:sldId id="1291" r:id="rId15"/>
    <p:sldId id="1292" r:id="rId16"/>
    <p:sldId id="1305" r:id="rId17"/>
    <p:sldId id="1306" r:id="rId18"/>
    <p:sldId id="1307" r:id="rId19"/>
    <p:sldId id="1309" r:id="rId20"/>
    <p:sldId id="1293" r:id="rId21"/>
    <p:sldId id="1310" r:id="rId22"/>
    <p:sldId id="1308" r:id="rId23"/>
    <p:sldId id="1294" r:id="rId24"/>
    <p:sldId id="1299" r:id="rId25"/>
  </p:sldIdLst>
  <p:sldSz cx="12192000" cy="6858000"/>
  <p:notesSz cx="7315200" cy="9601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C97F9453-84F7-9EF9-92B1-09B9D4B7D691}" name="Dakota King" initials="DK" userId="abd8259705e70c9d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8000"/>
    <a:srgbClr val="CDA533"/>
    <a:srgbClr val="E5D21B"/>
    <a:srgbClr val="AB63FA"/>
    <a:srgbClr val="00CC96"/>
    <a:srgbClr val="EF553B"/>
    <a:srgbClr val="636EFA"/>
    <a:srgbClr val="FF0000"/>
    <a:srgbClr val="DDDDD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4" autoAdjust="0"/>
    <p:restoredTop sz="90611" autoAdjust="0"/>
  </p:normalViewPr>
  <p:slideViewPr>
    <p:cSldViewPr>
      <p:cViewPr varScale="1">
        <p:scale>
          <a:sx n="66" d="100"/>
          <a:sy n="66" d="100"/>
        </p:scale>
        <p:origin x="1339" y="278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621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microsoft.com/office/2018/10/relationships/authors" Target="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375" y="0"/>
            <a:ext cx="3170238" cy="4810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A48F7F-5ADE-43FC-AA90-CCC86737E65F}" type="datetimeFigureOut">
              <a:rPr lang="en-US" smtClean="0"/>
              <a:t>1/19/2025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838" y="4621213"/>
            <a:ext cx="5851525" cy="377983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375" y="9120188"/>
            <a:ext cx="3170238" cy="4810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579AED-804E-45A7-B3A7-86DDE46FDD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08099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79AED-804E-45A7-B3A7-86DDE46FDD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754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ECD68E-963E-6C1D-6232-B80075C31E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20F7667-CDBC-431B-CD35-812C0C1DCE2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C458E6-B401-663C-EE83-455F96CF9ED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6C09EE-F03C-837D-531E-ADD8AC2E703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579AED-804E-45A7-B3A7-86DDE46FDD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086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7FFF6A-BAB8-417B-A862-667C85518E3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95E122-9FA0-46A6-B6B5-413AF25787B4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8C555-4348-409E-86FB-53164A04BE7B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655C1A-3CA6-4C46-8A1E-A8FF9B4F752E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3F1C78-51A6-4501-83BE-01A9651064FC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4AE13-2AFF-4850-9229-8E20CD54EEA0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B59ABC-C4AA-42FB-9058-EC8302B36129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15B247-466A-4414-A8EF-74E29168220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DB3736-879E-4949-BB0C-648C25A0EB7F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4D88A0-FABB-498E-992E-5C8DE1A77A78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F5933E-2EF6-4540-B64C-4273A8CF7FC2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0"/>
            <a:ext cx="10972800" cy="495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910B453-F4E5-489B-B2CF-66710B8E4011}" type="slidenum">
              <a:rPr lang="en-US" altLang="en-US"/>
              <a:pPr>
                <a:defRPr/>
              </a:pPr>
              <a:t>‹#›</a:t>
            </a:fld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7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4"/>
          <p:cNvSpPr>
            <a:spLocks noGrp="1" noChangeArrowheads="1"/>
          </p:cNvSpPr>
          <p:nvPr>
            <p:ph type="ctrTitle"/>
          </p:nvPr>
        </p:nvSpPr>
        <p:spPr>
          <a:xfrm>
            <a:off x="304800" y="1066800"/>
            <a:ext cx="11506200" cy="1695450"/>
          </a:xfrm>
        </p:spPr>
        <p:txBody>
          <a:bodyPr/>
          <a:lstStyle/>
          <a:p>
            <a:b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  <a:t> </a:t>
            </a:r>
            <a:br>
              <a:rPr lang="en-US" sz="1800" b="0" i="0" u="none" strike="noStrike" baseline="0" dirty="0">
                <a:solidFill>
                  <a:srgbClr val="000000"/>
                </a:solidFill>
                <a:latin typeface="Verdana" panose="020B0604030504040204" pitchFamily="34" charset="0"/>
              </a:rPr>
            </a:br>
            <a:r>
              <a:rPr lang="en-US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Pre-instruction diagnostic tests can help predict probability of</a:t>
            </a:r>
            <a:br>
              <a:rPr lang="en-US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obtaining high or low course grades in introductory physics</a:t>
            </a:r>
            <a:r>
              <a:rPr lang="en-US" sz="3600" b="0" i="0" u="none" strike="noStrike" baseline="0" dirty="0">
                <a:solidFill>
                  <a:srgbClr val="000000"/>
                </a:solidFill>
              </a:rPr>
              <a:t>	</a:t>
            </a:r>
          </a:p>
        </p:txBody>
      </p:sp>
      <p:sp>
        <p:nvSpPr>
          <p:cNvPr id="13314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685800" y="3352800"/>
            <a:ext cx="10439400" cy="1447800"/>
          </a:xfrm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en-US" altLang="en-US" sz="2000" dirty="0"/>
              <a:t>David E. Meltzer</a:t>
            </a:r>
            <a:r>
              <a:rPr lang="en-US" altLang="en-US" sz="2000" baseline="30000" dirty="0"/>
              <a:t>1</a:t>
            </a:r>
            <a:r>
              <a:rPr lang="en-US" altLang="en-US" sz="2000" dirty="0"/>
              <a:t> and Dakota H. King</a:t>
            </a:r>
            <a:r>
              <a:rPr lang="en-US" altLang="en-US" sz="2000" baseline="30000" dirty="0"/>
              <a:t>2</a:t>
            </a: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endParaRPr lang="en-US" altLang="en-US" sz="2000" baseline="20000" dirty="0"/>
          </a:p>
          <a:p>
            <a:pPr eaLnBrk="1" hangingPunct="1">
              <a:spcBef>
                <a:spcPct val="0"/>
              </a:spcBef>
            </a:pPr>
            <a:r>
              <a:rPr lang="en-US" altLang="en-US" sz="1800" baseline="30000" dirty="0"/>
              <a:t>1</a:t>
            </a:r>
            <a:r>
              <a:rPr lang="en-US" altLang="en-US" sz="1800" dirty="0"/>
              <a:t>Arizona State University</a:t>
            </a:r>
          </a:p>
          <a:p>
            <a:pPr eaLnBrk="1" hangingPunct="1">
              <a:spcBef>
                <a:spcPct val="0"/>
              </a:spcBef>
            </a:pPr>
            <a:r>
              <a:rPr lang="en-US" altLang="en-US" sz="1800" baseline="30000" dirty="0"/>
              <a:t>2</a:t>
            </a:r>
            <a:r>
              <a:rPr lang="en-US" altLang="en-US" sz="1800" dirty="0"/>
              <a:t>University of Arizona College of Veterinary Medicine</a:t>
            </a:r>
          </a:p>
          <a:p>
            <a:pPr eaLnBrk="1" hangingPunct="1">
              <a:spcBef>
                <a:spcPct val="0"/>
              </a:spcBef>
            </a:pPr>
            <a:endParaRPr lang="en-US" altLang="en-US" sz="2000" dirty="0"/>
          </a:p>
          <a:p>
            <a:pPr eaLnBrk="1" hangingPunct="1">
              <a:spcBef>
                <a:spcPct val="0"/>
              </a:spcBef>
            </a:pPr>
            <a:endParaRPr lang="en-US" altLang="en-US" sz="2800" dirty="0"/>
          </a:p>
          <a:p>
            <a:pPr eaLnBrk="1" hangingPunct="1">
              <a:spcBef>
                <a:spcPct val="50000"/>
              </a:spcBef>
            </a:pPr>
            <a:r>
              <a:rPr lang="en-US" altLang="en-US" sz="1800" dirty="0"/>
              <a:t>Supported in part by NSF DUE #1504986 and #1914712</a:t>
            </a:r>
          </a:p>
          <a:p>
            <a:pPr eaLnBrk="1" hangingPunct="1"/>
            <a:endParaRPr lang="en-US" altLang="en-US" sz="2200" dirty="0"/>
          </a:p>
          <a:p>
            <a:pPr eaLnBrk="1" hangingPunct="1"/>
            <a:endParaRPr lang="en-US" altLang="en-US" sz="2200" dirty="0"/>
          </a:p>
        </p:txBody>
      </p:sp>
    </p:spTree>
    <p:extLst>
      <p:ext uri="{BB962C8B-B14F-4D97-AF65-F5344CB8AC3E}">
        <p14:creationId xmlns:p14="http://schemas.microsoft.com/office/powerpoint/2010/main" val="200811669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8B8AA8C-2E75-97B7-6108-8FA36CC2A09E}"/>
              </a:ext>
            </a:extLst>
          </p:cNvPr>
          <p:cNvSpPr txBox="1"/>
          <p:nvPr/>
        </p:nvSpPr>
        <p:spPr>
          <a:xfrm>
            <a:off x="609600" y="1219200"/>
            <a:ext cx="1097280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i="1" dirty="0"/>
              <a:t>Consistent result</a:t>
            </a:r>
            <a:r>
              <a:rPr lang="en-US" sz="2800" dirty="0"/>
              <a:t>:</a:t>
            </a:r>
          </a:p>
          <a:p>
            <a:endParaRPr lang="en-US" sz="2800" dirty="0"/>
          </a:p>
          <a:p>
            <a:r>
              <a:rPr lang="en-US" sz="2800" i="1" dirty="0"/>
              <a:t>High</a:t>
            </a:r>
            <a:r>
              <a:rPr lang="en-US" sz="2800" dirty="0"/>
              <a:t> (top-quartile) scorers on </a:t>
            </a:r>
            <a:r>
              <a:rPr lang="en-US" sz="2800" i="1" dirty="0"/>
              <a:t>any one</a:t>
            </a:r>
            <a:r>
              <a:rPr lang="en-US" sz="2800" dirty="0"/>
              <a:t> of the diagnostic pretests were much more likely to get high (top-quartile) grades and much less likely to get low (bottom-quartile) grades than were low scorers.</a:t>
            </a:r>
          </a:p>
          <a:p>
            <a:endParaRPr lang="en-US" sz="2800" dirty="0"/>
          </a:p>
          <a:p>
            <a:r>
              <a:rPr lang="en-US" sz="2800" dirty="0"/>
              <a:t>					But how </a:t>
            </a:r>
            <a:r>
              <a:rPr lang="en-US" sz="2800" i="1" dirty="0"/>
              <a:t>much</a:t>
            </a:r>
            <a:r>
              <a:rPr lang="en-US" sz="2800" dirty="0"/>
              <a:t> more (or less) likely?…</a:t>
            </a:r>
          </a:p>
        </p:txBody>
      </p:sp>
    </p:spTree>
    <p:extLst>
      <p:ext uri="{BB962C8B-B14F-4D97-AF65-F5344CB8AC3E}">
        <p14:creationId xmlns:p14="http://schemas.microsoft.com/office/powerpoint/2010/main" val="299196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3157CE-25A4-10BC-0472-F22FC1D1B2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1066800"/>
            <a:ext cx="10972800" cy="3962400"/>
          </a:xfrm>
        </p:spPr>
        <p:txBody>
          <a:bodyPr/>
          <a:lstStyle/>
          <a:p>
            <a:r>
              <a:rPr lang="en-US" sz="2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</a:t>
            </a: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igh scorers on any one of the pretests were much more likely (400-600%) to receive high grades tha</a:t>
            </a:r>
            <a:r>
              <a:rPr lang="en-US" sz="2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n were low scorers.</a:t>
            </a:r>
          </a:p>
          <a:p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High scorers were</a:t>
            </a:r>
            <a:r>
              <a:rPr lang="en-US" sz="2800" dirty="0"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much </a:t>
            </a:r>
            <a:r>
              <a:rPr lang="en-US" sz="2800" i="1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less</a:t>
            </a:r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 likely (20-30%) to receive low grades than were low scorers. </a:t>
            </a:r>
          </a:p>
          <a:p>
            <a:r>
              <a:rPr lang="en-US" sz="28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This general pattern held for 113 out of 116 comparisons (97%) and for all four universities, although the quantitative range was large. 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4265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of numbers and symbols&#10;&#10;Description automatically generated">
            <a:extLst>
              <a:ext uri="{FF2B5EF4-FFF2-40B4-BE49-F238E27FC236}">
                <a16:creationId xmlns:a16="http://schemas.microsoft.com/office/drawing/2014/main" id="{E97AD0C9-4442-D6EE-5DBA-AE820B99DA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5293" y="76200"/>
            <a:ext cx="6261414" cy="67056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AF0EA57-26FE-F40E-EC90-74FD4B7536A4}"/>
              </a:ext>
            </a:extLst>
          </p:cNvPr>
          <p:cNvSpPr txBox="1"/>
          <p:nvPr/>
        </p:nvSpPr>
        <p:spPr>
          <a:xfrm>
            <a:off x="304800" y="1143000"/>
            <a:ext cx="266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High-Grade Probability vs. Lawson Pretest Score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BB8EE82-B021-5FAB-72FC-815B9D41D888}"/>
              </a:ext>
            </a:extLst>
          </p:cNvPr>
          <p:cNvSpPr/>
          <p:nvPr/>
        </p:nvSpPr>
        <p:spPr>
          <a:xfrm>
            <a:off x="5334000" y="81534"/>
            <a:ext cx="1219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6570256-9E55-36DD-BE99-C9CF76E4285F}"/>
              </a:ext>
            </a:extLst>
          </p:cNvPr>
          <p:cNvSpPr/>
          <p:nvPr/>
        </p:nvSpPr>
        <p:spPr>
          <a:xfrm>
            <a:off x="6670753" y="82296"/>
            <a:ext cx="1219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49467F3-3015-1B7A-804F-9CE811D67F45}"/>
              </a:ext>
            </a:extLst>
          </p:cNvPr>
          <p:cNvSpPr/>
          <p:nvPr/>
        </p:nvSpPr>
        <p:spPr>
          <a:xfrm>
            <a:off x="7952540" y="71628"/>
            <a:ext cx="1219200" cy="6858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B86E34D-4D27-579F-4479-A4F1E435CE86}"/>
              </a:ext>
            </a:extLst>
          </p:cNvPr>
          <p:cNvSpPr/>
          <p:nvPr/>
        </p:nvSpPr>
        <p:spPr>
          <a:xfrm>
            <a:off x="2981252" y="6248400"/>
            <a:ext cx="623894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BDC305-9AD9-A73E-91E3-0D1A29932BF9}"/>
              </a:ext>
            </a:extLst>
          </p:cNvPr>
          <p:cNvSpPr txBox="1"/>
          <p:nvPr/>
        </p:nvSpPr>
        <p:spPr>
          <a:xfrm>
            <a:off x="9372600" y="6019800"/>
            <a:ext cx="266699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High scorers almost 6 times as likely to get top-quartile grades as low scorers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D59E3A-5065-C98B-3F2A-32E82FD4424F}"/>
              </a:ext>
            </a:extLst>
          </p:cNvPr>
          <p:cNvSpPr/>
          <p:nvPr/>
        </p:nvSpPr>
        <p:spPr>
          <a:xfrm>
            <a:off x="5448300" y="6258306"/>
            <a:ext cx="990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F22ECF8-9B3D-8691-55DA-9E40682D7888}"/>
              </a:ext>
            </a:extLst>
          </p:cNvPr>
          <p:cNvSpPr/>
          <p:nvPr/>
        </p:nvSpPr>
        <p:spPr>
          <a:xfrm>
            <a:off x="6785053" y="6248400"/>
            <a:ext cx="99060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1B0AFA1-E446-7C83-13CD-D9BA22CF21D6}"/>
              </a:ext>
            </a:extLst>
          </p:cNvPr>
          <p:cNvSpPr/>
          <p:nvPr/>
        </p:nvSpPr>
        <p:spPr>
          <a:xfrm>
            <a:off x="8121806" y="6248400"/>
            <a:ext cx="1120860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129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table of numbers with text&#10;&#10;Description automatically generated with medium confidence">
            <a:extLst>
              <a:ext uri="{FF2B5EF4-FFF2-40B4-BE49-F238E27FC236}">
                <a16:creationId xmlns:a16="http://schemas.microsoft.com/office/drawing/2014/main" id="{C8D580F9-F187-24CD-15BD-D875E4A0644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72709"/>
            <a:ext cx="5873037" cy="663289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D243931-D0B2-6324-4823-AC29313EF4A6}"/>
              </a:ext>
            </a:extLst>
          </p:cNvPr>
          <p:cNvSpPr txBox="1"/>
          <p:nvPr/>
        </p:nvSpPr>
        <p:spPr>
          <a:xfrm>
            <a:off x="304800" y="1143000"/>
            <a:ext cx="26669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</a:rPr>
              <a:t>Low-Grade Probability vs. Lawson Pretest Score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18B885E-8DD5-1655-2684-2D382B016C47}"/>
              </a:ext>
            </a:extLst>
          </p:cNvPr>
          <p:cNvSpPr/>
          <p:nvPr/>
        </p:nvSpPr>
        <p:spPr>
          <a:xfrm>
            <a:off x="2971800" y="6172200"/>
            <a:ext cx="6238948" cy="45720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A6F5947-FB55-2BCE-4C92-5E3DD095D1B8}"/>
              </a:ext>
            </a:extLst>
          </p:cNvPr>
          <p:cNvSpPr txBox="1"/>
          <p:nvPr/>
        </p:nvSpPr>
        <p:spPr>
          <a:xfrm>
            <a:off x="9372600" y="6019800"/>
            <a:ext cx="2666999" cy="73866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b="1" i="1" dirty="0">
                <a:solidFill>
                  <a:srgbClr val="FF0000"/>
                </a:solidFill>
              </a:rPr>
              <a:t>Low scorers 4.5 times as likely to get bottom-quartile grades as high scorers</a:t>
            </a:r>
          </a:p>
        </p:txBody>
      </p:sp>
    </p:spTree>
    <p:extLst>
      <p:ext uri="{BB962C8B-B14F-4D97-AF65-F5344CB8AC3E}">
        <p14:creationId xmlns:p14="http://schemas.microsoft.com/office/powerpoint/2010/main" val="6660652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03ED7D-4FF3-0625-CAED-C964475FE7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4" name="Content Placeholder 3" descr="A screen shot of a graph&#10;&#10;Description automatically generated">
            <a:extLst>
              <a:ext uri="{FF2B5EF4-FFF2-40B4-BE49-F238E27FC236}">
                <a16:creationId xmlns:a16="http://schemas.microsoft.com/office/drawing/2014/main" id="{0177C27D-6BF2-0EDC-9B5A-B6A8CA1EE9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2156" y="1524000"/>
            <a:ext cx="8027688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6839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4CDB01-445B-EFEB-57A9-EAEB001D3D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C2DAFC-3219-1ACB-0149-609FCF2B16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A1DD20D2-D52A-5DD9-88BA-F902B85BBE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810279" cy="4724400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272E0042-9521-5A78-182F-DA8F716FD549}"/>
              </a:ext>
            </a:extLst>
          </p:cNvPr>
          <p:cNvSpPr/>
          <p:nvPr/>
        </p:nvSpPr>
        <p:spPr>
          <a:xfrm>
            <a:off x="2286000" y="2057400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DC1D136C-A1B3-D99D-92FA-A859E8B6205D}"/>
              </a:ext>
            </a:extLst>
          </p:cNvPr>
          <p:cNvSpPr/>
          <p:nvPr/>
        </p:nvSpPr>
        <p:spPr>
          <a:xfrm>
            <a:off x="5867400" y="4191000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B65A9FEB-569F-8EFE-F5B6-B82519DE7E0C}"/>
              </a:ext>
            </a:extLst>
          </p:cNvPr>
          <p:cNvSpPr/>
          <p:nvPr/>
        </p:nvSpPr>
        <p:spPr>
          <a:xfrm>
            <a:off x="2438400" y="4348734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123D201B-9CB8-7D3A-CC9E-3892977F24EE}"/>
              </a:ext>
            </a:extLst>
          </p:cNvPr>
          <p:cNvSpPr/>
          <p:nvPr/>
        </p:nvSpPr>
        <p:spPr>
          <a:xfrm>
            <a:off x="5715000" y="1975866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343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E2FA5A-D3B2-0BFB-8EFB-AF927F1D49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77A25-2556-052F-7F10-18297B900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7EC1037F-4B8B-32C9-D112-9E6822FE7B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810279" cy="4724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B701294C-A4BB-7DB0-4374-74A527317B52}"/>
              </a:ext>
            </a:extLst>
          </p:cNvPr>
          <p:cNvSpPr/>
          <p:nvPr/>
        </p:nvSpPr>
        <p:spPr>
          <a:xfrm>
            <a:off x="5867400" y="4191000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CB957013-B394-BEED-EEE1-029F83842833}"/>
              </a:ext>
            </a:extLst>
          </p:cNvPr>
          <p:cNvSpPr/>
          <p:nvPr/>
        </p:nvSpPr>
        <p:spPr>
          <a:xfrm>
            <a:off x="2438400" y="4348734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87906DD-8FEB-F157-A2DF-4694CC6CD27F}"/>
              </a:ext>
            </a:extLst>
          </p:cNvPr>
          <p:cNvSpPr/>
          <p:nvPr/>
        </p:nvSpPr>
        <p:spPr>
          <a:xfrm>
            <a:off x="5715000" y="1975866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8475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51D227-9080-8C86-74D0-AD60BC7148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540DB7-AC42-5198-0A62-701087E2D1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2082F794-93FA-367C-E45B-0E602F3438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810279" cy="4724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E0042F37-3928-EE94-D46F-2A482061982E}"/>
              </a:ext>
            </a:extLst>
          </p:cNvPr>
          <p:cNvSpPr/>
          <p:nvPr/>
        </p:nvSpPr>
        <p:spPr>
          <a:xfrm>
            <a:off x="5867400" y="4191000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214E02DD-F82A-E921-AFBF-67C7BF937BFF}"/>
              </a:ext>
            </a:extLst>
          </p:cNvPr>
          <p:cNvSpPr/>
          <p:nvPr/>
        </p:nvSpPr>
        <p:spPr>
          <a:xfrm>
            <a:off x="2438400" y="4348734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58328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52E690-27CC-9D23-C645-2061657DD9F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69DC0-F264-2F4B-BE93-1165966948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4AEF6B16-3B47-AA98-50EF-467986F7397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810279" cy="4724400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78F2FC70-D731-1CBF-D0F3-757E408122AD}"/>
              </a:ext>
            </a:extLst>
          </p:cNvPr>
          <p:cNvSpPr/>
          <p:nvPr/>
        </p:nvSpPr>
        <p:spPr>
          <a:xfrm>
            <a:off x="5867400" y="4191000"/>
            <a:ext cx="3352800" cy="1905000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6629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CFCD7E-1734-7440-8452-D1258503D3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3226E-D101-144F-6874-E4998D8D16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Grades vs. Math Pretest Score for “Combined” Sample</a:t>
            </a:r>
          </a:p>
        </p:txBody>
      </p:sp>
      <p:pic>
        <p:nvPicPr>
          <p:cNvPr id="6" name="Content Placeholder 5" descr="A diagram of a graph&#10;&#10;Description automatically generated with medium confidence">
            <a:extLst>
              <a:ext uri="{FF2B5EF4-FFF2-40B4-BE49-F238E27FC236}">
                <a16:creationId xmlns:a16="http://schemas.microsoft.com/office/drawing/2014/main" id="{54C0DD79-E90E-3F7B-FC79-5A9D19DB340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524000"/>
            <a:ext cx="7810279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313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B63910-5BC3-A2E9-8D3A-D2631E3BD9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30 years ago today (+1 day): My first AAPT talk</a:t>
            </a:r>
          </a:p>
        </p:txBody>
      </p:sp>
      <p:pic>
        <p:nvPicPr>
          <p:cNvPr id="5" name="Content Placeholder 4" descr="A white background with black text&#10;&#10;Description automatically generated">
            <a:extLst>
              <a:ext uri="{FF2B5EF4-FFF2-40B4-BE49-F238E27FC236}">
                <a16:creationId xmlns:a16="http://schemas.microsoft.com/office/drawing/2014/main" id="{3B650E91-6C91-BD64-B33C-3B24E1CE6D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5795" y="1367028"/>
            <a:ext cx="8224735" cy="14478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77BEFB0-9838-11E2-66E5-EC1F9A4ACD7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472" y="3032519"/>
            <a:ext cx="4628539" cy="533400"/>
          </a:xfrm>
          <a:prstGeom prst="rect">
            <a:avLst/>
          </a:prstGeom>
        </p:spPr>
      </p:pic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5EA349B-F269-4D14-FE49-00F6556B42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716" y="3654431"/>
            <a:ext cx="3558363" cy="609600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8CCD5C8-43D4-EC81-F525-74C6A97FED9E}"/>
              </a:ext>
            </a:extLst>
          </p:cNvPr>
          <p:cNvSpPr txBox="1"/>
          <p:nvPr/>
        </p:nvSpPr>
        <p:spPr>
          <a:xfrm>
            <a:off x="2605862" y="4584807"/>
            <a:ext cx="6324600" cy="92333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“A Pilot Project for an Elementary Physics Course Based on Guided Inquiry, with the Theme of ‘Energy’”</a:t>
            </a:r>
          </a:p>
          <a:p>
            <a:endParaRPr lang="en-US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8B3C0D6-E2BC-6B71-8BE8-DFA50DCF6B8C}"/>
              </a:ext>
            </a:extLst>
          </p:cNvPr>
          <p:cNvSpPr txBox="1"/>
          <p:nvPr/>
        </p:nvSpPr>
        <p:spPr>
          <a:xfrm>
            <a:off x="3620992" y="5834542"/>
            <a:ext cx="8110746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i="1" dirty="0">
                <a:solidFill>
                  <a:srgbClr val="FF0000"/>
                </a:solidFill>
              </a:rPr>
              <a:t>One year later, I reported some concerning findings…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1085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  <p:bldP spid="1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>
            <a:extLst>
              <a:ext uri="{FF2B5EF4-FFF2-40B4-BE49-F238E27FC236}">
                <a16:creationId xmlns:a16="http://schemas.microsoft.com/office/drawing/2014/main" id="{4C660DF5-E95F-9314-BCD1-B62E1A9B558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kern="0" dirty="0"/>
              <a:t>Grades vs. Lawson Pretest Score for Alg-1 2005 CU Sample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49F4A9-9CE3-2F80-C8F0-8F3A9C97D322}"/>
              </a:ext>
            </a:extLst>
          </p:cNvPr>
          <p:cNvSpPr txBox="1"/>
          <p:nvPr/>
        </p:nvSpPr>
        <p:spPr>
          <a:xfrm>
            <a:off x="952500" y="1295400"/>
            <a:ext cx="102870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/>
              <a:t>For Alg-1 CU, our largest sample (N = 469)</a:t>
            </a:r>
            <a:r>
              <a:rPr lang="en-US" sz="2400" dirty="0"/>
              <a:t>: </a:t>
            </a:r>
          </a:p>
          <a:p>
            <a:endParaRPr lang="en-US" sz="2400" dirty="0"/>
          </a:p>
          <a:p>
            <a:r>
              <a:rPr lang="en-US" sz="2400" dirty="0"/>
              <a:t>How do students’ median course grades vary depending on their pretest scores on the Lawson test of scientific reasoning?</a:t>
            </a:r>
          </a:p>
        </p:txBody>
      </p:sp>
    </p:spTree>
    <p:extLst>
      <p:ext uri="{BB962C8B-B14F-4D97-AF65-F5344CB8AC3E}">
        <p14:creationId xmlns:p14="http://schemas.microsoft.com/office/powerpoint/2010/main" val="810499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8BEFA3-7A5C-5D6D-F33F-67FB23A558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aph with red and blue lines and arrows&#10;&#10;Description automatically generated">
            <a:extLst>
              <a:ext uri="{FF2B5EF4-FFF2-40B4-BE49-F238E27FC236}">
                <a16:creationId xmlns:a16="http://schemas.microsoft.com/office/drawing/2014/main" id="{D9A816FA-E247-6320-C8B3-A93DC6C476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400" y="1143000"/>
            <a:ext cx="8532230" cy="4897828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F570438-CE63-FC43-8006-13480F29E2A4}"/>
              </a:ext>
            </a:extLst>
          </p:cNvPr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  <a:cs typeface="Arial" charset="0"/>
              </a:defRPr>
            </a:lvl9pPr>
          </a:lstStyle>
          <a:p>
            <a:r>
              <a:rPr lang="en-US" sz="2800" kern="0" dirty="0"/>
              <a:t>Grades vs. Lawson Pretest Score for Alg-1 2005 CU Sample</a:t>
            </a:r>
          </a:p>
        </p:txBody>
      </p:sp>
    </p:spTree>
    <p:extLst>
      <p:ext uri="{BB962C8B-B14F-4D97-AF65-F5344CB8AC3E}">
        <p14:creationId xmlns:p14="http://schemas.microsoft.com/office/powerpoint/2010/main" val="19073727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F8C4DE-6169-CA44-18B8-EFCAC3ABC2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0F4D6-F8AE-C25A-91E7-3EE7A0D194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Some “answers” to relevant questions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3028779-8427-BAFD-304E-722EEA981DE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Which, if any, of the diagnostic pretests is most predictive of students’ performance? </a:t>
            </a:r>
            <a:endParaRPr lang="en-US" sz="2400" i="1" dirty="0">
              <a:solidFill>
                <a:srgbClr val="FF0000"/>
              </a:solidFill>
            </a:endParaRPr>
          </a:p>
          <a:p>
            <a:r>
              <a:rPr lang="en-US" sz="2800" dirty="0"/>
              <a:t>Does using multiple predictor variables offer greater predictive power than using just one of them? </a:t>
            </a:r>
            <a:endParaRPr lang="en-US" sz="2400" dirty="0"/>
          </a:p>
          <a:p>
            <a:r>
              <a:rPr lang="en-US" sz="2800" dirty="0"/>
              <a:t>Does better performance on one predictor variable indicate that another variable is more (or less) predictive? (This would be an “interaction” effect.)</a:t>
            </a:r>
            <a:endParaRPr lang="en-US" sz="24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2D4F123-1B8B-D773-CEE8-E025D6A74A79}"/>
              </a:ext>
            </a:extLst>
          </p:cNvPr>
          <p:cNvSpPr txBox="1"/>
          <p:nvPr/>
        </p:nvSpPr>
        <p:spPr>
          <a:xfrm>
            <a:off x="4953000" y="2057400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Varies with the course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7ABB1B1-416F-390D-F156-63E4D872400B}"/>
              </a:ext>
            </a:extLst>
          </p:cNvPr>
          <p:cNvSpPr txBox="1"/>
          <p:nvPr/>
        </p:nvSpPr>
        <p:spPr>
          <a:xfrm>
            <a:off x="4191000" y="4800600"/>
            <a:ext cx="73914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Maybe</a:t>
            </a:r>
          </a:p>
          <a:p>
            <a:r>
              <a:rPr lang="en-US" sz="2000" i="1" dirty="0">
                <a:solidFill>
                  <a:srgbClr val="0070C0"/>
                </a:solidFill>
              </a:rPr>
              <a:t>[if student gets a high score on one pretest, score on the other pretest adds predictive power; if low score on one pretest, other pretest is not very predictive]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D00CBE8-4BC5-2ADE-B4A5-59FAF51707B8}"/>
              </a:ext>
            </a:extLst>
          </p:cNvPr>
          <p:cNvSpPr txBox="1"/>
          <p:nvPr/>
        </p:nvSpPr>
        <p:spPr>
          <a:xfrm>
            <a:off x="6781800" y="3227936"/>
            <a:ext cx="3200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FF0000"/>
                </a:solidFill>
              </a:rPr>
              <a:t>Yes, sometimes</a:t>
            </a:r>
          </a:p>
        </p:txBody>
      </p:sp>
    </p:spTree>
    <p:extLst>
      <p:ext uri="{BB962C8B-B14F-4D97-AF65-F5344CB8AC3E}">
        <p14:creationId xmlns:p14="http://schemas.microsoft.com/office/powerpoint/2010/main" val="3646943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4" grpId="0"/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901279B-10A4-BA10-F079-5E06D890577E}"/>
              </a:ext>
            </a:extLst>
          </p:cNvPr>
          <p:cNvSpPr txBox="1"/>
          <p:nvPr/>
        </p:nvSpPr>
        <p:spPr>
          <a:xfrm>
            <a:off x="986728" y="1733729"/>
            <a:ext cx="102185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“These </a:t>
            </a:r>
            <a:r>
              <a:rPr lang="en-US" kern="100" dirty="0"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…[model-fit] </a:t>
            </a:r>
            <a:r>
              <a:rPr lang="en-US" sz="1800" kern="100" dirty="0">
                <a:effectLst/>
                <a:latin typeface="Times New Roman" panose="02020603050405020304" pitchFamily="18" charset="0"/>
                <a:ea typeface="Aptos" panose="020B0004020202020204" pitchFamily="34" charset="0"/>
                <a:cs typeface="Times New Roman" panose="02020603050405020304" pitchFamily="18" charset="0"/>
              </a:rPr>
              <a:t>values may seem modest to some, but they have career-altering implications for students who are poorly prepared….for [a typical value of the model-fitting parameter]…a student who comes in with preparation in the bottom quartile has about a factor of 4 higher probability of being in the bottom quartile of the grade distribution than a student who starts the course in the upper quartile of preparation. If one considers bottom quartile exam scores as failing, this means that poorly prepared students are 4 times more likely to fail their physics 1 final exams than peers with good incoming preparation.” [Salehi et al. (2019), p. 020114-6]</a:t>
            </a:r>
            <a:endParaRPr lang="en-US" sz="1800" kern="100" dirty="0">
              <a:effectLst/>
              <a:latin typeface="Aptos" panose="020B0004020202020204" pitchFamily="34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5249BCF-E453-7135-E879-83FAA20774FC}"/>
              </a:ext>
            </a:extLst>
          </p:cNvPr>
          <p:cNvSpPr txBox="1"/>
          <p:nvPr/>
        </p:nvSpPr>
        <p:spPr>
          <a:xfrm>
            <a:off x="1828800" y="533400"/>
            <a:ext cx="8153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Prediction by Salehi et al. (2019)* based on their theoretical model and empirical observations in similar courses: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37844F-D44F-522B-5C43-7C9DB5AC2F1B}"/>
              </a:ext>
            </a:extLst>
          </p:cNvPr>
          <p:cNvSpPr txBox="1"/>
          <p:nvPr/>
        </p:nvSpPr>
        <p:spPr>
          <a:xfrm>
            <a:off x="1600199" y="3810000"/>
            <a:ext cx="861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dirty="0">
                <a:solidFill>
                  <a:srgbClr val="0000FF"/>
                </a:solidFill>
              </a:rPr>
              <a:t>Our results: </a:t>
            </a:r>
            <a:r>
              <a:rPr lang="en-US" sz="2400" dirty="0">
                <a:solidFill>
                  <a:srgbClr val="0000FF"/>
                </a:solidFill>
              </a:rPr>
              <a:t>“poorly prepared” students (i.e., low scorers) are 2-5 times more likely to get bottom-quartile course grades than peers with “good” preparation (i.e., high scorers)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0E2BB52-91DD-14DE-23A9-67C2C8997A2B}"/>
              </a:ext>
            </a:extLst>
          </p:cNvPr>
          <p:cNvSpPr txBox="1"/>
          <p:nvPr/>
        </p:nvSpPr>
        <p:spPr>
          <a:xfrm>
            <a:off x="1173383" y="5562600"/>
            <a:ext cx="94642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*Shima Salehi, Eric Burkholder, G. Peter Lepage, Steven Pollock, and Carl Wieman, “Demographic gaps or preparation gaps?: The large impact of incoming preparation on performance of students in introductory physics,” Phys. Rev. Phys. Educ. Res. </a:t>
            </a:r>
            <a:r>
              <a:rPr lang="en-US" sz="1800" b="1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15</a:t>
            </a:r>
            <a:r>
              <a:rPr lang="en-US" sz="1800" dirty="0">
                <a:effectLst/>
                <a:latin typeface="Times New Roman" panose="02020603050405020304" pitchFamily="18" charset="0"/>
                <a:ea typeface="Aptos" panose="020B0004020202020204" pitchFamily="34" charset="0"/>
              </a:rPr>
              <a:t>(2), 020114 (2019).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5923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4A1E4-FC5D-2990-A089-45ACEAC69C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1A481A-1155-0A7E-EFDC-6777F7D70A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1676400"/>
            <a:ext cx="11582400" cy="2667000"/>
          </a:xfrm>
        </p:spPr>
        <p:txBody>
          <a:bodyPr/>
          <a:lstStyle/>
          <a:p>
            <a:r>
              <a:rPr lang="en-US" sz="2000" dirty="0">
                <a:ea typeface="Aptos" panose="020B0004020202020204" pitchFamily="34" charset="0"/>
              </a:rPr>
              <a:t>Regardless of group</a:t>
            </a:r>
            <a:r>
              <a:rPr lang="en-US" sz="2000" dirty="0">
                <a:effectLst/>
                <a:ea typeface="Aptos" panose="020B0004020202020204" pitchFamily="34" charset="0"/>
              </a:rPr>
              <a:t> </a:t>
            </a:r>
            <a:r>
              <a:rPr lang="en-US" sz="2000" i="1" dirty="0">
                <a:effectLst/>
                <a:ea typeface="Aptos" panose="020B0004020202020204" pitchFamily="34" charset="0"/>
              </a:rPr>
              <a:t>probabilities</a:t>
            </a:r>
            <a:r>
              <a:rPr lang="en-US" sz="2000" dirty="0">
                <a:ea typeface="Aptos" panose="020B0004020202020204" pitchFamily="34" charset="0"/>
              </a:rPr>
              <a:t>, </a:t>
            </a:r>
            <a:r>
              <a:rPr lang="en-US" sz="2000" dirty="0">
                <a:effectLst/>
                <a:ea typeface="Aptos" panose="020B0004020202020204" pitchFamily="34" charset="0"/>
              </a:rPr>
              <a:t>the course performance outcome for any </a:t>
            </a:r>
            <a:r>
              <a:rPr lang="en-US" sz="2000" i="1" dirty="0">
                <a:effectLst/>
                <a:ea typeface="Aptos" panose="020B0004020202020204" pitchFamily="34" charset="0"/>
              </a:rPr>
              <a:t>individual</a:t>
            </a:r>
            <a:r>
              <a:rPr lang="en-US" sz="2000" dirty="0">
                <a:effectLst/>
                <a:ea typeface="Aptos" panose="020B0004020202020204" pitchFamily="34" charset="0"/>
              </a:rPr>
              <a:t> student remains highly uncertain and depends on many factors.</a:t>
            </a:r>
          </a:p>
          <a:p>
            <a:r>
              <a:rPr lang="en-US" sz="2000" b="1" dirty="0">
                <a:ea typeface="Aptos" panose="020B0004020202020204" pitchFamily="34" charset="0"/>
              </a:rPr>
              <a:t>It is </a:t>
            </a:r>
            <a:r>
              <a:rPr lang="en-US" sz="2000" b="1" dirty="0">
                <a:effectLst/>
                <a:ea typeface="Aptos" panose="020B0004020202020204" pitchFamily="34" charset="0"/>
              </a:rPr>
              <a:t>reasonable to acknowledge that the course performance expected for the </a:t>
            </a:r>
            <a:r>
              <a:rPr lang="en-US" sz="2000" b="1" i="1" dirty="0">
                <a:effectLst/>
                <a:ea typeface="Aptos" panose="020B0004020202020204" pitchFamily="34" charset="0"/>
              </a:rPr>
              <a:t>group</a:t>
            </a:r>
            <a:r>
              <a:rPr lang="en-US" sz="2000" b="1" dirty="0">
                <a:effectLst/>
                <a:ea typeface="Aptos" panose="020B0004020202020204" pitchFamily="34" charset="0"/>
              </a:rPr>
              <a:t> of low-scorers on these pretests must be very different from that expected for the high-scorers.</a:t>
            </a:r>
            <a:r>
              <a:rPr lang="en-US" sz="2000" dirty="0">
                <a:effectLst/>
                <a:ea typeface="Aptos" panose="020B0004020202020204" pitchFamily="34" charset="0"/>
              </a:rPr>
              <a:t> </a:t>
            </a:r>
          </a:p>
          <a:p>
            <a:r>
              <a:rPr lang="en-US" sz="2000" dirty="0">
                <a:effectLst/>
                <a:ea typeface="Aptos" panose="020B0004020202020204" pitchFamily="34" charset="0"/>
              </a:rPr>
              <a:t>Question: Can these findings be used to offer modified or supplemental instruction for the more “at-risk” group to improve their course outcomes</a:t>
            </a:r>
            <a:r>
              <a:rPr lang="en-US" sz="2000" dirty="0">
                <a:ea typeface="Aptos" panose="020B0004020202020204" pitchFamily="34" charset="0"/>
              </a:rPr>
              <a:t>?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4197547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6B836E5-A0BF-0DCC-3E1C-266839DE294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4191000"/>
            <a:ext cx="4662774" cy="210641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FAC9B03-7CDA-557A-3F05-C53D3E30EF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72200" y="4191000"/>
            <a:ext cx="4267200" cy="2427181"/>
          </a:xfrm>
          <a:prstGeom prst="rect">
            <a:avLst/>
          </a:prstGeom>
          <a:ln w="25400">
            <a:solidFill>
              <a:srgbClr val="FF0000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00C37DD-68D9-7390-A7A8-88B6F2F926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600" y="152400"/>
            <a:ext cx="8663284" cy="102299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99369B-358D-DF20-0899-9C943C7155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00200" y="1371600"/>
            <a:ext cx="4267200" cy="2298014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0FEF3E2-2A08-11E3-1E9F-CBACAD021B72}"/>
              </a:ext>
            </a:extLst>
          </p:cNvPr>
          <p:cNvSpPr txBox="1"/>
          <p:nvPr/>
        </p:nvSpPr>
        <p:spPr>
          <a:xfrm>
            <a:off x="6781800" y="1527142"/>
            <a:ext cx="4267200" cy="132343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“A number of challenging issues and problems have arisen during the pilot testing of a new elementary physics course…”</a:t>
            </a:r>
          </a:p>
        </p:txBody>
      </p:sp>
    </p:spTree>
    <p:extLst>
      <p:ext uri="{BB962C8B-B14F-4D97-AF65-F5344CB8AC3E}">
        <p14:creationId xmlns:p14="http://schemas.microsoft.com/office/powerpoint/2010/main" val="1024669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3BBD47-C9E5-9035-564E-F4375BC066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dirty="0"/>
              <a:t>Are effects of these same issues evident in the general physics course?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94B783-3092-4367-8DA4-B13FAC17C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" y="2133600"/>
            <a:ext cx="10972800" cy="3352800"/>
          </a:xfrm>
        </p:spPr>
        <p:txBody>
          <a:bodyPr/>
          <a:lstStyle/>
          <a:p>
            <a:r>
              <a:rPr lang="en-US" sz="2800" dirty="0"/>
              <a:t>We administered a variety of diagnostic pretests to students in introductory general physics courses</a:t>
            </a:r>
          </a:p>
          <a:p>
            <a:r>
              <a:rPr lang="en-US" sz="2800" dirty="0"/>
              <a:t>We assessed the degree to which performance on the pretests is associated with students’ final grades in physics</a:t>
            </a:r>
          </a:p>
        </p:txBody>
      </p:sp>
    </p:spTree>
    <p:extLst>
      <p:ext uri="{BB962C8B-B14F-4D97-AF65-F5344CB8AC3E}">
        <p14:creationId xmlns:p14="http://schemas.microsoft.com/office/powerpoint/2010/main" val="270876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/>
              <a:t>Assessment Pretests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1"/>
          </p:nvPr>
        </p:nvSpPr>
        <p:spPr>
          <a:xfrm>
            <a:off x="381000" y="1600200"/>
            <a:ext cx="11506200" cy="4953000"/>
          </a:xfrm>
        </p:spPr>
        <p:txBody>
          <a:bodyPr/>
          <a:lstStyle/>
          <a:p>
            <a:r>
              <a:rPr lang="en-US" altLang="en-US" sz="2800" dirty="0"/>
              <a:t>Diagnostic pretest covering pre-college mathematics (“Math”)</a:t>
            </a:r>
          </a:p>
          <a:p>
            <a:pPr lvl="1"/>
            <a:r>
              <a:rPr lang="en-US" altLang="en-US" sz="2400" dirty="0"/>
              <a:t>calculators allowed</a:t>
            </a:r>
          </a:p>
          <a:p>
            <a:r>
              <a:rPr lang="en-US" altLang="en-US" sz="2800" dirty="0"/>
              <a:t>Pre-instruction tests of scientific reasoning skill and physics concept knowledge:</a:t>
            </a:r>
          </a:p>
          <a:p>
            <a:pPr lvl="1"/>
            <a:r>
              <a:rPr lang="en-US" altLang="en-US" sz="2400" dirty="0"/>
              <a:t>Lawson Test of Scientific Reasoning (“Lawson”)</a:t>
            </a:r>
          </a:p>
          <a:p>
            <a:pPr lvl="1"/>
            <a:r>
              <a:rPr lang="en-US" altLang="en-US" sz="2400" dirty="0"/>
              <a:t>Force Concept Inventory (FCI)</a:t>
            </a:r>
          </a:p>
          <a:p>
            <a:r>
              <a:rPr lang="en-US" altLang="en-US" sz="2800" dirty="0"/>
              <a:t>Why do this? Perhaps ultimately we can offer special assistance to those students who need it most.</a:t>
            </a:r>
          </a:p>
        </p:txBody>
      </p:sp>
    </p:spTree>
    <p:extLst>
      <p:ext uri="{BB962C8B-B14F-4D97-AF65-F5344CB8AC3E}">
        <p14:creationId xmlns:p14="http://schemas.microsoft.com/office/powerpoint/2010/main" val="33760852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A5FFFA6-D8EC-5B0C-550E-6D2C54639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Sample Description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74444-2E4F-3A52-DC77-E625593CB0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31 introductory physics classes from 4 universities, 8 different instructors; over 2000 total students.</a:t>
            </a:r>
          </a:p>
          <a:p>
            <a:r>
              <a:rPr lang="en-US" sz="2800" dirty="0"/>
              <a:t>Instruction in most classes was “non-traditional,” generally highly interactive using research-based instructional materials and methods</a:t>
            </a:r>
          </a:p>
        </p:txBody>
      </p:sp>
    </p:spTree>
    <p:extLst>
      <p:ext uri="{BB962C8B-B14F-4D97-AF65-F5344CB8AC3E}">
        <p14:creationId xmlns:p14="http://schemas.microsoft.com/office/powerpoint/2010/main" val="2652446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1644D-A74A-40D6-8CB8-6BB576246D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Acknowledgments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241D6F-45B1-4C0B-B742-64AD269FBD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Diagnostic data have been provided by (among others):</a:t>
            </a:r>
          </a:p>
          <a:p>
            <a:pPr marL="0" indent="0">
              <a:buNone/>
            </a:pPr>
            <a:r>
              <a:rPr lang="en-US" sz="2400" dirty="0"/>
              <a:t>	Vince Coletta (Loyola Marymount University)</a:t>
            </a:r>
          </a:p>
          <a:p>
            <a:pPr marL="0" indent="0">
              <a:buNone/>
            </a:pPr>
            <a:r>
              <a:rPr lang="en-US" sz="2400" dirty="0"/>
              <a:t>	Steven Pollock (University of Colorado, Boulder)</a:t>
            </a:r>
          </a:p>
          <a:p>
            <a:pPr marL="0" indent="0">
              <a:buNone/>
            </a:pPr>
            <a:r>
              <a:rPr lang="en-US" sz="2400" dirty="0"/>
              <a:t>	Christopher Varney (University of West Florida)</a:t>
            </a:r>
          </a:p>
        </p:txBody>
      </p:sp>
    </p:spTree>
    <p:extLst>
      <p:ext uri="{BB962C8B-B14F-4D97-AF65-F5344CB8AC3E}">
        <p14:creationId xmlns:p14="http://schemas.microsoft.com/office/powerpoint/2010/main" val="1925391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7BE29D-9535-770C-B8FC-CDCE64825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Course and Institution Code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4758811-1E79-63B7-29B6-E4BE7C333629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1371600" y="1472148"/>
            <a:ext cx="9753600" cy="53893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Alg-1: Algebra-based course, first semester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Alg-2: Algebra-based course, second semester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Calc-1: Calculus-based course, first semester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Calc-2: Calculus-based course, second semester</a:t>
            </a:r>
          </a:p>
          <a:p>
            <a:pPr marL="0" indent="0">
              <a:lnSpc>
                <a:spcPts val="2000"/>
              </a:lnSpc>
              <a:buNone/>
            </a:pPr>
            <a:endParaRPr lang="en-US" sz="2600" dirty="0"/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ASU-P: Arizona State University, Polytechnic campus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ASU-T: Arizona State University, Tempe campus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LMU: Loyola Marymount University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UWF: University of West Florida</a:t>
            </a:r>
          </a:p>
          <a:p>
            <a:pPr marL="0" indent="0">
              <a:lnSpc>
                <a:spcPts val="2000"/>
              </a:lnSpc>
              <a:buNone/>
            </a:pPr>
            <a:r>
              <a:rPr lang="en-US" sz="2600" dirty="0"/>
              <a:t>CU: University of Colorado, Boulder</a:t>
            </a:r>
          </a:p>
        </p:txBody>
      </p:sp>
    </p:spTree>
    <p:extLst>
      <p:ext uri="{BB962C8B-B14F-4D97-AF65-F5344CB8AC3E}">
        <p14:creationId xmlns:p14="http://schemas.microsoft.com/office/powerpoint/2010/main" val="1459412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35B04E-2809-C4CF-FC6D-0ED8CF3CC2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Comparing probabilities of high and low grades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26DE5D-CE05-8F0C-AE82-90573BEA5E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/>
              <a:t>What is the probability of a student with a high score on a pre-instruction assessment getting a high grade in the class? </a:t>
            </a:r>
          </a:p>
          <a:p>
            <a:r>
              <a:rPr lang="en-US" sz="2800" dirty="0"/>
              <a:t>How does that compare to a low-scoring student’s probability of getting a high grade?</a:t>
            </a:r>
          </a:p>
          <a:p>
            <a:pPr marL="0" indent="0">
              <a:buNone/>
            </a:pPr>
            <a:r>
              <a:rPr lang="en-US" sz="2800" dirty="0"/>
              <a:t>	(and, same questions for probabilities of getting a </a:t>
            </a:r>
            <a:r>
              <a:rPr lang="en-US" sz="2800" i="1" dirty="0"/>
              <a:t>low</a:t>
            </a:r>
            <a:r>
              <a:rPr lang="en-US" sz="2800" dirty="0"/>
              <a:t> grade)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733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13350</TotalTime>
  <Words>1140</Words>
  <Application>Microsoft Office PowerPoint</Application>
  <PresentationFormat>Widescreen</PresentationFormat>
  <Paragraphs>86</Paragraphs>
  <Slides>24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Aptos</vt:lpstr>
      <vt:lpstr>Arial</vt:lpstr>
      <vt:lpstr>Calibri</vt:lpstr>
      <vt:lpstr>Times New Roman</vt:lpstr>
      <vt:lpstr>Verdana</vt:lpstr>
      <vt:lpstr>Default Design</vt:lpstr>
      <vt:lpstr>     Pre-instruction diagnostic tests can help predict probability of  obtaining high or low course grades in introductory physics </vt:lpstr>
      <vt:lpstr>30 years ago today (+1 day): My first AAPT talk</vt:lpstr>
      <vt:lpstr>PowerPoint Presentation</vt:lpstr>
      <vt:lpstr>Are effects of these same issues evident in the general physics course?</vt:lpstr>
      <vt:lpstr>Assessment Pretests</vt:lpstr>
      <vt:lpstr>Sample Description</vt:lpstr>
      <vt:lpstr>Acknowledgments</vt:lpstr>
      <vt:lpstr>Course and Institution Code</vt:lpstr>
      <vt:lpstr>Comparing probabilities of high and low grades</vt:lpstr>
      <vt:lpstr>PowerPoint Presentation</vt:lpstr>
      <vt:lpstr>PowerPoint Presentation</vt:lpstr>
      <vt:lpstr>PowerPoint Presentation</vt:lpstr>
      <vt:lpstr>PowerPoint Presentation</vt:lpstr>
      <vt:lpstr>Grades vs. Math Pretest Score for “Combined” Sample</vt:lpstr>
      <vt:lpstr>Grades vs. Math Pretest Score for “Combined” Sample</vt:lpstr>
      <vt:lpstr>Grades vs. Math Pretest Score for “Combined” Sample</vt:lpstr>
      <vt:lpstr>Grades vs. Math Pretest Score for “Combined” Sample</vt:lpstr>
      <vt:lpstr>Grades vs. Math Pretest Score for “Combined” Sample</vt:lpstr>
      <vt:lpstr>Grades vs. Math Pretest Score for “Combined” Sample</vt:lpstr>
      <vt:lpstr>PowerPoint Presentation</vt:lpstr>
      <vt:lpstr>PowerPoint Presentation</vt:lpstr>
      <vt:lpstr>Some “answers” to relevant questions</vt:lpstr>
      <vt:lpstr>PowerPoint Presentation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Response Patterns by Introductory Physics Students on Mathematics Diagnostic Tests</dc:title>
  <dc:creator>David Meltzer</dc:creator>
  <cp:lastModifiedBy>David Meltzer</cp:lastModifiedBy>
  <cp:revision>378</cp:revision>
  <cp:lastPrinted>2022-07-11T03:36:25Z</cp:lastPrinted>
  <dcterms:created xsi:type="dcterms:W3CDTF">2020-10-14T06:52:17Z</dcterms:created>
  <dcterms:modified xsi:type="dcterms:W3CDTF">2025-01-19T09:19:19Z</dcterms:modified>
</cp:coreProperties>
</file>