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1043" r:id="rId2"/>
    <p:sldId id="966" r:id="rId3"/>
    <p:sldId id="1044" r:id="rId4"/>
    <p:sldId id="830" r:id="rId5"/>
    <p:sldId id="1045" r:id="rId6"/>
    <p:sldId id="864" r:id="rId7"/>
    <p:sldId id="862" r:id="rId8"/>
    <p:sldId id="1041" r:id="rId9"/>
    <p:sldId id="1064" r:id="rId10"/>
    <p:sldId id="1065" r:id="rId11"/>
    <p:sldId id="1049" r:id="rId12"/>
    <p:sldId id="1068" r:id="rId13"/>
    <p:sldId id="1133" r:id="rId14"/>
    <p:sldId id="1135" r:id="rId15"/>
    <p:sldId id="1172" r:id="rId16"/>
    <p:sldId id="1173" r:id="rId17"/>
    <p:sldId id="1174" r:id="rId18"/>
    <p:sldId id="1175" r:id="rId19"/>
    <p:sldId id="1176" r:id="rId20"/>
    <p:sldId id="1177" r:id="rId21"/>
    <p:sldId id="1180" r:id="rId22"/>
    <p:sldId id="1181" r:id="rId23"/>
    <p:sldId id="1182" r:id="rId24"/>
    <p:sldId id="1167" r:id="rId25"/>
    <p:sldId id="1144" r:id="rId26"/>
    <p:sldId id="1196" r:id="rId27"/>
    <p:sldId id="1199" r:id="rId28"/>
    <p:sldId id="1198" r:id="rId29"/>
    <p:sldId id="1200" r:id="rId30"/>
    <p:sldId id="1157" r:id="rId31"/>
    <p:sldId id="1143" r:id="rId32"/>
    <p:sldId id="1158" r:id="rId33"/>
    <p:sldId id="1164" r:id="rId34"/>
    <p:sldId id="1186" r:id="rId35"/>
    <p:sldId id="1219" r:id="rId36"/>
    <p:sldId id="1162" r:id="rId37"/>
    <p:sldId id="1155" r:id="rId38"/>
    <p:sldId id="1204" r:id="rId39"/>
    <p:sldId id="1151" r:id="rId40"/>
    <p:sldId id="1163" r:id="rId41"/>
    <p:sldId id="1153" r:id="rId42"/>
    <p:sldId id="1202" r:id="rId43"/>
    <p:sldId id="1154" r:id="rId44"/>
    <p:sldId id="1203" r:id="rId45"/>
    <p:sldId id="1156" r:id="rId46"/>
    <p:sldId id="1193" r:id="rId47"/>
    <p:sldId id="1191" r:id="rId48"/>
    <p:sldId id="1194" r:id="rId49"/>
    <p:sldId id="1201" r:id="rId50"/>
    <p:sldId id="1187" r:id="rId51"/>
    <p:sldId id="1171" r:id="rId52"/>
    <p:sldId id="1184" r:id="rId53"/>
    <p:sldId id="1217" r:id="rId54"/>
    <p:sldId id="1206" r:id="rId55"/>
    <p:sldId id="1213" r:id="rId56"/>
    <p:sldId id="1210" r:id="rId57"/>
    <p:sldId id="1209" r:id="rId58"/>
    <p:sldId id="1215" r:id="rId59"/>
    <p:sldId id="1048" r:id="rId60"/>
    <p:sldId id="1192" r:id="rId6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7F9453-84F7-9EF9-92B1-09B9D4B7D691}" name="Dakota King" initials="DK" userId="abd8259705e70c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DA533"/>
    <a:srgbClr val="E5D21B"/>
    <a:srgbClr val="AB63FA"/>
    <a:srgbClr val="00CC96"/>
    <a:srgbClr val="EF553B"/>
    <a:srgbClr val="636EFA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0611" autoAdjust="0"/>
  </p:normalViewPr>
  <p:slideViewPr>
    <p:cSldViewPr>
      <p:cViewPr varScale="1">
        <p:scale>
          <a:sx n="60" d="100"/>
          <a:sy n="60" d="100"/>
        </p:scale>
        <p:origin x="92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11353800" cy="1695450"/>
          </a:xfrm>
        </p:spPr>
        <p:txBody>
          <a:bodyPr/>
          <a:lstStyle/>
          <a:p>
            <a:pPr algn="l"/>
            <a:r>
              <a:rPr lang="en-US" sz="3600" b="1" i="0" dirty="0">
                <a:solidFill>
                  <a:srgbClr val="2C353B"/>
                </a:solidFill>
                <a:effectLst/>
                <a:highlight>
                  <a:srgbClr val="FFFFFF"/>
                </a:highlight>
                <a:latin typeface="Jost"/>
              </a:rPr>
              <a:t>Utility of pre-instruction diagnostic tests for estimating probabilities of final course grades in introductory physics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10439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David E. Meltzer and Dakota H. King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endParaRPr lang="en-US" altLang="en-US" sz="2000" baseline="20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0811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0D368-42B2-0817-6FF2-04A0DC3A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838200"/>
            <a:ext cx="5429841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72831-CED3-FEDB-E942-9980535F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37564"/>
            <a:ext cx="4914543" cy="43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5D627-F2E2-C04A-C25B-EDF72E2F111C}"/>
              </a:ext>
            </a:extLst>
          </p:cNvPr>
          <p:cNvSpPr txBox="1"/>
          <p:nvPr/>
        </p:nvSpPr>
        <p:spPr>
          <a:xfrm>
            <a:off x="4191000" y="57150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Correlational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428191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Scores and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Correlation coefficients between pretest scores and final course grades vary greatly from course to course: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/>
              <a:t>r</a:t>
            </a:r>
            <a:r>
              <a:rPr lang="en-US" sz="2400" dirty="0"/>
              <a:t> ≈ +0.10 - +0.50.</a:t>
            </a:r>
          </a:p>
          <a:p>
            <a:r>
              <a:rPr lang="en-US" sz="2800" dirty="0"/>
              <a:t>However, slopes of fit lines for grades vs. pretest score are relatively high, therefore…</a:t>
            </a:r>
          </a:p>
          <a:p>
            <a:r>
              <a:rPr lang="en-US" sz="2800" dirty="0"/>
              <a:t>…pretest scores on diagnostic assessments can approximately predict </a:t>
            </a:r>
            <a:r>
              <a:rPr lang="en-US" sz="2800" i="1" dirty="0"/>
              <a:t>probabilities</a:t>
            </a:r>
            <a:r>
              <a:rPr lang="en-US" sz="2800" dirty="0"/>
              <a:t> of final course grades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530BF3-95AD-ED23-858F-49318481B938}"/>
              </a:ext>
            </a:extLst>
          </p:cNvPr>
          <p:cNvSpPr/>
          <p:nvPr/>
        </p:nvSpPr>
        <p:spPr>
          <a:xfrm>
            <a:off x="6611853" y="3581438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B93526-BC9B-9AB5-50EB-789DAAA87383}"/>
              </a:ext>
            </a:extLst>
          </p:cNvPr>
          <p:cNvSpPr/>
          <p:nvPr/>
        </p:nvSpPr>
        <p:spPr>
          <a:xfrm>
            <a:off x="6324600" y="3124200"/>
            <a:ext cx="3635451" cy="358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4E46-5057-0A0D-EDDD-CE2F12D249C8}"/>
              </a:ext>
            </a:extLst>
          </p:cNvPr>
          <p:cNvSpPr txBox="1"/>
          <p:nvPr/>
        </p:nvSpPr>
        <p:spPr>
          <a:xfrm>
            <a:off x="9601201" y="1981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correlation, large slope:</a:t>
            </a:r>
          </a:p>
          <a:p>
            <a:r>
              <a:rPr lang="en-US" dirty="0"/>
              <a:t>Changes in predictor variable have large effect (despite large scatter)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BA58E2-9CD7-76D5-2006-EB25720BB12D}"/>
              </a:ext>
            </a:extLst>
          </p:cNvPr>
          <p:cNvSpPr/>
          <p:nvPr/>
        </p:nvSpPr>
        <p:spPr>
          <a:xfrm rot="8783113">
            <a:off x="9969076" y="39658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B93526-BC9B-9AB5-50EB-789DAAA87383}"/>
              </a:ext>
            </a:extLst>
          </p:cNvPr>
          <p:cNvSpPr/>
          <p:nvPr/>
        </p:nvSpPr>
        <p:spPr>
          <a:xfrm>
            <a:off x="6324600" y="3124200"/>
            <a:ext cx="3635451" cy="358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4E46-5057-0A0D-EDDD-CE2F12D249C8}"/>
              </a:ext>
            </a:extLst>
          </p:cNvPr>
          <p:cNvSpPr txBox="1"/>
          <p:nvPr/>
        </p:nvSpPr>
        <p:spPr>
          <a:xfrm>
            <a:off x="9601201" y="1981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correlation, large slope:</a:t>
            </a:r>
          </a:p>
          <a:p>
            <a:r>
              <a:rPr lang="en-US" dirty="0"/>
              <a:t>Changes in predictor variable have large effect (despite large scatter)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BA58E2-9CD7-76D5-2006-EB25720BB12D}"/>
              </a:ext>
            </a:extLst>
          </p:cNvPr>
          <p:cNvSpPr/>
          <p:nvPr/>
        </p:nvSpPr>
        <p:spPr>
          <a:xfrm rot="8783113">
            <a:off x="9969076" y="39658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0937D3-DD9B-42AA-7594-0D8E55357CA9}"/>
              </a:ext>
            </a:extLst>
          </p:cNvPr>
          <p:cNvSpPr/>
          <p:nvPr/>
        </p:nvSpPr>
        <p:spPr>
          <a:xfrm>
            <a:off x="8405812" y="4103589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BD9481-B8E1-D1F7-A6CE-69191404C278}"/>
              </a:ext>
            </a:extLst>
          </p:cNvPr>
          <p:cNvSpPr/>
          <p:nvPr/>
        </p:nvSpPr>
        <p:spPr>
          <a:xfrm>
            <a:off x="6826434" y="4718466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77D2-53F5-7C81-6472-E2FFF65A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varies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3F295-570C-0737-6ED0-79CC0EA0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sets of variables that yield best fit in multivariable linear regressions—there is no universal “best fit” model.</a:t>
            </a:r>
          </a:p>
        </p:txBody>
      </p:sp>
    </p:spTree>
    <p:extLst>
      <p:ext uri="{BB962C8B-B14F-4D97-AF65-F5344CB8AC3E}">
        <p14:creationId xmlns:p14="http://schemas.microsoft.com/office/powerpoint/2010/main" val="42629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 scores on diagnostic pretests have much higher probability of receiving high grades than students with low pretest scores, and much lower probability of receiving low grades.</a:t>
            </a:r>
          </a:p>
          <a:p>
            <a:pPr marL="0" indent="0">
              <a:buNone/>
            </a:pPr>
            <a:r>
              <a:rPr lang="en-US" sz="2400" baseline="30000" dirty="0"/>
              <a:t>					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7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</a:t>
            </a:r>
            <a:r>
              <a:rPr lang="en-US" baseline="30000" dirty="0"/>
              <a:t>1</a:t>
            </a:r>
            <a:r>
              <a:rPr lang="en-US" dirty="0"/>
              <a:t>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 scores on diagnostic pretests have much higher probability of receiving high grades than students with low pretest scores, and much lower probability of receiving low grades.</a:t>
            </a:r>
          </a:p>
          <a:p>
            <a:pPr marL="0" indent="0">
              <a:buNone/>
            </a:pPr>
            <a:r>
              <a:rPr lang="en-US" sz="2400" baseline="30000" dirty="0"/>
              <a:t>						1</a:t>
            </a:r>
            <a:r>
              <a:rPr lang="en-US" sz="2400" dirty="0"/>
              <a:t>true in 95% of cases observed</a:t>
            </a:r>
          </a:p>
          <a:p>
            <a:pPr marL="0" indent="0">
              <a:buNone/>
            </a:pPr>
            <a:r>
              <a:rPr lang="en-US" sz="2400" baseline="30000" dirty="0"/>
              <a:t>					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97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</a:t>
            </a:r>
            <a:r>
              <a:rPr lang="en-US" baseline="30000" dirty="0"/>
              <a:t>1</a:t>
            </a:r>
            <a:r>
              <a:rPr lang="en-US" dirty="0"/>
              <a:t>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</a:t>
            </a:r>
            <a:r>
              <a:rPr lang="en-US" baseline="30000" dirty="0"/>
              <a:t>2</a:t>
            </a:r>
            <a:r>
              <a:rPr lang="en-US" dirty="0"/>
              <a:t> scores on diagnostic pretests have much higher probability of receiving high</a:t>
            </a:r>
            <a:r>
              <a:rPr lang="en-US" baseline="30000" dirty="0"/>
              <a:t>2</a:t>
            </a:r>
            <a:r>
              <a:rPr lang="en-US" dirty="0"/>
              <a:t> grades than students with low pretest scores, and much lower probability of receiving low grades.</a:t>
            </a:r>
          </a:p>
          <a:p>
            <a:pPr marL="0" indent="0">
              <a:buNone/>
            </a:pPr>
            <a:r>
              <a:rPr lang="en-US" sz="2400" baseline="30000" dirty="0"/>
              <a:t>						1</a:t>
            </a:r>
            <a:r>
              <a:rPr lang="en-US" sz="2400" dirty="0"/>
              <a:t>true in 95% of cases observed</a:t>
            </a:r>
          </a:p>
          <a:p>
            <a:pPr marL="0" indent="0">
              <a:buNone/>
            </a:pPr>
            <a:r>
              <a:rPr lang="en-US" sz="2400" baseline="30000" dirty="0"/>
              <a:t>						2</a:t>
            </a:r>
            <a:r>
              <a:rPr lang="en-US" sz="2400" dirty="0"/>
              <a:t>top quartile in their class</a:t>
            </a:r>
          </a:p>
          <a:p>
            <a:pPr marL="0" indent="0">
              <a:buNone/>
            </a:pPr>
            <a:r>
              <a:rPr lang="en-US" sz="2400" baseline="30000" dirty="0"/>
              <a:t>					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07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</a:t>
            </a:r>
            <a:r>
              <a:rPr lang="en-US" baseline="30000" dirty="0"/>
              <a:t>1</a:t>
            </a:r>
            <a:r>
              <a:rPr lang="en-US" dirty="0"/>
              <a:t>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</a:t>
            </a:r>
            <a:r>
              <a:rPr lang="en-US" baseline="30000" dirty="0"/>
              <a:t>2</a:t>
            </a:r>
            <a:r>
              <a:rPr lang="en-US" dirty="0"/>
              <a:t> scores on diagnostic pretests have much</a:t>
            </a:r>
            <a:r>
              <a:rPr lang="en-US" baseline="30000" dirty="0"/>
              <a:t>3</a:t>
            </a:r>
            <a:r>
              <a:rPr lang="en-US" dirty="0"/>
              <a:t> higher probability of receiving high</a:t>
            </a:r>
            <a:r>
              <a:rPr lang="en-US" baseline="30000" dirty="0"/>
              <a:t>2</a:t>
            </a:r>
            <a:r>
              <a:rPr lang="en-US" dirty="0"/>
              <a:t> grades than students with low pretest scores, and much</a:t>
            </a:r>
            <a:r>
              <a:rPr lang="en-US" baseline="30000" dirty="0"/>
              <a:t>3</a:t>
            </a:r>
            <a:r>
              <a:rPr lang="en-US" dirty="0"/>
              <a:t> lower probability of receiving low grades.</a:t>
            </a:r>
          </a:p>
          <a:p>
            <a:pPr marL="0" indent="0">
              <a:buNone/>
            </a:pPr>
            <a:r>
              <a:rPr lang="en-US" sz="2400" baseline="30000" dirty="0"/>
              <a:t>						1</a:t>
            </a:r>
            <a:r>
              <a:rPr lang="en-US" sz="2400" dirty="0"/>
              <a:t>true in 95% of cases observed</a:t>
            </a:r>
          </a:p>
          <a:p>
            <a:pPr marL="0" indent="0">
              <a:buNone/>
            </a:pPr>
            <a:r>
              <a:rPr lang="en-US" sz="2400" baseline="30000" dirty="0"/>
              <a:t>						2</a:t>
            </a:r>
            <a:r>
              <a:rPr lang="en-US" sz="2400" dirty="0"/>
              <a:t>top quartile in their class</a:t>
            </a:r>
          </a:p>
          <a:p>
            <a:pPr marL="0" indent="0">
              <a:buNone/>
            </a:pPr>
            <a:r>
              <a:rPr lang="en-US" sz="2400" baseline="30000" dirty="0"/>
              <a:t>						3</a:t>
            </a:r>
            <a:r>
              <a:rPr lang="en-US" sz="2400" dirty="0"/>
              <a:t>generally between 200-500%</a:t>
            </a:r>
          </a:p>
          <a:p>
            <a:pPr marL="0" indent="0">
              <a:buNone/>
            </a:pPr>
            <a:r>
              <a:rPr lang="en-US" sz="2400" baseline="30000" dirty="0"/>
              <a:t>					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95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644D-A74A-40D6-8CB8-6BB576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D6F-45B1-4C0B-B742-64AD269F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data have been provided by (among others):</a:t>
            </a:r>
          </a:p>
          <a:p>
            <a:pPr marL="0" indent="0">
              <a:buNone/>
            </a:pPr>
            <a:r>
              <a:rPr lang="en-US" sz="2400" dirty="0"/>
              <a:t>	Vince Coletta (Loyola Marymount University)</a:t>
            </a:r>
          </a:p>
          <a:p>
            <a:pPr marL="0" indent="0">
              <a:buNone/>
            </a:pPr>
            <a:r>
              <a:rPr lang="en-US" sz="2400" dirty="0"/>
              <a:t>	Steven Pollock (University of Colorado, Boulder)</a:t>
            </a:r>
          </a:p>
          <a:p>
            <a:pPr marL="0" indent="0">
              <a:buNone/>
            </a:pPr>
            <a:r>
              <a:rPr lang="en-US" sz="2400" dirty="0"/>
              <a:t>	Christopher Varney (University of West Florida)</a:t>
            </a:r>
          </a:p>
        </p:txBody>
      </p:sp>
    </p:spTree>
    <p:extLst>
      <p:ext uri="{BB962C8B-B14F-4D97-AF65-F5344CB8AC3E}">
        <p14:creationId xmlns:p14="http://schemas.microsoft.com/office/powerpoint/2010/main" val="192539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</a:t>
            </a:r>
            <a:r>
              <a:rPr lang="en-US" baseline="30000" dirty="0"/>
              <a:t>1</a:t>
            </a:r>
            <a:r>
              <a:rPr lang="en-US" dirty="0"/>
              <a:t>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</a:t>
            </a:r>
            <a:r>
              <a:rPr lang="en-US" baseline="30000" dirty="0"/>
              <a:t>2</a:t>
            </a:r>
            <a:r>
              <a:rPr lang="en-US" dirty="0"/>
              <a:t> scores on diagnostic pretests have much</a:t>
            </a:r>
            <a:r>
              <a:rPr lang="en-US" baseline="30000" dirty="0"/>
              <a:t>3</a:t>
            </a:r>
            <a:r>
              <a:rPr lang="en-US" dirty="0"/>
              <a:t> higher probability of receiving high</a:t>
            </a:r>
            <a:r>
              <a:rPr lang="en-US" baseline="30000" dirty="0"/>
              <a:t>2</a:t>
            </a:r>
            <a:r>
              <a:rPr lang="en-US" dirty="0"/>
              <a:t> grades than students with low</a:t>
            </a:r>
            <a:r>
              <a:rPr lang="en-US" baseline="30000" dirty="0"/>
              <a:t>4</a:t>
            </a:r>
            <a:r>
              <a:rPr lang="en-US" dirty="0"/>
              <a:t> pretest scores, and much</a:t>
            </a:r>
            <a:r>
              <a:rPr lang="en-US" baseline="30000" dirty="0"/>
              <a:t>3</a:t>
            </a:r>
            <a:r>
              <a:rPr lang="en-US" dirty="0"/>
              <a:t> lower probability of receiving low</a:t>
            </a:r>
            <a:r>
              <a:rPr lang="en-US" baseline="30000" dirty="0"/>
              <a:t>4</a:t>
            </a:r>
            <a:r>
              <a:rPr lang="en-US" dirty="0"/>
              <a:t> grades.</a:t>
            </a:r>
          </a:p>
          <a:p>
            <a:pPr marL="0" indent="0">
              <a:buNone/>
            </a:pPr>
            <a:r>
              <a:rPr lang="en-US" sz="2400" baseline="30000" dirty="0"/>
              <a:t>						1</a:t>
            </a:r>
            <a:r>
              <a:rPr lang="en-US" sz="2400" dirty="0"/>
              <a:t>true in 95% of cases observed</a:t>
            </a:r>
          </a:p>
          <a:p>
            <a:pPr marL="0" indent="0">
              <a:buNone/>
            </a:pPr>
            <a:r>
              <a:rPr lang="en-US" sz="2400" baseline="30000" dirty="0"/>
              <a:t>						2</a:t>
            </a:r>
            <a:r>
              <a:rPr lang="en-US" sz="2400" dirty="0"/>
              <a:t>top quartile in their class</a:t>
            </a:r>
          </a:p>
          <a:p>
            <a:pPr marL="0" indent="0">
              <a:buNone/>
            </a:pPr>
            <a:r>
              <a:rPr lang="en-US" sz="2400" baseline="30000" dirty="0"/>
              <a:t>						3</a:t>
            </a:r>
            <a:r>
              <a:rPr lang="en-US" sz="2400" dirty="0"/>
              <a:t>generally between 200-500%</a:t>
            </a:r>
          </a:p>
          <a:p>
            <a:pPr marL="0" indent="0">
              <a:buNone/>
            </a:pPr>
            <a:r>
              <a:rPr lang="en-US" sz="2400" baseline="30000" dirty="0"/>
              <a:t>						4</a:t>
            </a:r>
            <a:r>
              <a:rPr lang="en-US" sz="2400" dirty="0"/>
              <a:t>bottom quartile in their class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313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B04E-2809-C4CF-FC6D-0ED8CF3C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Comparing probabilities of high and low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DE5D-CE05-8F0C-AE82-90573BEA5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probability of a student with a high score on a pre-instruction assessment getting a high grade in the class? </a:t>
            </a:r>
          </a:p>
          <a:p>
            <a:r>
              <a:rPr lang="en-US" sz="2800" dirty="0"/>
              <a:t>How does that compare to a low-scoring student’s probability of getting a high grade?</a:t>
            </a:r>
          </a:p>
          <a:p>
            <a:r>
              <a:rPr lang="en-US" sz="2800" dirty="0"/>
              <a:t>What is the probability of a student with a high score on a pre-instruction assessment getting a low grade in the class? </a:t>
            </a:r>
          </a:p>
          <a:p>
            <a:r>
              <a:rPr lang="en-US" sz="2800" dirty="0"/>
              <a:t>How does that compare to a low-scoring student’s probability of getting a low grade?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FFA6-D8EC-5B0C-550E-6D2C5463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4444-2E4F-3A52-DC77-E625593CB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25 introductory physics classes from 4 universities, over 2000 total students</a:t>
            </a:r>
          </a:p>
          <a:p>
            <a:r>
              <a:rPr lang="en-US" sz="2800" dirty="0"/>
              <a:t>Instruction in most classes was “non-traditional,” generally highly interactive using research-based instructional materials and methods</a:t>
            </a:r>
          </a:p>
        </p:txBody>
      </p:sp>
    </p:spTree>
    <p:extLst>
      <p:ext uri="{BB962C8B-B14F-4D97-AF65-F5344CB8AC3E}">
        <p14:creationId xmlns:p14="http://schemas.microsoft.com/office/powerpoint/2010/main" val="26524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E29D-9535-770C-B8FC-CDCE648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and Institution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58811-1E79-63B7-29B6-E4BE7C3336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472148"/>
            <a:ext cx="9753600" cy="538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Alg-1: Algebra-based course, first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Alg-2: Algebra-based course, second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Calc-1: Calculus-based course, first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Calc-2: Calculus-based course, second semester</a:t>
            </a:r>
          </a:p>
          <a:p>
            <a:pPr marL="0" indent="0">
              <a:lnSpc>
                <a:spcPts val="2000"/>
              </a:lnSpc>
              <a:buNone/>
            </a:pPr>
            <a:endParaRPr lang="en-US" sz="2600" dirty="0"/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ASU-P: Arizona State University, Polytechnic campus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ASU-T: Arizona State University, Tempe campus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LMU: Loyola Marymount University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UWF: University of West Florida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CU: University of Colorado, Boulder</a:t>
            </a:r>
          </a:p>
        </p:txBody>
      </p:sp>
    </p:spTree>
    <p:extLst>
      <p:ext uri="{BB962C8B-B14F-4D97-AF65-F5344CB8AC3E}">
        <p14:creationId xmlns:p14="http://schemas.microsoft.com/office/powerpoint/2010/main" val="145941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8AA8C-2E75-97B7-6108-8FA36CC2A09E}"/>
              </a:ext>
            </a:extLst>
          </p:cNvPr>
          <p:cNvSpPr txBox="1"/>
          <p:nvPr/>
        </p:nvSpPr>
        <p:spPr>
          <a:xfrm>
            <a:off x="1828800" y="1752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Consistent result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sz="3200" b="1" i="1" dirty="0"/>
              <a:t>High</a:t>
            </a:r>
            <a:r>
              <a:rPr lang="en-US" sz="3200" dirty="0"/>
              <a:t> (top-quartile) scorers on the diagnostic pretests were much more likely to get </a:t>
            </a:r>
            <a:r>
              <a:rPr lang="en-US" sz="3200" b="1" i="1" dirty="0"/>
              <a:t>high</a:t>
            </a:r>
            <a:r>
              <a:rPr lang="en-US" sz="3200" dirty="0"/>
              <a:t> (top-quartile) grades than were low scorers</a:t>
            </a:r>
          </a:p>
        </p:txBody>
      </p:sp>
    </p:spTree>
    <p:extLst>
      <p:ext uri="{BB962C8B-B14F-4D97-AF65-F5344CB8AC3E}">
        <p14:creationId xmlns:p14="http://schemas.microsoft.com/office/powerpoint/2010/main" val="299196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873989-EC75-0D85-0DF6-3F8C2E7C50D3}"/>
              </a:ext>
            </a:extLst>
          </p:cNvPr>
          <p:cNvSpPr/>
          <p:nvPr/>
        </p:nvSpPr>
        <p:spPr>
          <a:xfrm>
            <a:off x="3505200" y="51077"/>
            <a:ext cx="3733800" cy="6344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873989-EC75-0D85-0DF6-3F8C2E7C50D3}"/>
              </a:ext>
            </a:extLst>
          </p:cNvPr>
          <p:cNvSpPr/>
          <p:nvPr/>
        </p:nvSpPr>
        <p:spPr>
          <a:xfrm>
            <a:off x="6553200" y="145976"/>
            <a:ext cx="3910584" cy="6231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873989-EC75-0D85-0DF6-3F8C2E7C50D3}"/>
              </a:ext>
            </a:extLst>
          </p:cNvPr>
          <p:cNvSpPr/>
          <p:nvPr/>
        </p:nvSpPr>
        <p:spPr>
          <a:xfrm>
            <a:off x="9854184" y="110534"/>
            <a:ext cx="2337816" cy="59411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B858EC-8CA9-5B05-A5AD-4C44EAF0DF84}"/>
              </a:ext>
            </a:extLst>
          </p:cNvPr>
          <p:cNvSpPr/>
          <p:nvPr/>
        </p:nvSpPr>
        <p:spPr>
          <a:xfrm>
            <a:off x="304800" y="5296828"/>
            <a:ext cx="11430000" cy="673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4057BA5-6DD0-314C-15F4-20C6F175FC32}"/>
              </a:ext>
            </a:extLst>
          </p:cNvPr>
          <p:cNvSpPr/>
          <p:nvPr/>
        </p:nvSpPr>
        <p:spPr>
          <a:xfrm>
            <a:off x="10972800" y="5955922"/>
            <a:ext cx="256032" cy="6736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Assessment Pretests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r>
              <a:rPr lang="en-US" altLang="en-US" sz="2800" dirty="0"/>
              <a:t>Diagnostic pretest covering pre-college mathematics (“Math”)</a:t>
            </a:r>
          </a:p>
          <a:p>
            <a:pPr lvl="1"/>
            <a:r>
              <a:rPr lang="en-US" altLang="en-US" sz="2400" dirty="0"/>
              <a:t>calculators allowed</a:t>
            </a:r>
          </a:p>
          <a:p>
            <a:r>
              <a:rPr lang="en-US" altLang="en-US" sz="2800" dirty="0"/>
              <a:t>Pre-instruction tests of scientific reasoning skill and physics concept knowledge:</a:t>
            </a:r>
          </a:p>
          <a:p>
            <a:pPr lvl="1"/>
            <a:r>
              <a:rPr lang="en-US" altLang="en-US" sz="2400" dirty="0"/>
              <a:t>Lawson Test of Scientific Reasoning (“Lawson”)</a:t>
            </a:r>
          </a:p>
          <a:p>
            <a:pPr lvl="1"/>
            <a:r>
              <a:rPr lang="en-US" altLang="en-US" sz="2400" dirty="0"/>
              <a:t>Force Concept Inventory (FCI)</a:t>
            </a:r>
          </a:p>
        </p:txBody>
      </p:sp>
    </p:spTree>
    <p:extLst>
      <p:ext uri="{BB962C8B-B14F-4D97-AF65-F5344CB8AC3E}">
        <p14:creationId xmlns:p14="http://schemas.microsoft.com/office/powerpoint/2010/main" val="33760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790CE-7EE8-F9DD-B431-856ED13A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77" y="304800"/>
            <a:ext cx="10936806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8B75D2-B484-0D29-B807-A06514D937A6}"/>
              </a:ext>
            </a:extLst>
          </p:cNvPr>
          <p:cNvSpPr txBox="1"/>
          <p:nvPr/>
        </p:nvSpPr>
        <p:spPr>
          <a:xfrm>
            <a:off x="1676400" y="4475946"/>
            <a:ext cx="8839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math pretest were 3.7 times more likely to get a high grade than were low scorers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5A476-3FF7-6017-78C3-7CB4CDEA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" y="2382054"/>
            <a:ext cx="12013904" cy="1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68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35715"/>
              </p:ext>
            </p:extLst>
          </p:nvPr>
        </p:nvGraphicFramePr>
        <p:xfrm>
          <a:off x="533400" y="533401"/>
          <a:ext cx="11277601" cy="622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2206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86899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46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524606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17586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02439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(1530)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724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DBC438-EF95-6D11-720A-B46AF9FBD9F9}"/>
              </a:ext>
            </a:extLst>
          </p:cNvPr>
          <p:cNvSpPr/>
          <p:nvPr/>
        </p:nvSpPr>
        <p:spPr>
          <a:xfrm>
            <a:off x="1524000" y="74016"/>
            <a:ext cx="8834965" cy="50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5E5067-3381-0646-B0DF-2E7858FF984D}"/>
              </a:ext>
            </a:extLst>
          </p:cNvPr>
          <p:cNvSpPr/>
          <p:nvPr/>
        </p:nvSpPr>
        <p:spPr>
          <a:xfrm>
            <a:off x="152400" y="6397503"/>
            <a:ext cx="11658601" cy="460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ADC5F95-8944-A0FF-B358-767B860DAB9E}"/>
              </a:ext>
            </a:extLst>
          </p:cNvPr>
          <p:cNvSpPr/>
          <p:nvPr/>
        </p:nvSpPr>
        <p:spPr>
          <a:xfrm rot="13917570">
            <a:off x="11656491" y="6096147"/>
            <a:ext cx="154422" cy="4569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71D5C-28D3-BCA1-F60F-4E80393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2183"/>
            <a:ext cx="11963400" cy="973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85BF4-CCEF-5ADA-6F08-407895EB4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7" y="609600"/>
            <a:ext cx="11474896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D0397-5EC5-4DF2-9B02-4B92EA923B54}"/>
              </a:ext>
            </a:extLst>
          </p:cNvPr>
          <p:cNvSpPr txBox="1"/>
          <p:nvPr/>
        </p:nvSpPr>
        <p:spPr>
          <a:xfrm>
            <a:off x="1676400" y="4475946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Lawson pretest were 5.5 times more likely to get a high grade than were low scorers</a:t>
            </a:r>
          </a:p>
        </p:txBody>
      </p:sp>
    </p:spTree>
    <p:extLst>
      <p:ext uri="{BB962C8B-B14F-4D97-AF65-F5344CB8AC3E}">
        <p14:creationId xmlns:p14="http://schemas.microsoft.com/office/powerpoint/2010/main" val="3207016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12B09B-10D8-00B4-9D1D-2CB11F2D3610}"/>
              </a:ext>
            </a:extLst>
          </p:cNvPr>
          <p:cNvSpPr txBox="1"/>
          <p:nvPr/>
        </p:nvSpPr>
        <p:spPr>
          <a:xfrm>
            <a:off x="1485900" y="838200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Math pretest were 3.7 times more likely to get a high grade than were low scorers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E603C-F52F-AA1F-01D8-88A4C8DF9337}"/>
              </a:ext>
            </a:extLst>
          </p:cNvPr>
          <p:cNvSpPr txBox="1"/>
          <p:nvPr/>
        </p:nvSpPr>
        <p:spPr>
          <a:xfrm>
            <a:off x="1485900" y="2585224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Lawson pretest were 5.5 times more likely to get a high grade than were low scorers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7BD4F-B5B5-14F0-8852-233AF68C1F93}"/>
              </a:ext>
            </a:extLst>
          </p:cNvPr>
          <p:cNvSpPr txBox="1"/>
          <p:nvPr/>
        </p:nvSpPr>
        <p:spPr>
          <a:xfrm>
            <a:off x="1485900" y="4343400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FCI pretest were 5.4 times more likely to get a high grade than were low scorers</a:t>
            </a:r>
          </a:p>
        </p:txBody>
      </p:sp>
    </p:spTree>
    <p:extLst>
      <p:ext uri="{BB962C8B-B14F-4D97-AF65-F5344CB8AC3E}">
        <p14:creationId xmlns:p14="http://schemas.microsoft.com/office/powerpoint/2010/main" val="40732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2F92D-2590-85D1-58A1-07BA8F480A4D}"/>
              </a:ext>
            </a:extLst>
          </p:cNvPr>
          <p:cNvSpPr txBox="1"/>
          <p:nvPr/>
        </p:nvSpPr>
        <p:spPr>
          <a:xfrm>
            <a:off x="990600" y="2057400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Q: What about probabilities of getting low grades?</a:t>
            </a:r>
          </a:p>
          <a:p>
            <a:endParaRPr lang="en-US" sz="3600" dirty="0"/>
          </a:p>
          <a:p>
            <a:r>
              <a:rPr lang="en-US" sz="3600" dirty="0"/>
              <a:t>A: Low scorers on pretests were more likely to get low grades than were high scorers</a:t>
            </a:r>
          </a:p>
        </p:txBody>
      </p:sp>
    </p:spTree>
    <p:extLst>
      <p:ext uri="{BB962C8B-B14F-4D97-AF65-F5344CB8AC3E}">
        <p14:creationId xmlns:p14="http://schemas.microsoft.com/office/powerpoint/2010/main" val="42008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7FE42-B293-D827-35F2-9B5942CB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5" y="609600"/>
            <a:ext cx="6745785" cy="472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A1167-75C8-2EC5-246F-C63AA3CC938D}"/>
              </a:ext>
            </a:extLst>
          </p:cNvPr>
          <p:cNvSpPr txBox="1"/>
          <p:nvPr/>
        </p:nvSpPr>
        <p:spPr>
          <a:xfrm>
            <a:off x="7086600" y="11430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 and low grades for high and low scorers were compared in 12 classes for the math diagnostic, 20 classes for the Lawson pretest, and 23 classes for the FCI, a total of 110 high/low comparisons. </a:t>
            </a:r>
            <a:r>
              <a:rPr lang="en-US" sz="2400" b="1" i="1" dirty="0"/>
              <a:t>The quartile ratios were greater than 1.0 in 107 of the 110 cases (97%)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0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32E9-20B9-6F37-F291-5E134D70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analysis can be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DC22-1B37-2057-AEAA-F20824DF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scatter in the data leads to relatively low correlation</a:t>
            </a:r>
          </a:p>
          <a:p>
            <a:r>
              <a:rPr lang="en-US" dirty="0"/>
              <a:t>However, quartile comparison can reveal highly significant differences between low and high scorers</a:t>
            </a:r>
          </a:p>
        </p:txBody>
      </p:sp>
    </p:spTree>
    <p:extLst>
      <p:ext uri="{BB962C8B-B14F-4D97-AF65-F5344CB8AC3E}">
        <p14:creationId xmlns:p14="http://schemas.microsoft.com/office/powerpoint/2010/main" val="39822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6A2AA-96AB-4C60-ABB3-8823198C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8371295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14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E0FD80-8C0C-2452-9723-04A3008FF5A1}"/>
              </a:ext>
            </a:extLst>
          </p:cNvPr>
          <p:cNvGrpSpPr/>
          <p:nvPr/>
        </p:nvGrpSpPr>
        <p:grpSpPr>
          <a:xfrm>
            <a:off x="1447800" y="914400"/>
            <a:ext cx="8371295" cy="5143946"/>
            <a:chOff x="1447800" y="914400"/>
            <a:chExt cx="8371295" cy="51439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46A2AA-96AB-4C60-ABB3-8823198CD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914400"/>
              <a:ext cx="8371295" cy="514394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500CC9-095D-FBDD-A1E0-57F13DD743E2}"/>
                </a:ext>
              </a:extLst>
            </p:cNvPr>
            <p:cNvSpPr/>
            <p:nvPr/>
          </p:nvSpPr>
          <p:spPr>
            <a:xfrm>
              <a:off x="7010400" y="1066800"/>
              <a:ext cx="1219200" cy="381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4110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E33F-8B95-850F-7476-EF145BE2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8610600" cy="5424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B2EA85-FEAF-EEA4-101F-656AF9FB57EF}"/>
              </a:ext>
            </a:extLst>
          </p:cNvPr>
          <p:cNvSpPr/>
          <p:nvPr/>
        </p:nvSpPr>
        <p:spPr>
          <a:xfrm>
            <a:off x="7010400" y="4191000"/>
            <a:ext cx="1752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6F6D8-0597-F409-E29E-07BEA3E0DED9}"/>
              </a:ext>
            </a:extLst>
          </p:cNvPr>
          <p:cNvSpPr/>
          <p:nvPr/>
        </p:nvSpPr>
        <p:spPr>
          <a:xfrm>
            <a:off x="2133600" y="4419600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Mathematics Diagnostic Pretest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731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E33F-8B95-850F-7476-EF145BE2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8610600" cy="54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87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6555D-9A20-6644-2A55-90CD1FF0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6" y="419100"/>
            <a:ext cx="11764437" cy="6019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D57140-FAA3-9390-A2EC-FC73EED4115B}"/>
              </a:ext>
            </a:extLst>
          </p:cNvPr>
          <p:cNvGrpSpPr/>
          <p:nvPr/>
        </p:nvGrpSpPr>
        <p:grpSpPr>
          <a:xfrm>
            <a:off x="457200" y="452770"/>
            <a:ext cx="4114800" cy="1299830"/>
            <a:chOff x="457200" y="452770"/>
            <a:chExt cx="4114800" cy="12998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82B7E4-3981-287D-40F9-A159F3549514}"/>
                </a:ext>
              </a:extLst>
            </p:cNvPr>
            <p:cNvSpPr/>
            <p:nvPr/>
          </p:nvSpPr>
          <p:spPr>
            <a:xfrm>
              <a:off x="457200" y="452770"/>
              <a:ext cx="4114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77CCFF-C62B-C758-2870-5852E82B860F}"/>
                </a:ext>
              </a:extLst>
            </p:cNvPr>
            <p:cNvSpPr/>
            <p:nvPr/>
          </p:nvSpPr>
          <p:spPr>
            <a:xfrm>
              <a:off x="2514600" y="1143000"/>
              <a:ext cx="533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822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6555D-9A20-6644-2A55-90CD1FF0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1176443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55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44349-703C-861A-AD4D-D7E92186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2" y="762000"/>
            <a:ext cx="12022238" cy="5791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4F903E-0049-8206-2535-79E28EECB6D7}"/>
              </a:ext>
            </a:extLst>
          </p:cNvPr>
          <p:cNvGrpSpPr/>
          <p:nvPr/>
        </p:nvGrpSpPr>
        <p:grpSpPr>
          <a:xfrm>
            <a:off x="8009680" y="3657600"/>
            <a:ext cx="4182319" cy="1066800"/>
            <a:chOff x="8009680" y="3657600"/>
            <a:chExt cx="4182319" cy="1066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9C7D7C-511B-C804-5624-508DCCBDECCA}"/>
                </a:ext>
              </a:extLst>
            </p:cNvPr>
            <p:cNvSpPr/>
            <p:nvPr/>
          </p:nvSpPr>
          <p:spPr>
            <a:xfrm>
              <a:off x="8763000" y="3657600"/>
              <a:ext cx="55076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F71929-D2FD-F63A-5EDC-7845DD29BA14}"/>
                </a:ext>
              </a:extLst>
            </p:cNvPr>
            <p:cNvSpPr/>
            <p:nvPr/>
          </p:nvSpPr>
          <p:spPr>
            <a:xfrm>
              <a:off x="8009680" y="4191000"/>
              <a:ext cx="4182319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2077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44349-703C-861A-AD4D-D7E92186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2" y="762000"/>
            <a:ext cx="120222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3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20F0F-8AE0-9FC6-006C-F0A4A457F265}"/>
              </a:ext>
            </a:extLst>
          </p:cNvPr>
          <p:cNvGrpSpPr/>
          <p:nvPr/>
        </p:nvGrpSpPr>
        <p:grpSpPr>
          <a:xfrm>
            <a:off x="685801" y="112194"/>
            <a:ext cx="10820400" cy="6633612"/>
            <a:chOff x="685801" y="112194"/>
            <a:chExt cx="10820400" cy="6633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053DCA-13F9-4824-B03D-0E1EC335A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1" y="112194"/>
              <a:ext cx="10820400" cy="663361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A6E62BC-68D8-32C4-E1BB-15DF7D2E0370}"/>
                </a:ext>
              </a:extLst>
            </p:cNvPr>
            <p:cNvSpPr/>
            <p:nvPr/>
          </p:nvSpPr>
          <p:spPr>
            <a:xfrm>
              <a:off x="1066800" y="1828800"/>
              <a:ext cx="3429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2124993-BDB1-5DA7-F364-DFF68C41D4C9}"/>
              </a:ext>
            </a:extLst>
          </p:cNvPr>
          <p:cNvSpPr/>
          <p:nvPr/>
        </p:nvSpPr>
        <p:spPr>
          <a:xfrm>
            <a:off x="7620000" y="5486400"/>
            <a:ext cx="3429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23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20F0F-8AE0-9FC6-006C-F0A4A457F265}"/>
              </a:ext>
            </a:extLst>
          </p:cNvPr>
          <p:cNvGrpSpPr/>
          <p:nvPr/>
        </p:nvGrpSpPr>
        <p:grpSpPr>
          <a:xfrm>
            <a:off x="685800" y="112194"/>
            <a:ext cx="10820400" cy="6633612"/>
            <a:chOff x="685801" y="112194"/>
            <a:chExt cx="10820400" cy="6633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053DCA-13F9-4824-B03D-0E1EC335A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1" y="112194"/>
              <a:ext cx="10820400" cy="663361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A6E62BC-68D8-32C4-E1BB-15DF7D2E0370}"/>
                </a:ext>
              </a:extLst>
            </p:cNvPr>
            <p:cNvSpPr/>
            <p:nvPr/>
          </p:nvSpPr>
          <p:spPr>
            <a:xfrm>
              <a:off x="1066800" y="1828800"/>
              <a:ext cx="3429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2124993-BDB1-5DA7-F364-DFF68C41D4C9}"/>
              </a:ext>
            </a:extLst>
          </p:cNvPr>
          <p:cNvSpPr/>
          <p:nvPr/>
        </p:nvSpPr>
        <p:spPr>
          <a:xfrm>
            <a:off x="7620000" y="5486400"/>
            <a:ext cx="3429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AB695C-C0B6-18D7-61CF-A36ADF7EB39D}"/>
              </a:ext>
            </a:extLst>
          </p:cNvPr>
          <p:cNvCxnSpPr>
            <a:cxnSpLocks/>
          </p:cNvCxnSpPr>
          <p:nvPr/>
        </p:nvCxnSpPr>
        <p:spPr>
          <a:xfrm flipH="1">
            <a:off x="4495800" y="2819400"/>
            <a:ext cx="3124200" cy="27432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0D526A-1DC5-A254-1F07-E43B810D61CC}"/>
              </a:ext>
            </a:extLst>
          </p:cNvPr>
          <p:cNvSpPr txBox="1"/>
          <p:nvPr/>
        </p:nvSpPr>
        <p:spPr>
          <a:xfrm>
            <a:off x="53340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353</a:t>
            </a:r>
          </a:p>
        </p:txBody>
      </p:sp>
    </p:spTree>
    <p:extLst>
      <p:ext uri="{BB962C8B-B14F-4D97-AF65-F5344CB8AC3E}">
        <p14:creationId xmlns:p14="http://schemas.microsoft.com/office/powerpoint/2010/main" val="4080350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DCA-13F9-4824-B03D-0E1EC33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820400" cy="66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7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DCA-13F9-4824-B03D-0E1EC33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820400" cy="6633612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C0B78-96A8-ADC3-8B1E-98E277A95498}"/>
              </a:ext>
            </a:extLst>
          </p:cNvPr>
          <p:cNvCxnSpPr>
            <a:cxnSpLocks/>
          </p:cNvCxnSpPr>
          <p:nvPr/>
        </p:nvCxnSpPr>
        <p:spPr>
          <a:xfrm flipH="1" flipV="1">
            <a:off x="4648200" y="2590800"/>
            <a:ext cx="2819400" cy="2971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18D1F8-130B-7F58-AA17-079C213B1614}"/>
              </a:ext>
            </a:extLst>
          </p:cNvPr>
          <p:cNvSpPr txBox="1"/>
          <p:nvPr/>
        </p:nvSpPr>
        <p:spPr>
          <a:xfrm>
            <a:off x="53340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75</a:t>
            </a:r>
          </a:p>
        </p:txBody>
      </p:sp>
    </p:spTree>
    <p:extLst>
      <p:ext uri="{BB962C8B-B14F-4D97-AF65-F5344CB8AC3E}">
        <p14:creationId xmlns:p14="http://schemas.microsoft.com/office/powerpoint/2010/main" val="1640609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DCA-13F9-4824-B03D-0E1EC33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820400" cy="6633612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C0B78-96A8-ADC3-8B1E-98E277A95498}"/>
              </a:ext>
            </a:extLst>
          </p:cNvPr>
          <p:cNvCxnSpPr>
            <a:cxnSpLocks/>
          </p:cNvCxnSpPr>
          <p:nvPr/>
        </p:nvCxnSpPr>
        <p:spPr>
          <a:xfrm flipH="1" flipV="1">
            <a:off x="4648200" y="2590800"/>
            <a:ext cx="2819400" cy="2971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18D1F8-130B-7F58-AA17-079C213B1614}"/>
              </a:ext>
            </a:extLst>
          </p:cNvPr>
          <p:cNvSpPr txBox="1"/>
          <p:nvPr/>
        </p:nvSpPr>
        <p:spPr>
          <a:xfrm>
            <a:off x="53340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AD9EE-7CFE-D662-532A-33D01B8AB6BF}"/>
              </a:ext>
            </a:extLst>
          </p:cNvPr>
          <p:cNvSpPr txBox="1"/>
          <p:nvPr/>
        </p:nvSpPr>
        <p:spPr>
          <a:xfrm>
            <a:off x="7543800" y="3733800"/>
            <a:ext cx="3581400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Ratio = 353/75 = 4.7</a:t>
            </a:r>
          </a:p>
        </p:txBody>
      </p:sp>
    </p:spTree>
    <p:extLst>
      <p:ext uri="{BB962C8B-B14F-4D97-AF65-F5344CB8AC3E}">
        <p14:creationId xmlns:p14="http://schemas.microsoft.com/office/powerpoint/2010/main" val="23849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1D16-F4A7-45A4-94CF-1CC36810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" y="304800"/>
            <a:ext cx="4867572" cy="279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F44B-64EA-40C7-8799-72BA8B7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4572000" cy="278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0C12-603D-4C1B-AE4E-6637F50D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34" y="3585048"/>
            <a:ext cx="4031693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B14D-5C34-462F-90A8-85E2E416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8" y="4687430"/>
            <a:ext cx="4165307" cy="877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4F4ED-EAD7-4E07-9BA7-98D1227E7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" y="5731226"/>
            <a:ext cx="4256823" cy="87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B120-6ECA-4E53-BDA1-2F7BD9F9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01" y="3886200"/>
            <a:ext cx="5654500" cy="2441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D748-E6EE-4E80-89B6-438889D8B897}"/>
              </a:ext>
            </a:extLst>
          </p:cNvPr>
          <p:cNvCxnSpPr>
            <a:cxnSpLocks/>
          </p:cNvCxnSpPr>
          <p:nvPr/>
        </p:nvCxnSpPr>
        <p:spPr>
          <a:xfrm flipV="1">
            <a:off x="252724" y="3365314"/>
            <a:ext cx="11405876" cy="25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08D64-51FD-4B3D-AB3B-3D71F1ED9171}"/>
              </a:ext>
            </a:extLst>
          </p:cNvPr>
          <p:cNvCxnSpPr/>
          <p:nvPr/>
        </p:nvCxnSpPr>
        <p:spPr>
          <a:xfrm>
            <a:off x="5562600" y="3391091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D7A3B-D847-4CD3-A9D3-F405A4716AA5}"/>
              </a:ext>
            </a:extLst>
          </p:cNvPr>
          <p:cNvCxnSpPr/>
          <p:nvPr/>
        </p:nvCxnSpPr>
        <p:spPr>
          <a:xfrm>
            <a:off x="5562600" y="3048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275F-0277-4DBB-96FF-676B9B8EE7D8}"/>
              </a:ext>
            </a:extLst>
          </p:cNvPr>
          <p:cNvCxnSpPr>
            <a:cxnSpLocks/>
          </p:cNvCxnSpPr>
          <p:nvPr/>
        </p:nvCxnSpPr>
        <p:spPr>
          <a:xfrm flipV="1">
            <a:off x="207923" y="4517510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3A069-AFCE-4699-830E-1B2DC2FE1DD6}"/>
              </a:ext>
            </a:extLst>
          </p:cNvPr>
          <p:cNvCxnSpPr>
            <a:cxnSpLocks/>
          </p:cNvCxnSpPr>
          <p:nvPr/>
        </p:nvCxnSpPr>
        <p:spPr>
          <a:xfrm flipV="1">
            <a:off x="242768" y="5557134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52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54BB-FA79-07C8-0686-36F7DD87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Regression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73BD-6C0A-741C-CF5D-3CD28F3AE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Stratify sample into “high” and “low” scorers on pretest measure #1 (</a:t>
            </a:r>
            <a:r>
              <a:rPr lang="en-US" dirty="0" err="1"/>
              <a:t>e.g</a:t>
            </a:r>
            <a:r>
              <a:rPr lang="en-US" dirty="0"/>
              <a:t>, FCI), then separate each group further into high and low scorers on pretest measure #2 (</a:t>
            </a:r>
            <a:r>
              <a:rPr lang="en-US" dirty="0" err="1"/>
              <a:t>e.g</a:t>
            </a:r>
            <a:r>
              <a:rPr lang="en-US" dirty="0"/>
              <a:t>, Lawson test). </a:t>
            </a:r>
          </a:p>
          <a:p>
            <a:pPr lvl="1"/>
            <a:r>
              <a:rPr lang="en-US" dirty="0"/>
              <a:t>We already know that the measure #1 groups differ in grade probabilities</a:t>
            </a:r>
          </a:p>
          <a:p>
            <a:r>
              <a:rPr lang="en-US" dirty="0"/>
              <a:t>Compare high/low grade probabilities to see whether pretest measure #2 offers </a:t>
            </a:r>
            <a:r>
              <a:rPr lang="en-US" i="1" dirty="0"/>
              <a:t>additional</a:t>
            </a:r>
            <a:r>
              <a:rPr lang="en-US" dirty="0"/>
              <a:t> predictive power regarding grade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2848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5A64-AB50-1D27-8E6E-82B045EB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352"/>
            <a:ext cx="10972800" cy="1143000"/>
          </a:xfrm>
        </p:spPr>
        <p:txBody>
          <a:bodyPr/>
          <a:lstStyle/>
          <a:p>
            <a:r>
              <a:rPr lang="en-US" sz="3600" dirty="0"/>
              <a:t>Further Analysis of Alg-1 CU sample (</a:t>
            </a:r>
            <a:r>
              <a:rPr lang="en-US" sz="3600" i="1" dirty="0"/>
              <a:t>N</a:t>
            </a:r>
            <a:r>
              <a:rPr lang="en-US" sz="3600" dirty="0"/>
              <a:t> = 466)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D7B37-8431-CC4D-0C55-B7A6760FABEF}"/>
              </a:ext>
            </a:extLst>
          </p:cNvPr>
          <p:cNvSpPr txBox="1"/>
          <p:nvPr/>
        </p:nvSpPr>
        <p:spPr>
          <a:xfrm>
            <a:off x="513886" y="224979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Top-Quartile on FCI Pretest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EC50555-355A-18D0-22ED-CC36C4B14560}"/>
              </a:ext>
            </a:extLst>
          </p:cNvPr>
          <p:cNvSpPr/>
          <p:nvPr/>
        </p:nvSpPr>
        <p:spPr>
          <a:xfrm>
            <a:off x="3099110" y="1464737"/>
            <a:ext cx="1524000" cy="2544762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8DFEA-CBCD-6427-B940-7531F9D3FCA5}"/>
              </a:ext>
            </a:extLst>
          </p:cNvPr>
          <p:cNvSpPr txBox="1"/>
          <p:nvPr/>
        </p:nvSpPr>
        <p:spPr>
          <a:xfrm>
            <a:off x="3875979" y="19698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Top-half on Lawson pretest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E007E-6F5C-1D12-2A43-8689BBB3C818}"/>
              </a:ext>
            </a:extLst>
          </p:cNvPr>
          <p:cNvSpPr txBox="1"/>
          <p:nvPr/>
        </p:nvSpPr>
        <p:spPr>
          <a:xfrm>
            <a:off x="3841131" y="2766695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Bottom-half on Lawson pretest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5493F-0280-2BAF-8B8B-FEE0E92FE52C}"/>
              </a:ext>
            </a:extLst>
          </p:cNvPr>
          <p:cNvSpPr txBox="1"/>
          <p:nvPr/>
        </p:nvSpPr>
        <p:spPr>
          <a:xfrm>
            <a:off x="7258515" y="1085407"/>
            <a:ext cx="214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Probability of top-quartile grade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1975F-E9DF-1923-B8BD-249202CC3067}"/>
              </a:ext>
            </a:extLst>
          </p:cNvPr>
          <p:cNvSpPr txBox="1"/>
          <p:nvPr/>
        </p:nvSpPr>
        <p:spPr>
          <a:xfrm>
            <a:off x="9398620" y="111086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Probability of bottom-quartile grade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DAB39-ED79-172E-F154-6536E2CB4945}"/>
              </a:ext>
            </a:extLst>
          </p:cNvPr>
          <p:cNvSpPr txBox="1"/>
          <p:nvPr/>
        </p:nvSpPr>
        <p:spPr>
          <a:xfrm>
            <a:off x="513886" y="4931572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Bottom-Quartile on FCI Pretest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DE73685-EED4-8C61-744A-DE622DFCD8A1}"/>
              </a:ext>
            </a:extLst>
          </p:cNvPr>
          <p:cNvSpPr/>
          <p:nvPr/>
        </p:nvSpPr>
        <p:spPr>
          <a:xfrm>
            <a:off x="3099110" y="4146518"/>
            <a:ext cx="1524000" cy="2544762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D517F-A684-7245-AF4D-5106004CBCC3}"/>
              </a:ext>
            </a:extLst>
          </p:cNvPr>
          <p:cNvSpPr txBox="1"/>
          <p:nvPr/>
        </p:nvSpPr>
        <p:spPr>
          <a:xfrm>
            <a:off x="3879696" y="4675474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Top-half on Lawson pretest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0C58F-A433-5529-1231-0966324598C5}"/>
              </a:ext>
            </a:extLst>
          </p:cNvPr>
          <p:cNvSpPr txBox="1"/>
          <p:nvPr/>
        </p:nvSpPr>
        <p:spPr>
          <a:xfrm>
            <a:off x="3879696" y="546342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Bottom-half on Lawson pretest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C9509-5815-4BBF-8141-969676C38EED}"/>
              </a:ext>
            </a:extLst>
          </p:cNvPr>
          <p:cNvSpPr txBox="1"/>
          <p:nvPr/>
        </p:nvSpPr>
        <p:spPr>
          <a:xfrm>
            <a:off x="3855534" y="3521029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EA2EB-6836-AE82-B2BC-717D93808522}"/>
              </a:ext>
            </a:extLst>
          </p:cNvPr>
          <p:cNvSpPr txBox="1"/>
          <p:nvPr/>
        </p:nvSpPr>
        <p:spPr>
          <a:xfrm>
            <a:off x="3903857" y="6132102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F9B7E-9C2B-AB3A-FCE4-510AF537AE1E}"/>
              </a:ext>
            </a:extLst>
          </p:cNvPr>
          <p:cNvSpPr txBox="1"/>
          <p:nvPr/>
        </p:nvSpPr>
        <p:spPr>
          <a:xfrm>
            <a:off x="7620927" y="1865264"/>
            <a:ext cx="20476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60%			</a:t>
            </a:r>
          </a:p>
          <a:p>
            <a:endParaRPr lang="en-US" sz="2000" dirty="0"/>
          </a:p>
          <a:p>
            <a:r>
              <a:rPr lang="en-US" sz="2000" dirty="0"/>
              <a:t>26%			</a:t>
            </a:r>
          </a:p>
          <a:p>
            <a:endParaRPr lang="en-US" sz="2000" dirty="0"/>
          </a:p>
          <a:p>
            <a:r>
              <a:rPr lang="en-US" sz="2000" dirty="0"/>
              <a:t>2.3</a:t>
            </a:r>
            <a:r>
              <a:rPr lang="en-US" dirty="0"/>
              <a:t>		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05C36D-C66E-939A-05BA-41406AD9D8B1}"/>
              </a:ext>
            </a:extLst>
          </p:cNvPr>
          <p:cNvSpPr txBox="1"/>
          <p:nvPr/>
        </p:nvSpPr>
        <p:spPr>
          <a:xfrm>
            <a:off x="9368884" y="1622750"/>
            <a:ext cx="20211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sz="2000" dirty="0"/>
              <a:t>15%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26%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1.8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B3A6A-E790-65B8-868E-4A5CC45C1A48}"/>
              </a:ext>
            </a:extLst>
          </p:cNvPr>
          <p:cNvSpPr txBox="1"/>
          <p:nvPr/>
        </p:nvSpPr>
        <p:spPr>
          <a:xfrm>
            <a:off x="7588401" y="4647820"/>
            <a:ext cx="3079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23%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0%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			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C8D95A-8139-00AE-F740-FDA9C2DB7C4C}"/>
              </a:ext>
            </a:extLst>
          </p:cNvPr>
          <p:cNvSpPr txBox="1"/>
          <p:nvPr/>
        </p:nvSpPr>
        <p:spPr>
          <a:xfrm>
            <a:off x="7537296" y="4539679"/>
            <a:ext cx="3560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15%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26%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1.8</a:t>
            </a:r>
          </a:p>
        </p:txBody>
      </p:sp>
    </p:spTree>
    <p:extLst>
      <p:ext uri="{BB962C8B-B14F-4D97-AF65-F5344CB8AC3E}">
        <p14:creationId xmlns:p14="http://schemas.microsoft.com/office/powerpoint/2010/main" val="16859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8" grpId="0"/>
      <p:bldP spid="10" grpId="0"/>
      <p:bldP spid="13" grpId="0"/>
      <p:bldP spid="14" grpId="0" animBg="1"/>
      <p:bldP spid="15" grpId="0"/>
      <p:bldP spid="16" grpId="0"/>
      <p:bldP spid="19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C8BF2-3031-BE0E-6B01-145D29919610}"/>
              </a:ext>
            </a:extLst>
          </p:cNvPr>
          <p:cNvSpPr txBox="1"/>
          <p:nvPr/>
        </p:nvSpPr>
        <p:spPr>
          <a:xfrm>
            <a:off x="1371600" y="2057401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Even within a sample separated into high and low FCI pretest scores, Lawson pretest score was an additional reliable predictor of high/low grades.</a:t>
            </a:r>
          </a:p>
        </p:txBody>
      </p:sp>
    </p:spTree>
    <p:extLst>
      <p:ext uri="{BB962C8B-B14F-4D97-AF65-F5344CB8AC3E}">
        <p14:creationId xmlns:p14="http://schemas.microsoft.com/office/powerpoint/2010/main" val="1532562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C8BF2-3031-BE0E-6B01-145D29919610}"/>
              </a:ext>
            </a:extLst>
          </p:cNvPr>
          <p:cNvSpPr txBox="1"/>
          <p:nvPr/>
        </p:nvSpPr>
        <p:spPr>
          <a:xfrm>
            <a:off x="685800" y="2057401"/>
            <a:ext cx="10820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Multiple Linear Regression Perspective: Which pre-instruction indicators are “most predictive” of final grades?</a:t>
            </a:r>
          </a:p>
          <a:p>
            <a:endParaRPr lang="en-US" sz="3200" dirty="0"/>
          </a:p>
          <a:p>
            <a:r>
              <a:rPr lang="en-US" sz="2600" dirty="0"/>
              <a:t>Final Grade = </a:t>
            </a:r>
            <a:r>
              <a:rPr lang="en-US" sz="2600" i="1" dirty="0"/>
              <a:t>c</a:t>
            </a:r>
            <a:r>
              <a:rPr lang="en-US" sz="2600" i="1" baseline="-25000" dirty="0"/>
              <a:t>1</a:t>
            </a:r>
            <a:r>
              <a:rPr lang="en-US" sz="2600" dirty="0"/>
              <a:t>*Lawson Pretest + </a:t>
            </a:r>
            <a:r>
              <a:rPr lang="en-US" sz="2600" i="1" dirty="0"/>
              <a:t>c</a:t>
            </a:r>
            <a:r>
              <a:rPr lang="en-US" sz="2600" i="1" baseline="-25000" dirty="0"/>
              <a:t>2</a:t>
            </a:r>
            <a:r>
              <a:rPr lang="en-US" sz="2600" dirty="0"/>
              <a:t>*Math Pretest + </a:t>
            </a:r>
            <a:r>
              <a:rPr lang="en-US" sz="2600" i="1" dirty="0"/>
              <a:t>c</a:t>
            </a:r>
            <a:r>
              <a:rPr lang="en-US" sz="2600" i="1" baseline="-25000" dirty="0"/>
              <a:t>3</a:t>
            </a:r>
            <a:r>
              <a:rPr lang="en-US" sz="2600" dirty="0"/>
              <a:t>*FCI Pretest </a:t>
            </a:r>
          </a:p>
        </p:txBody>
      </p:sp>
    </p:spTree>
    <p:extLst>
      <p:ext uri="{BB962C8B-B14F-4D97-AF65-F5344CB8AC3E}">
        <p14:creationId xmlns:p14="http://schemas.microsoft.com/office/powerpoint/2010/main" val="2547704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068BF-9990-8645-E8D8-C3054F7BA663}"/>
              </a:ext>
            </a:extLst>
          </p:cNvPr>
          <p:cNvSpPr txBox="1"/>
          <p:nvPr/>
        </p:nvSpPr>
        <p:spPr>
          <a:xfrm>
            <a:off x="5048758" y="203806"/>
            <a:ext cx="2997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Alg-1 CU 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 = 466)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C30162-3826-1EDD-9D64-96CD6D097440}"/>
              </a:ext>
            </a:extLst>
          </p:cNvPr>
          <p:cNvGrpSpPr/>
          <p:nvPr/>
        </p:nvGrpSpPr>
        <p:grpSpPr>
          <a:xfrm>
            <a:off x="2438400" y="1018953"/>
            <a:ext cx="8672312" cy="5970181"/>
            <a:chOff x="1759844" y="901995"/>
            <a:chExt cx="8672312" cy="59701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B6B507-697C-4733-2DD5-C4D9FA88C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9844" y="901995"/>
              <a:ext cx="8672312" cy="597018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46BB6F-04ED-BD7E-153C-C69A4D6EE8E6}"/>
                </a:ext>
              </a:extLst>
            </p:cNvPr>
            <p:cNvSpPr/>
            <p:nvPr/>
          </p:nvSpPr>
          <p:spPr>
            <a:xfrm>
              <a:off x="5869171" y="5562600"/>
              <a:ext cx="2514600" cy="381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9DFC7B-E2F3-6CBC-8BFA-C784BA2F5F88}"/>
                </a:ext>
              </a:extLst>
            </p:cNvPr>
            <p:cNvSpPr/>
            <p:nvPr/>
          </p:nvSpPr>
          <p:spPr>
            <a:xfrm>
              <a:off x="4800600" y="5029200"/>
              <a:ext cx="16002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1DC510-162E-73EB-7255-91B7401BBB1F}"/>
                </a:ext>
              </a:extLst>
            </p:cNvPr>
            <p:cNvSpPr/>
            <p:nvPr/>
          </p:nvSpPr>
          <p:spPr>
            <a:xfrm>
              <a:off x="8763000" y="2895600"/>
              <a:ext cx="1066800" cy="685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4ADFD1-2F11-38B4-933C-4A3C2416D116}"/>
              </a:ext>
            </a:extLst>
          </p:cNvPr>
          <p:cNvSpPr txBox="1"/>
          <p:nvPr/>
        </p:nvSpPr>
        <p:spPr>
          <a:xfrm>
            <a:off x="152400" y="990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Lawson heavier weight than FCI?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8903D-A6D6-14F2-7B73-E8DBC817B1F0}"/>
              </a:ext>
            </a:extLst>
          </p:cNvPr>
          <p:cNvSpPr txBox="1"/>
          <p:nvPr/>
        </p:nvSpPr>
        <p:spPr>
          <a:xfrm>
            <a:off x="3886200" y="1791471"/>
            <a:ext cx="532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(Including interaction effects does not improve 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baseline="300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6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B24646-EA95-1172-05C6-B5512C924983}"/>
              </a:ext>
            </a:extLst>
          </p:cNvPr>
          <p:cNvGrpSpPr/>
          <p:nvPr/>
        </p:nvGrpSpPr>
        <p:grpSpPr>
          <a:xfrm>
            <a:off x="1981200" y="775824"/>
            <a:ext cx="8405588" cy="6119390"/>
            <a:chOff x="1893206" y="369305"/>
            <a:chExt cx="8405588" cy="61193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62A9E8-E6BC-B9A1-D7FE-BDB90C3EA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3206" y="369305"/>
              <a:ext cx="8405588" cy="611939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77D5D0-450F-7939-2533-6912683BFA1B}"/>
                </a:ext>
              </a:extLst>
            </p:cNvPr>
            <p:cNvSpPr/>
            <p:nvPr/>
          </p:nvSpPr>
          <p:spPr>
            <a:xfrm>
              <a:off x="5867400" y="5105400"/>
              <a:ext cx="2514600" cy="381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CFF9330-16A9-806C-4C9F-AE872CFFE737}"/>
                </a:ext>
              </a:extLst>
            </p:cNvPr>
            <p:cNvSpPr/>
            <p:nvPr/>
          </p:nvSpPr>
          <p:spPr>
            <a:xfrm>
              <a:off x="4800600" y="4572000"/>
              <a:ext cx="16764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DC75CF-D511-0380-8393-A44774A68994}"/>
              </a:ext>
            </a:extLst>
          </p:cNvPr>
          <p:cNvSpPr txBox="1"/>
          <p:nvPr/>
        </p:nvSpPr>
        <p:spPr>
          <a:xfrm>
            <a:off x="937376" y="191049"/>
            <a:ext cx="10317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Alg-1 CU: Top and bottom grade quartiles only 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 = 234)</a:t>
            </a:r>
          </a:p>
        </p:txBody>
      </p:sp>
    </p:spTree>
    <p:extLst>
      <p:ext uri="{BB962C8B-B14F-4D97-AF65-F5344CB8AC3E}">
        <p14:creationId xmlns:p14="http://schemas.microsoft.com/office/powerpoint/2010/main" val="21759568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377C0-6DB9-6F82-276F-2D4FF5124956}"/>
              </a:ext>
            </a:extLst>
          </p:cNvPr>
          <p:cNvSpPr txBox="1"/>
          <p:nvPr/>
        </p:nvSpPr>
        <p:spPr>
          <a:xfrm>
            <a:off x="2455779" y="148132"/>
            <a:ext cx="697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ASU-P Alg-1 2023(b): All three pretests 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 = 39)</a:t>
            </a:r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F75A89-E7BA-4BBD-4E4B-9296BDFE2B15}"/>
              </a:ext>
            </a:extLst>
          </p:cNvPr>
          <p:cNvGrpSpPr/>
          <p:nvPr/>
        </p:nvGrpSpPr>
        <p:grpSpPr>
          <a:xfrm>
            <a:off x="89287" y="563631"/>
            <a:ext cx="9929720" cy="5730737"/>
            <a:chOff x="152400" y="604388"/>
            <a:chExt cx="9929720" cy="57307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8580D6-B94A-A05D-D67D-449E348FB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604388"/>
              <a:ext cx="9929720" cy="573073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F76F24-C011-DEB3-D3A9-0E116C2B5C86}"/>
                </a:ext>
              </a:extLst>
            </p:cNvPr>
            <p:cNvSpPr/>
            <p:nvPr/>
          </p:nvSpPr>
          <p:spPr>
            <a:xfrm>
              <a:off x="7772400" y="2743200"/>
              <a:ext cx="914400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0FD2F6-F546-F40D-7263-FF9F7635FD66}"/>
                </a:ext>
              </a:extLst>
            </p:cNvPr>
            <p:cNvSpPr/>
            <p:nvPr/>
          </p:nvSpPr>
          <p:spPr>
            <a:xfrm>
              <a:off x="4114800" y="5334000"/>
              <a:ext cx="1905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973DE1-E402-A66B-9A49-1CB5BED6FA22}"/>
              </a:ext>
            </a:extLst>
          </p:cNvPr>
          <p:cNvSpPr txBox="1"/>
          <p:nvPr/>
        </p:nvSpPr>
        <p:spPr>
          <a:xfrm>
            <a:off x="8991600" y="1676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FCI equal weight as Lawson but not significant?</a:t>
            </a:r>
          </a:p>
        </p:txBody>
      </p:sp>
    </p:spTree>
    <p:extLst>
      <p:ext uri="{BB962C8B-B14F-4D97-AF65-F5344CB8AC3E}">
        <p14:creationId xmlns:p14="http://schemas.microsoft.com/office/powerpoint/2010/main" val="23493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2AF13-29E7-99C1-F553-5649C6100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405" y="319764"/>
            <a:ext cx="4275190" cy="6370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D67F6-188D-D8BA-3658-E9549F0848F4}"/>
              </a:ext>
            </a:extLst>
          </p:cNvPr>
          <p:cNvSpPr txBox="1"/>
          <p:nvPr/>
        </p:nvSpPr>
        <p:spPr>
          <a:xfrm>
            <a:off x="304801" y="1219200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ASU-P Alg-1 2023(b)</a:t>
            </a:r>
          </a:p>
          <a:p>
            <a:endParaRPr lang="en-US" sz="2400" dirty="0"/>
          </a:p>
          <a:p>
            <a:r>
              <a:rPr lang="en-US" sz="2400" dirty="0"/>
              <a:t>(Top and bottom grade quartiles only)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DAE4D-335F-4768-7351-8E59D6806E2D}"/>
              </a:ext>
            </a:extLst>
          </p:cNvPr>
          <p:cNvSpPr txBox="1"/>
          <p:nvPr/>
        </p:nvSpPr>
        <p:spPr>
          <a:xfrm>
            <a:off x="8108438" y="3244334"/>
            <a:ext cx="354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b="1" dirty="0">
                <a:solidFill>
                  <a:srgbClr val="FF0000"/>
                </a:solidFill>
              </a:rPr>
              <a:t>Top grade-quartile averages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E0AF6-E11B-FAFB-1449-422E74D8AFFF}"/>
              </a:ext>
            </a:extLst>
          </p:cNvPr>
          <p:cNvSpPr/>
          <p:nvPr/>
        </p:nvSpPr>
        <p:spPr>
          <a:xfrm>
            <a:off x="4392359" y="6234839"/>
            <a:ext cx="3733800" cy="260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279CE-5CAF-9D70-3228-ED70080F1DC8}"/>
              </a:ext>
            </a:extLst>
          </p:cNvPr>
          <p:cNvSpPr/>
          <p:nvPr/>
        </p:nvSpPr>
        <p:spPr>
          <a:xfrm>
            <a:off x="4419600" y="3298567"/>
            <a:ext cx="3733800" cy="260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CE711-A75F-79EE-1F75-D6131E55F837}"/>
              </a:ext>
            </a:extLst>
          </p:cNvPr>
          <p:cNvSpPr txBox="1"/>
          <p:nvPr/>
        </p:nvSpPr>
        <p:spPr>
          <a:xfrm>
            <a:off x="8171017" y="6168904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 Bottom grade</a:t>
            </a:r>
            <a:r>
              <a:rPr lang="en-US" b="1" dirty="0">
                <a:solidFill>
                  <a:srgbClr val="FF0000"/>
                </a:solidFill>
              </a:rPr>
              <a:t>-quartile averages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2EC9F-BC08-1C79-87E4-886036B02409}"/>
              </a:ext>
            </a:extLst>
          </p:cNvPr>
          <p:cNvSpPr/>
          <p:nvPr/>
        </p:nvSpPr>
        <p:spPr>
          <a:xfrm>
            <a:off x="3733800" y="152400"/>
            <a:ext cx="4724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89C3-0B09-8539-09F0-427D4A34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08" y="801907"/>
            <a:ext cx="9083791" cy="5758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AC030-D126-D0F3-FA9A-EB28885977EF}"/>
              </a:ext>
            </a:extLst>
          </p:cNvPr>
          <p:cNvSpPr txBox="1"/>
          <p:nvPr/>
        </p:nvSpPr>
        <p:spPr>
          <a:xfrm>
            <a:off x="1281900" y="304800"/>
            <a:ext cx="98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ASU-P Alg-1 2023(b): Top and bottom grade quartiles only 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 = 20)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285251-2600-32B9-A723-C3537541F9BE}"/>
              </a:ext>
            </a:extLst>
          </p:cNvPr>
          <p:cNvSpPr/>
          <p:nvPr/>
        </p:nvSpPr>
        <p:spPr>
          <a:xfrm>
            <a:off x="5186914" y="4953000"/>
            <a:ext cx="144248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5E4F4-413E-826F-6294-722F756F5E87}"/>
              </a:ext>
            </a:extLst>
          </p:cNvPr>
          <p:cNvSpPr txBox="1"/>
          <p:nvPr/>
        </p:nvSpPr>
        <p:spPr>
          <a:xfrm>
            <a:off x="9843298" y="2209800"/>
            <a:ext cx="2196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Only Lawson significant? (small sample)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D6F34-F982-DF09-AA8C-A50E04AD1464}"/>
              </a:ext>
            </a:extLst>
          </p:cNvPr>
          <p:cNvSpPr/>
          <p:nvPr/>
        </p:nvSpPr>
        <p:spPr>
          <a:xfrm>
            <a:off x="8686800" y="2514600"/>
            <a:ext cx="914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Motivational factors can also be highly influential, in some cases overcoming the “disadvantages” revealed by low pretest scores.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42CF8-DB1C-4598-A90A-4F06A9F7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751072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98BE-5F2D-472D-8956-A2EBB412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24" y="685799"/>
            <a:ext cx="5056308" cy="163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DDD9-535C-4990-8E88-D4200B53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5037257" cy="156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0787F-4690-436E-87D8-79CFA957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15" y="4800600"/>
            <a:ext cx="5246825" cy="150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38DA-1D02-4E44-85D8-AB59C2B1A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92" y="4953000"/>
            <a:ext cx="5048688" cy="15241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0A713-0606-4AD5-A20A-E0918DB9AB18}"/>
              </a:ext>
            </a:extLst>
          </p:cNvPr>
          <p:cNvCxnSpPr>
            <a:cxnSpLocks/>
          </p:cNvCxnSpPr>
          <p:nvPr/>
        </p:nvCxnSpPr>
        <p:spPr>
          <a:xfrm>
            <a:off x="5562600" y="2496581"/>
            <a:ext cx="6258547" cy="1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4A56E-4119-4273-84F3-9EBAF35C05F7}"/>
              </a:ext>
            </a:extLst>
          </p:cNvPr>
          <p:cNvCxnSpPr>
            <a:cxnSpLocks/>
          </p:cNvCxnSpPr>
          <p:nvPr/>
        </p:nvCxnSpPr>
        <p:spPr>
          <a:xfrm>
            <a:off x="5991215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312B-E48E-413A-BF8D-16BDB1CCA33B}"/>
              </a:ext>
            </a:extLst>
          </p:cNvPr>
          <p:cNvCxnSpPr>
            <a:cxnSpLocks/>
          </p:cNvCxnSpPr>
          <p:nvPr/>
        </p:nvCxnSpPr>
        <p:spPr>
          <a:xfrm>
            <a:off x="183492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98784-CD4D-4BCD-B647-FBC541EF4885}"/>
              </a:ext>
            </a:extLst>
          </p:cNvPr>
          <p:cNvCxnSpPr>
            <a:cxnSpLocks/>
          </p:cNvCxnSpPr>
          <p:nvPr/>
        </p:nvCxnSpPr>
        <p:spPr>
          <a:xfrm>
            <a:off x="55626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56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Numerous factors influence students’ physics course performance</a:t>
            </a:r>
          </a:p>
          <a:p>
            <a:r>
              <a:rPr lang="en-US" sz="2800" dirty="0"/>
              <a:t>Relative weight of calculational skill, reasoning, and physics concept knowledge may vary from class to class</a:t>
            </a:r>
          </a:p>
          <a:p>
            <a:r>
              <a:rPr lang="en-US" sz="2800" dirty="0"/>
              <a:t>Our results are consistent with findings reported by:</a:t>
            </a:r>
          </a:p>
          <a:p>
            <a:pPr lvl="1"/>
            <a:r>
              <a:rPr lang="en-US" sz="2400" dirty="0"/>
              <a:t>L. Ding, PRPER </a:t>
            </a:r>
            <a:r>
              <a:rPr lang="en-US" sz="2400" b="1" dirty="0"/>
              <a:t>10,</a:t>
            </a:r>
            <a:r>
              <a:rPr lang="en-US" sz="2400" dirty="0"/>
              <a:t> 023101 (2014)]</a:t>
            </a:r>
          </a:p>
          <a:p>
            <a:pPr lvl="1"/>
            <a:r>
              <a:rPr lang="en-US" sz="2400" dirty="0"/>
              <a:t>Salehi et al., PRPER </a:t>
            </a:r>
            <a:r>
              <a:rPr lang="en-US" sz="2400" b="1" dirty="0"/>
              <a:t>15</a:t>
            </a:r>
            <a:r>
              <a:rPr lang="en-US" sz="2400" dirty="0"/>
              <a:t>, 020114 (2019)</a:t>
            </a:r>
          </a:p>
          <a:p>
            <a:pPr lvl="1"/>
            <a:r>
              <a:rPr lang="en-US" sz="2400" dirty="0"/>
              <a:t>Stewart et al., PRPER </a:t>
            </a:r>
            <a:r>
              <a:rPr lang="en-US" sz="2400" b="1" dirty="0"/>
              <a:t>17</a:t>
            </a:r>
            <a:r>
              <a:rPr lang="en-US" sz="2400" dirty="0"/>
              <a:t>, 010107 (2021)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68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63C34-8577-400F-894F-7A26B20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49099"/>
            <a:ext cx="5100996" cy="258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2A82-D705-4599-8C7B-BD2E9EB6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44" y="225537"/>
            <a:ext cx="3866312" cy="301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64A3-ED05-4FCE-B419-3BA86BAF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" y="446919"/>
            <a:ext cx="3533128" cy="275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E67-8A14-43A3-9CE0-4C6C1878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62828"/>
            <a:ext cx="4661834" cy="29539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9110C-AC27-4B5A-B83C-75501E6F9DE0}"/>
              </a:ext>
            </a:extLst>
          </p:cNvPr>
          <p:cNvCxnSpPr>
            <a:cxnSpLocks/>
          </p:cNvCxnSpPr>
          <p:nvPr/>
        </p:nvCxnSpPr>
        <p:spPr>
          <a:xfrm>
            <a:off x="228600" y="3505200"/>
            <a:ext cx="1173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03072-308C-4B2D-90E4-DB497423AAF3}"/>
              </a:ext>
            </a:extLst>
          </p:cNvPr>
          <p:cNvCxnSpPr/>
          <p:nvPr/>
        </p:nvCxnSpPr>
        <p:spPr>
          <a:xfrm>
            <a:off x="5638800" y="35052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887AF-CD50-4691-B8C0-F4BE7F34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31" y="914400"/>
            <a:ext cx="4559969" cy="14443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480537-78F4-45BF-8C49-95FA07A0EF15}"/>
              </a:ext>
            </a:extLst>
          </p:cNvPr>
          <p:cNvCxnSpPr/>
          <p:nvPr/>
        </p:nvCxnSpPr>
        <p:spPr>
          <a:xfrm>
            <a:off x="7467600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6C7FD-8963-4209-91F9-74675D9C8ADB}"/>
              </a:ext>
            </a:extLst>
          </p:cNvPr>
          <p:cNvCxnSpPr/>
          <p:nvPr/>
        </p:nvCxnSpPr>
        <p:spPr>
          <a:xfrm>
            <a:off x="3705644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8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B723-FC0F-4643-BA20-BB15240B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Scientific reasoning skills: The 24-item Lawson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D731FF-4394-42DF-BB3B-47F398246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5800725" cy="1489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CC8FE-219A-44F2-80EA-1C0A0763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58" y="1611086"/>
            <a:ext cx="5852159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E5BB2-EE0D-3859-48ED-9D7F6B7D9A50}"/>
              </a:ext>
            </a:extLst>
          </p:cNvPr>
          <p:cNvSpPr txBox="1"/>
          <p:nvPr/>
        </p:nvSpPr>
        <p:spPr>
          <a:xfrm>
            <a:off x="7391400" y="4648200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Probabilistic reasoning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F9B13-3CE6-6B5D-1234-2D7B41877377}"/>
              </a:ext>
            </a:extLst>
          </p:cNvPr>
          <p:cNvSpPr txBox="1"/>
          <p:nvPr/>
        </p:nvSpPr>
        <p:spPr>
          <a:xfrm>
            <a:off x="914401" y="3757910"/>
            <a:ext cx="342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Understanding shape-independence of mass</a:t>
            </a:r>
          </a:p>
        </p:txBody>
      </p:sp>
    </p:spTree>
    <p:extLst>
      <p:ext uri="{BB962C8B-B14F-4D97-AF65-F5344CB8AC3E}">
        <p14:creationId xmlns:p14="http://schemas.microsoft.com/office/powerpoint/2010/main" val="254878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AC00C-1209-DCB9-08AB-AD8F49D7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990600"/>
            <a:ext cx="518795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24036-993F-D44A-5511-FCA9F013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838200"/>
            <a:ext cx="5134574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058FE-0EC8-546D-9E96-DD82E5B27FB3}"/>
              </a:ext>
            </a:extLst>
          </p:cNvPr>
          <p:cNvSpPr txBox="1"/>
          <p:nvPr/>
        </p:nvSpPr>
        <p:spPr>
          <a:xfrm>
            <a:off x="7620000" y="4648200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Control of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CE3E3-E8C7-1A5B-104A-3CFAA7A6A5BD}"/>
              </a:ext>
            </a:extLst>
          </p:cNvPr>
          <p:cNvSpPr txBox="1"/>
          <p:nvPr/>
        </p:nvSpPr>
        <p:spPr>
          <a:xfrm>
            <a:off x="914400" y="4572000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Proportional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3979782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9353</TotalTime>
  <Words>2534</Words>
  <Application>Microsoft Office PowerPoint</Application>
  <PresentationFormat>Widescreen</PresentationFormat>
  <Paragraphs>730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Jost</vt:lpstr>
      <vt:lpstr>Wingdings</vt:lpstr>
      <vt:lpstr>Default Design</vt:lpstr>
      <vt:lpstr>Utility of pre-instruction diagnostic tests for estimating probabilities of final course grades in introductory physics</vt:lpstr>
      <vt:lpstr>Acknowledgments</vt:lpstr>
      <vt:lpstr>Assessment Pretests</vt:lpstr>
      <vt:lpstr>Mathematics Diagnostic Pretest </vt:lpstr>
      <vt:lpstr>PowerPoint Presentation</vt:lpstr>
      <vt:lpstr>PowerPoint Presentation</vt:lpstr>
      <vt:lpstr>PowerPoint Presentation</vt:lpstr>
      <vt:lpstr>Scientific reasoning skills: The 24-item Lawson test</vt:lpstr>
      <vt:lpstr>PowerPoint Presentation</vt:lpstr>
      <vt:lpstr>PowerPoint Presentation</vt:lpstr>
      <vt:lpstr>Relation Between Scores and Grades</vt:lpstr>
      <vt:lpstr>PowerPoint Presentation</vt:lpstr>
      <vt:lpstr>PowerPoint Presentation</vt:lpstr>
      <vt:lpstr>PowerPoint Presentation</vt:lpstr>
      <vt:lpstr>What varies from class to class?</vt:lpstr>
      <vt:lpstr>What does not vary from class to class?</vt:lpstr>
      <vt:lpstr>What does not vary1 from class to class?</vt:lpstr>
      <vt:lpstr>What does not vary1 from class to class?</vt:lpstr>
      <vt:lpstr>What does not vary1 from class to class?</vt:lpstr>
      <vt:lpstr>What does not vary1 from class to class?</vt:lpstr>
      <vt:lpstr>Comparing probabilities of high and low grades</vt:lpstr>
      <vt:lpstr>Sample Description</vt:lpstr>
      <vt:lpstr>Course and Institution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analysis can be misleading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to Regression Analysis</vt:lpstr>
      <vt:lpstr>Further Analysis of Alg-1 CU sample (N = 466)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Note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273</cp:revision>
  <cp:lastPrinted>2022-07-11T03:36:25Z</cp:lastPrinted>
  <dcterms:created xsi:type="dcterms:W3CDTF">2020-10-14T06:52:17Z</dcterms:created>
  <dcterms:modified xsi:type="dcterms:W3CDTF">2024-04-03T16:36:54Z</dcterms:modified>
</cp:coreProperties>
</file>