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69" r:id="rId5"/>
    <p:sldId id="270" r:id="rId6"/>
    <p:sldId id="271" r:id="rId7"/>
    <p:sldId id="272" r:id="rId8"/>
    <p:sldId id="273" r:id="rId9"/>
    <p:sldId id="274" r:id="rId10"/>
    <p:sldId id="259" r:id="rId11"/>
    <p:sldId id="260" r:id="rId12"/>
    <p:sldId id="261" r:id="rId13"/>
    <p:sldId id="262" r:id="rId14"/>
    <p:sldId id="263" r:id="rId15"/>
    <p:sldId id="264" r:id="rId16"/>
    <p:sldId id="265" r:id="rId17"/>
    <p:sldId id="266" r:id="rId18"/>
    <p:sldId id="267" r:id="rId19"/>
    <p:sldId id="268" r:id="rId20"/>
    <p:sldId id="277" r:id="rId21"/>
    <p:sldId id="278" r:id="rId22"/>
    <p:sldId id="276" r:id="rId23"/>
    <p:sldId id="279" r:id="rId24"/>
    <p:sldId id="280" r:id="rId25"/>
    <p:sldId id="281" r:id="rId26"/>
    <p:sldId id="282" r:id="rId27"/>
    <p:sldId id="283" r:id="rId28"/>
    <p:sldId id="285" r:id="rId29"/>
    <p:sldId id="286" r:id="rId30"/>
    <p:sldId id="287" r:id="rId31"/>
    <p:sldId id="289" r:id="rId32"/>
    <p:sldId id="290" r:id="rId33"/>
    <p:sldId id="294" r:id="rId34"/>
    <p:sldId id="291" r:id="rId35"/>
    <p:sldId id="275" r:id="rId3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EF595-4A65-4ACC-915B-8F64F8127FB6}" v="6" dt="2026-05-22T14:26:3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sorterViewPr>
    <p:cViewPr>
      <p:scale>
        <a:sx n="100" d="100"/>
        <a:sy n="100" d="100"/>
      </p:scale>
      <p:origin x="0" y="-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eltzer" userId="757cb4642dedf08b" providerId="LiveId" clId="{A5163D0F-C269-47D3-9486-F5B70D692D68}"/>
    <pc:docChg chg="custSel addSld delSld modSld">
      <pc:chgData name="David Meltzer" userId="757cb4642dedf08b" providerId="LiveId" clId="{A5163D0F-C269-47D3-9486-F5B70D692D68}" dt="2026-05-22T14:28:26.217" v="19"/>
      <pc:docMkLst>
        <pc:docMk/>
      </pc:docMkLst>
      <pc:sldChg chg="addSp delSp modSp mod delAnim modAnim">
        <pc:chgData name="David Meltzer" userId="757cb4642dedf08b" providerId="LiveId" clId="{A5163D0F-C269-47D3-9486-F5B70D692D68}" dt="2026-05-22T14:26:06.707" v="12" actId="1076"/>
        <pc:sldMkLst>
          <pc:docMk/>
          <pc:sldMk cId="4092402230" sldId="289"/>
        </pc:sldMkLst>
        <pc:picChg chg="add mod">
          <ac:chgData name="David Meltzer" userId="757cb4642dedf08b" providerId="LiveId" clId="{A5163D0F-C269-47D3-9486-F5B70D692D68}" dt="2026-05-22T14:26:06.707" v="12" actId="1076"/>
          <ac:picMkLst>
            <pc:docMk/>
            <pc:sldMk cId="4092402230" sldId="289"/>
            <ac:picMk id="2" creationId="{CD7BB1B1-3519-0277-89B3-4EAE40789E6F}"/>
          </ac:picMkLst>
        </pc:picChg>
        <pc:picChg chg="del">
          <ac:chgData name="David Meltzer" userId="757cb4642dedf08b" providerId="LiveId" clId="{A5163D0F-C269-47D3-9486-F5B70D692D68}" dt="2026-05-22T14:25:07.822" v="6" actId="21"/>
          <ac:picMkLst>
            <pc:docMk/>
            <pc:sldMk cId="4092402230" sldId="289"/>
            <ac:picMk id="8" creationId="{C8261839-B47A-3988-F344-DFD39D4EB884}"/>
          </ac:picMkLst>
        </pc:picChg>
      </pc:sldChg>
      <pc:sldChg chg="addSp delSp modSp add mod delAnim">
        <pc:chgData name="David Meltzer" userId="757cb4642dedf08b" providerId="LiveId" clId="{A5163D0F-C269-47D3-9486-F5B70D692D68}" dt="2026-05-22T14:26:36.403" v="15" actId="1076"/>
        <pc:sldMkLst>
          <pc:docMk/>
          <pc:sldMk cId="976717943" sldId="290"/>
        </pc:sldMkLst>
        <pc:picChg chg="add mod">
          <ac:chgData name="David Meltzer" userId="757cb4642dedf08b" providerId="LiveId" clId="{A5163D0F-C269-47D3-9486-F5B70D692D68}" dt="2026-05-22T14:26:36.403" v="15" actId="1076"/>
          <ac:picMkLst>
            <pc:docMk/>
            <pc:sldMk cId="976717943" sldId="290"/>
            <ac:picMk id="2" creationId="{D94DCAB3-9FD8-174A-67ED-A3E5862C9320}"/>
          </ac:picMkLst>
        </pc:picChg>
        <pc:picChg chg="del">
          <ac:chgData name="David Meltzer" userId="757cb4642dedf08b" providerId="LiveId" clId="{A5163D0F-C269-47D3-9486-F5B70D692D68}" dt="2026-05-22T14:26:11.725" v="13" actId="478"/>
          <ac:picMkLst>
            <pc:docMk/>
            <pc:sldMk cId="976717943" sldId="290"/>
            <ac:picMk id="6" creationId="{B4D4988D-5ADC-49B4-A552-5EA57EE96E2D}"/>
          </ac:picMkLst>
        </pc:picChg>
      </pc:sldChg>
      <pc:sldChg chg="del">
        <pc:chgData name="David Meltzer" userId="757cb4642dedf08b" providerId="LiveId" clId="{A5163D0F-C269-47D3-9486-F5B70D692D68}" dt="2026-05-22T14:25:36.858" v="9" actId="2696"/>
        <pc:sldMkLst>
          <pc:docMk/>
          <pc:sldMk cId="1442491279" sldId="290"/>
        </pc:sldMkLst>
      </pc:sldChg>
      <pc:sldChg chg="del">
        <pc:chgData name="David Meltzer" userId="757cb4642dedf08b" providerId="LiveId" clId="{A5163D0F-C269-47D3-9486-F5B70D692D68}" dt="2026-05-22T14:26:53.096" v="16" actId="2696"/>
        <pc:sldMkLst>
          <pc:docMk/>
          <pc:sldMk cId="3902089414" sldId="292"/>
        </pc:sldMkLst>
      </pc:sldChg>
      <pc:sldChg chg="addSp modSp new del mod">
        <pc:chgData name="David Meltzer" userId="757cb4642dedf08b" providerId="LiveId" clId="{A5163D0F-C269-47D3-9486-F5B70D692D68}" dt="2026-05-22T14:27:38.755" v="17" actId="2696"/>
        <pc:sldMkLst>
          <pc:docMk/>
          <pc:sldMk cId="1540900330" sldId="293"/>
        </pc:sldMkLst>
        <pc:picChg chg="add mod">
          <ac:chgData name="David Meltzer" userId="757cb4642dedf08b" providerId="LiveId" clId="{A5163D0F-C269-47D3-9486-F5B70D692D68}" dt="2026-05-22T14:24:04.791" v="2" actId="1076"/>
          <ac:picMkLst>
            <pc:docMk/>
            <pc:sldMk cId="1540900330" sldId="293"/>
            <ac:picMk id="2" creationId="{6D067E2A-D2AE-1C63-1D75-FB7FCA65BA77}"/>
          </ac:picMkLst>
        </pc:picChg>
      </pc:sldChg>
      <pc:sldChg chg="addSp modSp new mod addAnim delAnim modAnim">
        <pc:chgData name="David Meltzer" userId="757cb4642dedf08b" providerId="LiveId" clId="{A5163D0F-C269-47D3-9486-F5B70D692D68}" dt="2026-05-22T14:28:26.217" v="19"/>
        <pc:sldMkLst>
          <pc:docMk/>
          <pc:sldMk cId="2668943941" sldId="294"/>
        </pc:sldMkLst>
        <pc:picChg chg="add mod">
          <ac:chgData name="David Meltzer" userId="757cb4642dedf08b" providerId="LiveId" clId="{A5163D0F-C269-47D3-9486-F5B70D692D68}" dt="2026-05-22T14:24:43.787" v="5" actId="1076"/>
          <ac:picMkLst>
            <pc:docMk/>
            <pc:sldMk cId="2668943941" sldId="294"/>
            <ac:picMk id="2" creationId="{E92EDEF3-0183-78FC-3478-8D0126634A1D}"/>
          </ac:picMkLst>
        </pc:picChg>
      </pc:sldChg>
      <pc:sldChg chg="addSp modSp new del modAnim">
        <pc:chgData name="David Meltzer" userId="757cb4642dedf08b" providerId="LiveId" clId="{A5163D0F-C269-47D3-9486-F5B70D692D68}" dt="2026-05-22T14:27:45.505" v="18" actId="2696"/>
        <pc:sldMkLst>
          <pc:docMk/>
          <pc:sldMk cId="128903015" sldId="295"/>
        </pc:sldMkLst>
        <pc:picChg chg="add mod">
          <ac:chgData name="David Meltzer" userId="757cb4642dedf08b" providerId="LiveId" clId="{A5163D0F-C269-47D3-9486-F5B70D692D68}" dt="2026-05-22T14:25:19.619" v="8"/>
          <ac:picMkLst>
            <pc:docMk/>
            <pc:sldMk cId="128903015" sldId="295"/>
            <ac:picMk id="8" creationId="{C8261839-B47A-3988-F344-DFD39D4EB8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ECAC16B-D1D8-4348-AF25-45725E2FAF5D}" type="datetimeFigureOut">
              <a:rPr lang="en-US" smtClean="0"/>
              <a:t>5/22/2026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7FCF8DD-B299-499B-BD51-240E34D3DE62}" type="slidenum">
              <a:rPr lang="en-US" smtClean="0"/>
              <a:t>‹#›</a:t>
            </a:fld>
            <a:endParaRPr lang="en-US"/>
          </a:p>
        </p:txBody>
      </p:sp>
    </p:spTree>
    <p:extLst>
      <p:ext uri="{BB962C8B-B14F-4D97-AF65-F5344CB8AC3E}">
        <p14:creationId xmlns:p14="http://schemas.microsoft.com/office/powerpoint/2010/main" val="247495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CF8DD-B299-499B-BD51-240E34D3DE62}" type="slidenum">
              <a:rPr lang="en-US" smtClean="0"/>
              <a:t>19</a:t>
            </a:fld>
            <a:endParaRPr lang="en-US"/>
          </a:p>
        </p:txBody>
      </p:sp>
    </p:spTree>
    <p:extLst>
      <p:ext uri="{BB962C8B-B14F-4D97-AF65-F5344CB8AC3E}">
        <p14:creationId xmlns:p14="http://schemas.microsoft.com/office/powerpoint/2010/main" val="419250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1C0D-4AFD-0DCD-B2AA-898DBB07B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404C3-0E65-4B3B-E8E0-F67ED1C10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66547-143A-F76F-F799-3F7D2DD54B94}"/>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99945898-B11D-A34F-7F01-7DDE6902F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DB11E-CCE5-2AD2-0BC9-CCBC2AA5AA4E}"/>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118093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B49C-D4F2-853B-DB1C-3DF669850E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8543C-7F30-2DC5-1702-012DBE3A5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E2C80-A9DD-5654-ACAE-D8C17837D4DA}"/>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E99B7E39-0F2D-08EA-581B-7E40DE922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7E04E-E670-7B43-0E13-8E2CAD2AE395}"/>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131928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1BC650-60BF-3475-304D-C636FE2A62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4CF8D3-4E58-B102-AAFA-95CCFE17BA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1C872-3FA4-DF0B-3939-169704EC4F0F}"/>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E0B1C34B-13E8-0438-3ED3-F7E45F641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FF246-B2D4-D66D-8C53-7F21FFE1C201}"/>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153555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EE5A7-B4C6-C99A-7F11-1C3D92FC2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BBB4B2-1430-D005-DE01-17FD179DF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962B8-1406-06ED-228A-69951DCD6908}"/>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35380F69-CAF1-7398-AF38-8D4E8B8E4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F7116-C083-60A0-34B5-18E772F4E225}"/>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86686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2484-203B-F745-E900-8C2DD7DD1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FB8D77-B2D4-174E-AD89-CA4111BFFA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D4C121-D67D-C27D-BC17-8F509E9F7D91}"/>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3BE1F21F-927F-1A4D-1B79-F2E4FC541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D3409-7369-87B9-B0B7-DE0CAC13AFAA}"/>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363120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49134-B6FD-AB97-33F3-FFEC8F682A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906FC-03F5-9688-2B3C-C1A9CFEDAE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645063-ABA7-2AEB-D2A5-63E8852E5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2C670-DFDD-ED1E-20B8-DF8C3B97E42C}"/>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6" name="Footer Placeholder 5">
            <a:extLst>
              <a:ext uri="{FF2B5EF4-FFF2-40B4-BE49-F238E27FC236}">
                <a16:creationId xmlns:a16="http://schemas.microsoft.com/office/drawing/2014/main" id="{21814CD5-CC66-63D8-D6EE-10DE4073A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A674F-4478-A382-30BA-E59FC2F7AF8A}"/>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347830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7BB-B261-464C-6AE3-8248346F25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DDFEC-0342-2144-17C3-A8C824959A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B5B21-A354-D9E2-4061-E9AF9B0804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434B0-F1F6-5033-B644-4853559D0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03E05-4A6C-0484-7E7A-3ECCE9713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0EE334-367E-AE39-A09A-453C609B02DF}"/>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8" name="Footer Placeholder 7">
            <a:extLst>
              <a:ext uri="{FF2B5EF4-FFF2-40B4-BE49-F238E27FC236}">
                <a16:creationId xmlns:a16="http://schemas.microsoft.com/office/drawing/2014/main" id="{21AEA0E1-8BDE-D1E7-EA93-89317EEF6E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20355-D67B-DEED-E064-FAA4EABA96CE}"/>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89176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691B-3845-D119-685E-E667FBFEC6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48DFB3-E777-191C-C5B2-5719EA3A9915}"/>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4" name="Footer Placeholder 3">
            <a:extLst>
              <a:ext uri="{FF2B5EF4-FFF2-40B4-BE49-F238E27FC236}">
                <a16:creationId xmlns:a16="http://schemas.microsoft.com/office/drawing/2014/main" id="{F79ED3EB-AA87-8A54-927D-ACC952FEFF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E0AA7-3045-C784-EEC7-510E99F80BD9}"/>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326976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7821A-8223-5F72-69B3-D8EE24114BEA}"/>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3" name="Footer Placeholder 2">
            <a:extLst>
              <a:ext uri="{FF2B5EF4-FFF2-40B4-BE49-F238E27FC236}">
                <a16:creationId xmlns:a16="http://schemas.microsoft.com/office/drawing/2014/main" id="{F3DF7E24-0B37-244C-596E-B296FE7848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DF3AA-369D-F263-ED89-8809ADF51066}"/>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217183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9B162-3616-7A30-7529-4D4A1D597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958AA9-CCEB-2F03-52BA-54A2A9C41C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52070A-F79F-9D01-558C-D6CC1B9D6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D1A6B-972F-B59B-D85D-20AE7CC1D381}"/>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6" name="Footer Placeholder 5">
            <a:extLst>
              <a:ext uri="{FF2B5EF4-FFF2-40B4-BE49-F238E27FC236}">
                <a16:creationId xmlns:a16="http://schemas.microsoft.com/office/drawing/2014/main" id="{4D304686-6348-B8F8-AD42-E0D0F7B29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FBA80-D02A-EC2B-F5B1-E5F500694AFA}"/>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183635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6ECB-2B7A-4856-D8D6-04A96FEA01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B30C7-B32E-F49A-E5B1-E883CF87B3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66431C-F185-D668-EA49-E37A705BF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F4418-9A66-F287-348D-8F1E8D93072C}"/>
              </a:ext>
            </a:extLst>
          </p:cNvPr>
          <p:cNvSpPr>
            <a:spLocks noGrp="1"/>
          </p:cNvSpPr>
          <p:nvPr>
            <p:ph type="dt" sz="half" idx="10"/>
          </p:nvPr>
        </p:nvSpPr>
        <p:spPr/>
        <p:txBody>
          <a:bodyPr/>
          <a:lstStyle/>
          <a:p>
            <a:fld id="{F4F7B405-50A4-4CD5-A048-68B568E4EED5}" type="datetimeFigureOut">
              <a:rPr lang="en-US" smtClean="0"/>
              <a:t>5/22/2026</a:t>
            </a:fld>
            <a:endParaRPr lang="en-US"/>
          </a:p>
        </p:txBody>
      </p:sp>
      <p:sp>
        <p:nvSpPr>
          <p:cNvPr id="6" name="Footer Placeholder 5">
            <a:extLst>
              <a:ext uri="{FF2B5EF4-FFF2-40B4-BE49-F238E27FC236}">
                <a16:creationId xmlns:a16="http://schemas.microsoft.com/office/drawing/2014/main" id="{4D9CCBFB-2C0A-D058-13B0-0036308D1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F3145-DF9F-411E-71DF-44A498CCEA02}"/>
              </a:ext>
            </a:extLst>
          </p:cNvPr>
          <p:cNvSpPr>
            <a:spLocks noGrp="1"/>
          </p:cNvSpPr>
          <p:nvPr>
            <p:ph type="sldNum" sz="quarter" idx="12"/>
          </p:nvPr>
        </p:nvSpPr>
        <p:spPr/>
        <p:txBody>
          <a:bodyPr/>
          <a:lstStyle/>
          <a:p>
            <a:fld id="{4D23FBA0-14FA-4031-B4A9-661A46AD696C}" type="slidenum">
              <a:rPr lang="en-US" smtClean="0"/>
              <a:t>‹#›</a:t>
            </a:fld>
            <a:endParaRPr lang="en-US"/>
          </a:p>
        </p:txBody>
      </p:sp>
    </p:spTree>
    <p:extLst>
      <p:ext uri="{BB962C8B-B14F-4D97-AF65-F5344CB8AC3E}">
        <p14:creationId xmlns:p14="http://schemas.microsoft.com/office/powerpoint/2010/main" val="345035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A780E9-D6FB-1A91-4AA9-2226F86AD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5B71B7-0390-6E9B-5732-F2CB99CAA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D8A4D-D316-3641-2FD2-23BC72EDB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F7B405-50A4-4CD5-A048-68B568E4EED5}" type="datetimeFigureOut">
              <a:rPr lang="en-US" smtClean="0"/>
              <a:t>5/22/2026</a:t>
            </a:fld>
            <a:endParaRPr lang="en-US"/>
          </a:p>
        </p:txBody>
      </p:sp>
      <p:sp>
        <p:nvSpPr>
          <p:cNvPr id="5" name="Footer Placeholder 4">
            <a:extLst>
              <a:ext uri="{FF2B5EF4-FFF2-40B4-BE49-F238E27FC236}">
                <a16:creationId xmlns:a16="http://schemas.microsoft.com/office/drawing/2014/main" id="{8B2D2E11-8C57-16C5-CAAC-3DB58A491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204749-0C9B-3D44-2F91-AA4D6FE91A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23FBA0-14FA-4031-B4A9-661A46AD696C}" type="slidenum">
              <a:rPr lang="en-US" smtClean="0"/>
              <a:t>‹#›</a:t>
            </a:fld>
            <a:endParaRPr lang="en-US"/>
          </a:p>
        </p:txBody>
      </p:sp>
    </p:spTree>
    <p:extLst>
      <p:ext uri="{BB962C8B-B14F-4D97-AF65-F5344CB8AC3E}">
        <p14:creationId xmlns:p14="http://schemas.microsoft.com/office/powerpoint/2010/main" val="323709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2EE4-B840-8683-C2A5-A654ED8D9AE6}"/>
              </a:ext>
            </a:extLst>
          </p:cNvPr>
          <p:cNvSpPr>
            <a:spLocks noGrp="1"/>
          </p:cNvSpPr>
          <p:nvPr>
            <p:ph type="ctrTitle"/>
          </p:nvPr>
        </p:nvSpPr>
        <p:spPr>
          <a:xfrm>
            <a:off x="1384640" y="2235200"/>
            <a:ext cx="9144000" cy="2387600"/>
          </a:xfrm>
        </p:spPr>
        <p:txBody>
          <a:bodyPr>
            <a:normAutofit fontScale="90000"/>
          </a:bodyPr>
          <a:lstStyle/>
          <a:p>
            <a:r>
              <a:rPr lang="en-US" sz="4000" b="1" dirty="0">
                <a:latin typeface="Arial" panose="020B0604020202020204" pitchFamily="34" charset="0"/>
                <a:cs typeface="Arial" panose="020B0604020202020204" pitchFamily="34" charset="0"/>
              </a:rPr>
              <a:t>The Internees Speak: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Remembrances of Jerome and Rohwer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Walter Imahara and David E. Meltzer</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C7413CD-258C-FAEC-72A4-72A7CA8B06A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11144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C344C-C962-B281-101C-E6C86D563C2E}"/>
              </a:ext>
            </a:extLst>
          </p:cNvPr>
          <p:cNvPicPr>
            <a:picLocks noChangeAspect="1"/>
          </p:cNvPicPr>
          <p:nvPr/>
        </p:nvPicPr>
        <p:blipFill>
          <a:blip r:embed="rId2"/>
          <a:stretch>
            <a:fillRect/>
          </a:stretch>
        </p:blipFill>
        <p:spPr>
          <a:xfrm>
            <a:off x="707923" y="61123"/>
            <a:ext cx="4556277" cy="6858000"/>
          </a:xfrm>
          <a:prstGeom prst="rect">
            <a:avLst/>
          </a:prstGeom>
        </p:spPr>
      </p:pic>
      <p:pic>
        <p:nvPicPr>
          <p:cNvPr id="5" name="Picture 4">
            <a:extLst>
              <a:ext uri="{FF2B5EF4-FFF2-40B4-BE49-F238E27FC236}">
                <a16:creationId xmlns:a16="http://schemas.microsoft.com/office/drawing/2014/main" id="{7C0361E4-3505-0552-ACA7-44924B02DB5F}"/>
              </a:ext>
            </a:extLst>
          </p:cNvPr>
          <p:cNvPicPr>
            <a:picLocks noChangeAspect="1"/>
          </p:cNvPicPr>
          <p:nvPr/>
        </p:nvPicPr>
        <p:blipFill>
          <a:blip r:embed="rId3"/>
          <a:stretch>
            <a:fillRect/>
          </a:stretch>
        </p:blipFill>
        <p:spPr>
          <a:xfrm>
            <a:off x="6122576" y="18729"/>
            <a:ext cx="4486506" cy="6848827"/>
          </a:xfrm>
          <a:prstGeom prst="rect">
            <a:avLst/>
          </a:prstGeom>
        </p:spPr>
      </p:pic>
    </p:spTree>
    <p:extLst>
      <p:ext uri="{BB962C8B-B14F-4D97-AF65-F5344CB8AC3E}">
        <p14:creationId xmlns:p14="http://schemas.microsoft.com/office/powerpoint/2010/main" val="332389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F67A0-D00D-0C6B-DEAF-0682F1C094A7}"/>
              </a:ext>
            </a:extLst>
          </p:cNvPr>
          <p:cNvPicPr>
            <a:picLocks noChangeAspect="1"/>
          </p:cNvPicPr>
          <p:nvPr/>
        </p:nvPicPr>
        <p:blipFill>
          <a:blip r:embed="rId2"/>
          <a:stretch>
            <a:fillRect/>
          </a:stretch>
        </p:blipFill>
        <p:spPr>
          <a:xfrm>
            <a:off x="2390584" y="390369"/>
            <a:ext cx="7410831" cy="6077262"/>
          </a:xfrm>
          <a:prstGeom prst="rect">
            <a:avLst/>
          </a:prstGeom>
        </p:spPr>
      </p:pic>
    </p:spTree>
    <p:extLst>
      <p:ext uri="{BB962C8B-B14F-4D97-AF65-F5344CB8AC3E}">
        <p14:creationId xmlns:p14="http://schemas.microsoft.com/office/powerpoint/2010/main" val="386720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53BAF-D55C-4CB4-1238-C273883FA2CE}"/>
              </a:ext>
            </a:extLst>
          </p:cNvPr>
          <p:cNvPicPr>
            <a:picLocks noChangeAspect="1"/>
          </p:cNvPicPr>
          <p:nvPr/>
        </p:nvPicPr>
        <p:blipFill>
          <a:blip r:embed="rId2"/>
          <a:stretch>
            <a:fillRect/>
          </a:stretch>
        </p:blipFill>
        <p:spPr>
          <a:xfrm>
            <a:off x="914567" y="130838"/>
            <a:ext cx="4134917" cy="6596323"/>
          </a:xfrm>
          <a:prstGeom prst="rect">
            <a:avLst/>
          </a:prstGeom>
        </p:spPr>
      </p:pic>
      <p:pic>
        <p:nvPicPr>
          <p:cNvPr id="5" name="Picture 4">
            <a:extLst>
              <a:ext uri="{FF2B5EF4-FFF2-40B4-BE49-F238E27FC236}">
                <a16:creationId xmlns:a16="http://schemas.microsoft.com/office/drawing/2014/main" id="{AA91F629-32B0-6830-4B56-91E0D9CF247A}"/>
              </a:ext>
            </a:extLst>
          </p:cNvPr>
          <p:cNvPicPr>
            <a:picLocks noChangeAspect="1"/>
          </p:cNvPicPr>
          <p:nvPr/>
        </p:nvPicPr>
        <p:blipFill>
          <a:blip r:embed="rId3"/>
          <a:stretch>
            <a:fillRect/>
          </a:stretch>
        </p:blipFill>
        <p:spPr>
          <a:xfrm>
            <a:off x="6822683" y="88204"/>
            <a:ext cx="3982170" cy="6561041"/>
          </a:xfrm>
          <a:prstGeom prst="rect">
            <a:avLst/>
          </a:prstGeom>
        </p:spPr>
      </p:pic>
    </p:spTree>
    <p:extLst>
      <p:ext uri="{BB962C8B-B14F-4D97-AF65-F5344CB8AC3E}">
        <p14:creationId xmlns:p14="http://schemas.microsoft.com/office/powerpoint/2010/main" val="12678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CAFD6-6C24-6FE0-A1A3-4448FF478903}"/>
              </a:ext>
            </a:extLst>
          </p:cNvPr>
          <p:cNvPicPr>
            <a:picLocks noChangeAspect="1"/>
          </p:cNvPicPr>
          <p:nvPr/>
        </p:nvPicPr>
        <p:blipFill>
          <a:blip r:embed="rId2"/>
          <a:stretch>
            <a:fillRect/>
          </a:stretch>
        </p:blipFill>
        <p:spPr>
          <a:xfrm>
            <a:off x="1317206" y="209271"/>
            <a:ext cx="4174261" cy="6575223"/>
          </a:xfrm>
          <a:prstGeom prst="rect">
            <a:avLst/>
          </a:prstGeom>
        </p:spPr>
      </p:pic>
      <p:pic>
        <p:nvPicPr>
          <p:cNvPr id="5" name="Picture 4">
            <a:extLst>
              <a:ext uri="{FF2B5EF4-FFF2-40B4-BE49-F238E27FC236}">
                <a16:creationId xmlns:a16="http://schemas.microsoft.com/office/drawing/2014/main" id="{0772B584-C663-7D0B-325F-E7ACE4877FFC}"/>
              </a:ext>
            </a:extLst>
          </p:cNvPr>
          <p:cNvPicPr>
            <a:picLocks noChangeAspect="1"/>
          </p:cNvPicPr>
          <p:nvPr/>
        </p:nvPicPr>
        <p:blipFill>
          <a:blip r:embed="rId3"/>
          <a:stretch>
            <a:fillRect/>
          </a:stretch>
        </p:blipFill>
        <p:spPr>
          <a:xfrm>
            <a:off x="6757950" y="22472"/>
            <a:ext cx="3859087" cy="6629714"/>
          </a:xfrm>
          <a:prstGeom prst="rect">
            <a:avLst/>
          </a:prstGeom>
        </p:spPr>
      </p:pic>
    </p:spTree>
    <p:extLst>
      <p:ext uri="{BB962C8B-B14F-4D97-AF65-F5344CB8AC3E}">
        <p14:creationId xmlns:p14="http://schemas.microsoft.com/office/powerpoint/2010/main" val="12769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ED722-47E0-75F9-70EA-79470FE3F3DD}"/>
              </a:ext>
            </a:extLst>
          </p:cNvPr>
          <p:cNvPicPr>
            <a:picLocks noChangeAspect="1"/>
          </p:cNvPicPr>
          <p:nvPr/>
        </p:nvPicPr>
        <p:blipFill>
          <a:blip r:embed="rId2"/>
          <a:stretch>
            <a:fillRect/>
          </a:stretch>
        </p:blipFill>
        <p:spPr>
          <a:xfrm>
            <a:off x="944516" y="116122"/>
            <a:ext cx="4519674" cy="6715852"/>
          </a:xfrm>
          <a:prstGeom prst="rect">
            <a:avLst/>
          </a:prstGeom>
        </p:spPr>
      </p:pic>
      <p:grpSp>
        <p:nvGrpSpPr>
          <p:cNvPr id="12" name="Group 11">
            <a:extLst>
              <a:ext uri="{FF2B5EF4-FFF2-40B4-BE49-F238E27FC236}">
                <a16:creationId xmlns:a16="http://schemas.microsoft.com/office/drawing/2014/main" id="{E9374277-80A0-910A-5C19-923AEDA83B26}"/>
              </a:ext>
            </a:extLst>
          </p:cNvPr>
          <p:cNvGrpSpPr/>
          <p:nvPr/>
        </p:nvGrpSpPr>
        <p:grpSpPr>
          <a:xfrm>
            <a:off x="3298197" y="2246881"/>
            <a:ext cx="426231" cy="330064"/>
            <a:chOff x="3298197" y="2246881"/>
            <a:chExt cx="426231" cy="330064"/>
          </a:xfrm>
        </p:grpSpPr>
        <p:sp>
          <p:nvSpPr>
            <p:cNvPr id="9" name="Arrow: Up 8">
              <a:extLst>
                <a:ext uri="{FF2B5EF4-FFF2-40B4-BE49-F238E27FC236}">
                  <a16:creationId xmlns:a16="http://schemas.microsoft.com/office/drawing/2014/main" id="{5C10D0B2-B431-5928-7C75-DF3EAE9F22FF}"/>
                </a:ext>
              </a:extLst>
            </p:cNvPr>
            <p:cNvSpPr/>
            <p:nvPr/>
          </p:nvSpPr>
          <p:spPr>
            <a:xfrm>
              <a:off x="3298197" y="2246881"/>
              <a:ext cx="80682" cy="33006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C9704DA0-10F7-AF02-DB66-4799848A63B9}"/>
                </a:ext>
              </a:extLst>
            </p:cNvPr>
            <p:cNvSpPr/>
            <p:nvPr/>
          </p:nvSpPr>
          <p:spPr>
            <a:xfrm>
              <a:off x="3643746" y="2246881"/>
              <a:ext cx="80682" cy="330064"/>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F760C02E-CFFD-A88D-1799-410ABE06DE9E}"/>
              </a:ext>
            </a:extLst>
          </p:cNvPr>
          <p:cNvPicPr>
            <a:picLocks noChangeAspect="1"/>
          </p:cNvPicPr>
          <p:nvPr/>
        </p:nvPicPr>
        <p:blipFill>
          <a:blip r:embed="rId3"/>
          <a:stretch>
            <a:fillRect/>
          </a:stretch>
        </p:blipFill>
        <p:spPr>
          <a:xfrm>
            <a:off x="6644505" y="116122"/>
            <a:ext cx="4029923" cy="6567055"/>
          </a:xfrm>
          <a:prstGeom prst="rect">
            <a:avLst/>
          </a:prstGeom>
        </p:spPr>
      </p:pic>
    </p:spTree>
    <p:extLst>
      <p:ext uri="{BB962C8B-B14F-4D97-AF65-F5344CB8AC3E}">
        <p14:creationId xmlns:p14="http://schemas.microsoft.com/office/powerpoint/2010/main" val="2513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5B010-5A52-1648-E9F1-8DD8810461FD}"/>
              </a:ext>
            </a:extLst>
          </p:cNvPr>
          <p:cNvPicPr>
            <a:picLocks noChangeAspect="1"/>
          </p:cNvPicPr>
          <p:nvPr/>
        </p:nvPicPr>
        <p:blipFill>
          <a:blip r:embed="rId2"/>
          <a:stretch>
            <a:fillRect/>
          </a:stretch>
        </p:blipFill>
        <p:spPr>
          <a:xfrm>
            <a:off x="1007307" y="65167"/>
            <a:ext cx="3913984" cy="6609464"/>
          </a:xfrm>
          <a:prstGeom prst="rect">
            <a:avLst/>
          </a:prstGeom>
        </p:spPr>
      </p:pic>
      <p:pic>
        <p:nvPicPr>
          <p:cNvPr id="5" name="Picture 4">
            <a:extLst>
              <a:ext uri="{FF2B5EF4-FFF2-40B4-BE49-F238E27FC236}">
                <a16:creationId xmlns:a16="http://schemas.microsoft.com/office/drawing/2014/main" id="{10B91007-4271-922D-47AF-79EA08FA5A19}"/>
              </a:ext>
            </a:extLst>
          </p:cNvPr>
          <p:cNvPicPr>
            <a:picLocks noChangeAspect="1"/>
          </p:cNvPicPr>
          <p:nvPr/>
        </p:nvPicPr>
        <p:blipFill>
          <a:blip r:embed="rId3"/>
          <a:stretch>
            <a:fillRect/>
          </a:stretch>
        </p:blipFill>
        <p:spPr>
          <a:xfrm>
            <a:off x="6634862" y="113197"/>
            <a:ext cx="3922921" cy="6631605"/>
          </a:xfrm>
          <a:prstGeom prst="rect">
            <a:avLst/>
          </a:prstGeom>
        </p:spPr>
      </p:pic>
    </p:spTree>
    <p:extLst>
      <p:ext uri="{BB962C8B-B14F-4D97-AF65-F5344CB8AC3E}">
        <p14:creationId xmlns:p14="http://schemas.microsoft.com/office/powerpoint/2010/main" val="3118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75E08-4C0C-49F5-4C52-1FF964F7B415}"/>
              </a:ext>
            </a:extLst>
          </p:cNvPr>
          <p:cNvPicPr>
            <a:picLocks noChangeAspect="1"/>
          </p:cNvPicPr>
          <p:nvPr/>
        </p:nvPicPr>
        <p:blipFill>
          <a:blip r:embed="rId2"/>
          <a:stretch>
            <a:fillRect/>
          </a:stretch>
        </p:blipFill>
        <p:spPr>
          <a:xfrm>
            <a:off x="1214442" y="214634"/>
            <a:ext cx="3833190" cy="6513997"/>
          </a:xfrm>
          <a:prstGeom prst="rect">
            <a:avLst/>
          </a:prstGeom>
        </p:spPr>
      </p:pic>
      <p:pic>
        <p:nvPicPr>
          <p:cNvPr id="5" name="Picture 4">
            <a:extLst>
              <a:ext uri="{FF2B5EF4-FFF2-40B4-BE49-F238E27FC236}">
                <a16:creationId xmlns:a16="http://schemas.microsoft.com/office/drawing/2014/main" id="{1112A969-CA33-44BF-F288-821D16AACC93}"/>
              </a:ext>
            </a:extLst>
          </p:cNvPr>
          <p:cNvPicPr>
            <a:picLocks noChangeAspect="1"/>
          </p:cNvPicPr>
          <p:nvPr/>
        </p:nvPicPr>
        <p:blipFill>
          <a:blip r:embed="rId3"/>
          <a:stretch>
            <a:fillRect/>
          </a:stretch>
        </p:blipFill>
        <p:spPr>
          <a:xfrm>
            <a:off x="6744001" y="173470"/>
            <a:ext cx="3708876" cy="6440493"/>
          </a:xfrm>
          <a:prstGeom prst="rect">
            <a:avLst/>
          </a:prstGeom>
        </p:spPr>
      </p:pic>
    </p:spTree>
    <p:extLst>
      <p:ext uri="{BB962C8B-B14F-4D97-AF65-F5344CB8AC3E}">
        <p14:creationId xmlns:p14="http://schemas.microsoft.com/office/powerpoint/2010/main" val="65321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1FEF2-6BF9-98AE-B0AD-856F3D635589}"/>
              </a:ext>
            </a:extLst>
          </p:cNvPr>
          <p:cNvPicPr>
            <a:picLocks noChangeAspect="1"/>
          </p:cNvPicPr>
          <p:nvPr/>
        </p:nvPicPr>
        <p:blipFill>
          <a:blip r:embed="rId2"/>
          <a:stretch>
            <a:fillRect/>
          </a:stretch>
        </p:blipFill>
        <p:spPr>
          <a:xfrm>
            <a:off x="990795" y="135248"/>
            <a:ext cx="3881742" cy="6519877"/>
          </a:xfrm>
          <a:prstGeom prst="rect">
            <a:avLst/>
          </a:prstGeom>
        </p:spPr>
      </p:pic>
      <p:pic>
        <p:nvPicPr>
          <p:cNvPr id="5" name="Picture 4">
            <a:extLst>
              <a:ext uri="{FF2B5EF4-FFF2-40B4-BE49-F238E27FC236}">
                <a16:creationId xmlns:a16="http://schemas.microsoft.com/office/drawing/2014/main" id="{81D5B53E-F63B-D491-4739-1620B7C3BC50}"/>
              </a:ext>
            </a:extLst>
          </p:cNvPr>
          <p:cNvPicPr>
            <a:picLocks noChangeAspect="1"/>
          </p:cNvPicPr>
          <p:nvPr/>
        </p:nvPicPr>
        <p:blipFill>
          <a:blip r:embed="rId3"/>
          <a:stretch>
            <a:fillRect/>
          </a:stretch>
        </p:blipFill>
        <p:spPr>
          <a:xfrm>
            <a:off x="6284001" y="61742"/>
            <a:ext cx="4291329" cy="6593383"/>
          </a:xfrm>
          <a:prstGeom prst="rect">
            <a:avLst/>
          </a:prstGeom>
        </p:spPr>
      </p:pic>
    </p:spTree>
    <p:extLst>
      <p:ext uri="{BB962C8B-B14F-4D97-AF65-F5344CB8AC3E}">
        <p14:creationId xmlns:p14="http://schemas.microsoft.com/office/powerpoint/2010/main" val="30550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8FE84-0461-F85D-5936-A4E6F86EBD20}"/>
              </a:ext>
            </a:extLst>
          </p:cNvPr>
          <p:cNvPicPr>
            <a:picLocks noChangeAspect="1"/>
          </p:cNvPicPr>
          <p:nvPr/>
        </p:nvPicPr>
        <p:blipFill>
          <a:blip r:embed="rId2"/>
          <a:stretch>
            <a:fillRect/>
          </a:stretch>
        </p:blipFill>
        <p:spPr>
          <a:xfrm>
            <a:off x="1248533" y="399866"/>
            <a:ext cx="3848719" cy="6202337"/>
          </a:xfrm>
          <a:prstGeom prst="rect">
            <a:avLst/>
          </a:prstGeom>
        </p:spPr>
      </p:pic>
      <p:pic>
        <p:nvPicPr>
          <p:cNvPr id="5" name="Picture 4">
            <a:extLst>
              <a:ext uri="{FF2B5EF4-FFF2-40B4-BE49-F238E27FC236}">
                <a16:creationId xmlns:a16="http://schemas.microsoft.com/office/drawing/2014/main" id="{B67A194C-0403-7E69-CD10-05278B80C535}"/>
              </a:ext>
            </a:extLst>
          </p:cNvPr>
          <p:cNvPicPr>
            <a:picLocks noChangeAspect="1"/>
          </p:cNvPicPr>
          <p:nvPr/>
        </p:nvPicPr>
        <p:blipFill>
          <a:blip r:embed="rId3"/>
          <a:stretch>
            <a:fillRect/>
          </a:stretch>
        </p:blipFill>
        <p:spPr>
          <a:xfrm>
            <a:off x="6448260" y="199932"/>
            <a:ext cx="3963822" cy="6602203"/>
          </a:xfrm>
          <a:prstGeom prst="rect">
            <a:avLst/>
          </a:prstGeom>
        </p:spPr>
      </p:pic>
    </p:spTree>
    <p:extLst>
      <p:ext uri="{BB962C8B-B14F-4D97-AF65-F5344CB8AC3E}">
        <p14:creationId xmlns:p14="http://schemas.microsoft.com/office/powerpoint/2010/main" val="637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2F506-1B98-B8F2-190D-410F77750591}"/>
              </a:ext>
            </a:extLst>
          </p:cNvPr>
          <p:cNvPicPr>
            <a:picLocks noChangeAspect="1"/>
          </p:cNvPicPr>
          <p:nvPr/>
        </p:nvPicPr>
        <p:blipFill>
          <a:blip r:embed="rId3"/>
          <a:stretch>
            <a:fillRect/>
          </a:stretch>
        </p:blipFill>
        <p:spPr>
          <a:xfrm>
            <a:off x="6889796" y="411627"/>
            <a:ext cx="4125047" cy="6422851"/>
          </a:xfrm>
          <a:prstGeom prst="rect">
            <a:avLst/>
          </a:prstGeom>
        </p:spPr>
      </p:pic>
      <p:pic>
        <p:nvPicPr>
          <p:cNvPr id="5" name="Picture 4">
            <a:extLst>
              <a:ext uri="{FF2B5EF4-FFF2-40B4-BE49-F238E27FC236}">
                <a16:creationId xmlns:a16="http://schemas.microsoft.com/office/drawing/2014/main" id="{F5D7F5CE-81AF-22BA-C317-B9362582AFCC}"/>
              </a:ext>
            </a:extLst>
          </p:cNvPr>
          <p:cNvPicPr>
            <a:picLocks noChangeAspect="1"/>
          </p:cNvPicPr>
          <p:nvPr/>
        </p:nvPicPr>
        <p:blipFill>
          <a:blip r:embed="rId4"/>
          <a:stretch>
            <a:fillRect/>
          </a:stretch>
        </p:blipFill>
        <p:spPr>
          <a:xfrm>
            <a:off x="1768262" y="241096"/>
            <a:ext cx="4132579" cy="6375808"/>
          </a:xfrm>
          <a:prstGeom prst="rect">
            <a:avLst/>
          </a:prstGeom>
        </p:spPr>
      </p:pic>
    </p:spTree>
    <p:extLst>
      <p:ext uri="{BB962C8B-B14F-4D97-AF65-F5344CB8AC3E}">
        <p14:creationId xmlns:p14="http://schemas.microsoft.com/office/powerpoint/2010/main" val="214861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D72A2-28DD-4FDE-F82D-52032022E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657" y="540328"/>
            <a:ext cx="4072775" cy="5479069"/>
          </a:xfrm>
          <a:prstGeom prst="rect">
            <a:avLst/>
          </a:prstGeom>
        </p:spPr>
      </p:pic>
      <p:pic>
        <p:nvPicPr>
          <p:cNvPr id="5" name="Picture 4">
            <a:extLst>
              <a:ext uri="{FF2B5EF4-FFF2-40B4-BE49-F238E27FC236}">
                <a16:creationId xmlns:a16="http://schemas.microsoft.com/office/drawing/2014/main" id="{955821BD-E422-689B-2B7B-202A61A6D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63" y="-260891"/>
            <a:ext cx="7396274" cy="6641705"/>
          </a:xfrm>
          <a:prstGeom prst="rect">
            <a:avLst/>
          </a:prstGeom>
        </p:spPr>
      </p:pic>
      <p:pic>
        <p:nvPicPr>
          <p:cNvPr id="7" name="Picture 6">
            <a:extLst>
              <a:ext uri="{FF2B5EF4-FFF2-40B4-BE49-F238E27FC236}">
                <a16:creationId xmlns:a16="http://schemas.microsoft.com/office/drawing/2014/main" id="{F0852D00-E426-146D-7788-EB4D51796D81}"/>
              </a:ext>
            </a:extLst>
          </p:cNvPr>
          <p:cNvPicPr>
            <a:picLocks noChangeAspect="1"/>
          </p:cNvPicPr>
          <p:nvPr/>
        </p:nvPicPr>
        <p:blipFill>
          <a:blip r:embed="rId4"/>
          <a:stretch>
            <a:fillRect/>
          </a:stretch>
        </p:blipFill>
        <p:spPr>
          <a:xfrm>
            <a:off x="2232168" y="6133698"/>
            <a:ext cx="2036528" cy="594371"/>
          </a:xfrm>
          <a:prstGeom prst="rect">
            <a:avLst/>
          </a:prstGeom>
        </p:spPr>
      </p:pic>
      <p:sp>
        <p:nvSpPr>
          <p:cNvPr id="10" name="TextBox 9">
            <a:extLst>
              <a:ext uri="{FF2B5EF4-FFF2-40B4-BE49-F238E27FC236}">
                <a16:creationId xmlns:a16="http://schemas.microsoft.com/office/drawing/2014/main" id="{21FEA7CE-B504-598A-11E6-4ED5E1DCB2B6}"/>
              </a:ext>
            </a:extLst>
          </p:cNvPr>
          <p:cNvSpPr txBox="1"/>
          <p:nvPr/>
        </p:nvSpPr>
        <p:spPr>
          <a:xfrm>
            <a:off x="2882522" y="129931"/>
            <a:ext cx="867986" cy="461665"/>
          </a:xfrm>
          <a:prstGeom prst="rect">
            <a:avLst/>
          </a:prstGeom>
          <a:noFill/>
        </p:spPr>
        <p:txBody>
          <a:bodyPr wrap="square" rtlCol="0">
            <a:spAutoFit/>
          </a:bodyPr>
          <a:lstStyle/>
          <a:p>
            <a:r>
              <a:rPr lang="en-US" sz="2400" dirty="0"/>
              <a:t>2022</a:t>
            </a:r>
          </a:p>
        </p:txBody>
      </p:sp>
      <p:sp>
        <p:nvSpPr>
          <p:cNvPr id="11" name="TextBox 10">
            <a:extLst>
              <a:ext uri="{FF2B5EF4-FFF2-40B4-BE49-F238E27FC236}">
                <a16:creationId xmlns:a16="http://schemas.microsoft.com/office/drawing/2014/main" id="{C8981AA8-0792-9244-E298-C4ED61B6756B}"/>
              </a:ext>
            </a:extLst>
          </p:cNvPr>
          <p:cNvSpPr txBox="1"/>
          <p:nvPr/>
        </p:nvSpPr>
        <p:spPr>
          <a:xfrm>
            <a:off x="8516432" y="179644"/>
            <a:ext cx="867986" cy="461665"/>
          </a:xfrm>
          <a:prstGeom prst="rect">
            <a:avLst/>
          </a:prstGeom>
          <a:noFill/>
        </p:spPr>
        <p:txBody>
          <a:bodyPr wrap="square" rtlCol="0">
            <a:spAutoFit/>
          </a:bodyPr>
          <a:lstStyle/>
          <a:p>
            <a:r>
              <a:rPr lang="en-US" sz="2400" dirty="0"/>
              <a:t>2025</a:t>
            </a:r>
          </a:p>
        </p:txBody>
      </p:sp>
      <p:pic>
        <p:nvPicPr>
          <p:cNvPr id="13" name="Picture 12">
            <a:extLst>
              <a:ext uri="{FF2B5EF4-FFF2-40B4-BE49-F238E27FC236}">
                <a16:creationId xmlns:a16="http://schemas.microsoft.com/office/drawing/2014/main" id="{65F7324E-66ED-2A0E-25D4-2FA18C19B456}"/>
              </a:ext>
            </a:extLst>
          </p:cNvPr>
          <p:cNvPicPr>
            <a:picLocks noChangeAspect="1"/>
          </p:cNvPicPr>
          <p:nvPr/>
        </p:nvPicPr>
        <p:blipFill>
          <a:blip r:embed="rId5"/>
          <a:stretch>
            <a:fillRect/>
          </a:stretch>
        </p:blipFill>
        <p:spPr>
          <a:xfrm>
            <a:off x="8064188" y="5996854"/>
            <a:ext cx="1525515" cy="681502"/>
          </a:xfrm>
          <a:prstGeom prst="rect">
            <a:avLst/>
          </a:prstGeom>
        </p:spPr>
      </p:pic>
    </p:spTree>
    <p:extLst>
      <p:ext uri="{BB962C8B-B14F-4D97-AF65-F5344CB8AC3E}">
        <p14:creationId xmlns:p14="http://schemas.microsoft.com/office/powerpoint/2010/main" val="3763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EFEC-28F3-3D44-DEB4-87892CC4B758}"/>
              </a:ext>
            </a:extLst>
          </p:cNvPr>
          <p:cNvSpPr>
            <a:spLocks noGrp="1"/>
          </p:cNvSpPr>
          <p:nvPr>
            <p:ph type="title"/>
          </p:nvPr>
        </p:nvSpPr>
        <p:spPr/>
        <p:txBody>
          <a:bodyPr/>
          <a:lstStyle/>
          <a:p>
            <a:r>
              <a:rPr lang="en-US" dirty="0"/>
              <a:t>Phase Two: A second book gets started</a:t>
            </a:r>
          </a:p>
        </p:txBody>
      </p:sp>
      <p:sp>
        <p:nvSpPr>
          <p:cNvPr id="3" name="Content Placeholder 2">
            <a:extLst>
              <a:ext uri="{FF2B5EF4-FFF2-40B4-BE49-F238E27FC236}">
                <a16:creationId xmlns:a16="http://schemas.microsoft.com/office/drawing/2014/main" id="{382A706B-CF81-8C35-24F2-FB166EE03D2A}"/>
              </a:ext>
            </a:extLst>
          </p:cNvPr>
          <p:cNvSpPr>
            <a:spLocks noGrp="1"/>
          </p:cNvSpPr>
          <p:nvPr>
            <p:ph idx="1"/>
          </p:nvPr>
        </p:nvSpPr>
        <p:spPr/>
        <p:txBody>
          <a:bodyPr/>
          <a:lstStyle/>
          <a:p>
            <a:r>
              <a:rPr lang="en-US" dirty="0"/>
              <a:t>Imahara begins work on new collection of stories from “all camps”</a:t>
            </a:r>
          </a:p>
          <a:p>
            <a:r>
              <a:rPr lang="en-US" dirty="0"/>
              <a:t>Spreads the word via the 2023 Pilgrimage participants and friends</a:t>
            </a:r>
          </a:p>
          <a:p>
            <a:r>
              <a:rPr lang="en-US" dirty="0"/>
              <a:t>Final publication in 2025 by Gatekeeper Press</a:t>
            </a:r>
          </a:p>
        </p:txBody>
      </p:sp>
    </p:spTree>
    <p:extLst>
      <p:ext uri="{BB962C8B-B14F-4D97-AF65-F5344CB8AC3E}">
        <p14:creationId xmlns:p14="http://schemas.microsoft.com/office/powerpoint/2010/main" val="135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6AF4D-9B41-2C99-451F-E294687B50F6}"/>
              </a:ext>
            </a:extLst>
          </p:cNvPr>
          <p:cNvPicPr>
            <a:picLocks noChangeAspect="1"/>
          </p:cNvPicPr>
          <p:nvPr/>
        </p:nvPicPr>
        <p:blipFill>
          <a:blip r:embed="rId2"/>
          <a:stretch>
            <a:fillRect/>
          </a:stretch>
        </p:blipFill>
        <p:spPr>
          <a:xfrm>
            <a:off x="3349354" y="212878"/>
            <a:ext cx="5322776" cy="6645122"/>
          </a:xfrm>
          <a:prstGeom prst="rect">
            <a:avLst/>
          </a:prstGeom>
        </p:spPr>
      </p:pic>
    </p:spTree>
    <p:extLst>
      <p:ext uri="{BB962C8B-B14F-4D97-AF65-F5344CB8AC3E}">
        <p14:creationId xmlns:p14="http://schemas.microsoft.com/office/powerpoint/2010/main" val="90172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4B26F-5688-BB01-A123-AF7092E13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429" y="0"/>
            <a:ext cx="7637142" cy="6858000"/>
          </a:xfrm>
          <a:prstGeom prst="rect">
            <a:avLst/>
          </a:prstGeom>
        </p:spPr>
      </p:pic>
    </p:spTree>
    <p:extLst>
      <p:ext uri="{BB962C8B-B14F-4D97-AF65-F5344CB8AC3E}">
        <p14:creationId xmlns:p14="http://schemas.microsoft.com/office/powerpoint/2010/main" val="2016290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4E74D-6CE0-2A94-F547-7721F9518A26}"/>
              </a:ext>
            </a:extLst>
          </p:cNvPr>
          <p:cNvPicPr>
            <a:picLocks noChangeAspect="1"/>
          </p:cNvPicPr>
          <p:nvPr/>
        </p:nvPicPr>
        <p:blipFill>
          <a:blip r:embed="rId2"/>
          <a:stretch>
            <a:fillRect/>
          </a:stretch>
        </p:blipFill>
        <p:spPr>
          <a:xfrm>
            <a:off x="3909900" y="118892"/>
            <a:ext cx="4372200" cy="6620215"/>
          </a:xfrm>
          <a:prstGeom prst="rect">
            <a:avLst/>
          </a:prstGeom>
        </p:spPr>
      </p:pic>
    </p:spTree>
    <p:extLst>
      <p:ext uri="{BB962C8B-B14F-4D97-AF65-F5344CB8AC3E}">
        <p14:creationId xmlns:p14="http://schemas.microsoft.com/office/powerpoint/2010/main" val="287080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D4332-531A-9C38-9BA9-18C2B09E0C31}"/>
              </a:ext>
            </a:extLst>
          </p:cNvPr>
          <p:cNvPicPr>
            <a:picLocks noChangeAspect="1"/>
          </p:cNvPicPr>
          <p:nvPr/>
        </p:nvPicPr>
        <p:blipFill>
          <a:blip r:embed="rId2"/>
          <a:stretch>
            <a:fillRect/>
          </a:stretch>
        </p:blipFill>
        <p:spPr>
          <a:xfrm>
            <a:off x="3900374" y="233198"/>
            <a:ext cx="4391251" cy="6391603"/>
          </a:xfrm>
          <a:prstGeom prst="rect">
            <a:avLst/>
          </a:prstGeom>
        </p:spPr>
      </p:pic>
    </p:spTree>
    <p:extLst>
      <p:ext uri="{BB962C8B-B14F-4D97-AF65-F5344CB8AC3E}">
        <p14:creationId xmlns:p14="http://schemas.microsoft.com/office/powerpoint/2010/main" val="456203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B6792-7F0F-0725-DEF7-97D892A4AD62}"/>
              </a:ext>
            </a:extLst>
          </p:cNvPr>
          <p:cNvPicPr>
            <a:picLocks noChangeAspect="1"/>
          </p:cNvPicPr>
          <p:nvPr/>
        </p:nvPicPr>
        <p:blipFill>
          <a:blip r:embed="rId2"/>
          <a:stretch>
            <a:fillRect/>
          </a:stretch>
        </p:blipFill>
        <p:spPr>
          <a:xfrm>
            <a:off x="965424" y="376080"/>
            <a:ext cx="4496031" cy="6105839"/>
          </a:xfrm>
          <a:prstGeom prst="rect">
            <a:avLst/>
          </a:prstGeom>
        </p:spPr>
      </p:pic>
      <p:pic>
        <p:nvPicPr>
          <p:cNvPr id="5" name="Picture 4">
            <a:extLst>
              <a:ext uri="{FF2B5EF4-FFF2-40B4-BE49-F238E27FC236}">
                <a16:creationId xmlns:a16="http://schemas.microsoft.com/office/drawing/2014/main" id="{6AE2B860-71A8-5967-7295-F4866BCEB3B0}"/>
              </a:ext>
            </a:extLst>
          </p:cNvPr>
          <p:cNvPicPr>
            <a:picLocks noChangeAspect="1"/>
          </p:cNvPicPr>
          <p:nvPr/>
        </p:nvPicPr>
        <p:blipFill>
          <a:blip r:embed="rId3"/>
          <a:stretch>
            <a:fillRect/>
          </a:stretch>
        </p:blipFill>
        <p:spPr>
          <a:xfrm>
            <a:off x="6372921" y="156004"/>
            <a:ext cx="4455673" cy="6545989"/>
          </a:xfrm>
          <a:prstGeom prst="rect">
            <a:avLst/>
          </a:prstGeom>
        </p:spPr>
      </p:pic>
    </p:spTree>
    <p:extLst>
      <p:ext uri="{BB962C8B-B14F-4D97-AF65-F5344CB8AC3E}">
        <p14:creationId xmlns:p14="http://schemas.microsoft.com/office/powerpoint/2010/main" val="1126756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A6DE9-BB23-EE8A-828D-4C34E767AC40}"/>
              </a:ext>
            </a:extLst>
          </p:cNvPr>
          <p:cNvPicPr>
            <a:picLocks noChangeAspect="1"/>
          </p:cNvPicPr>
          <p:nvPr/>
        </p:nvPicPr>
        <p:blipFill>
          <a:blip r:embed="rId2"/>
          <a:stretch>
            <a:fillRect/>
          </a:stretch>
        </p:blipFill>
        <p:spPr>
          <a:xfrm>
            <a:off x="874961" y="190157"/>
            <a:ext cx="4496031" cy="6667843"/>
          </a:xfrm>
          <a:prstGeom prst="rect">
            <a:avLst/>
          </a:prstGeom>
        </p:spPr>
      </p:pic>
      <p:pic>
        <p:nvPicPr>
          <p:cNvPr id="5" name="Picture 4">
            <a:extLst>
              <a:ext uri="{FF2B5EF4-FFF2-40B4-BE49-F238E27FC236}">
                <a16:creationId xmlns:a16="http://schemas.microsoft.com/office/drawing/2014/main" id="{58BACFF9-0D13-A5F6-AB9F-01D3B327BBBC}"/>
              </a:ext>
            </a:extLst>
          </p:cNvPr>
          <p:cNvPicPr>
            <a:picLocks noChangeAspect="1"/>
          </p:cNvPicPr>
          <p:nvPr/>
        </p:nvPicPr>
        <p:blipFill>
          <a:blip r:embed="rId3"/>
          <a:stretch>
            <a:fillRect/>
          </a:stretch>
        </p:blipFill>
        <p:spPr>
          <a:xfrm>
            <a:off x="6484213" y="161580"/>
            <a:ext cx="4724643" cy="6724996"/>
          </a:xfrm>
          <a:prstGeom prst="rect">
            <a:avLst/>
          </a:prstGeom>
        </p:spPr>
      </p:pic>
    </p:spTree>
    <p:extLst>
      <p:ext uri="{BB962C8B-B14F-4D97-AF65-F5344CB8AC3E}">
        <p14:creationId xmlns:p14="http://schemas.microsoft.com/office/powerpoint/2010/main" val="1082917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46776-48C1-6275-44F1-D4CE396075CB}"/>
              </a:ext>
            </a:extLst>
          </p:cNvPr>
          <p:cNvPicPr>
            <a:picLocks noChangeAspect="1"/>
          </p:cNvPicPr>
          <p:nvPr/>
        </p:nvPicPr>
        <p:blipFill>
          <a:blip r:embed="rId2"/>
          <a:stretch>
            <a:fillRect/>
          </a:stretch>
        </p:blipFill>
        <p:spPr>
          <a:xfrm>
            <a:off x="749224" y="186811"/>
            <a:ext cx="4538287" cy="6671189"/>
          </a:xfrm>
          <a:prstGeom prst="rect">
            <a:avLst/>
          </a:prstGeom>
        </p:spPr>
      </p:pic>
      <p:pic>
        <p:nvPicPr>
          <p:cNvPr id="5" name="Picture 4">
            <a:extLst>
              <a:ext uri="{FF2B5EF4-FFF2-40B4-BE49-F238E27FC236}">
                <a16:creationId xmlns:a16="http://schemas.microsoft.com/office/drawing/2014/main" id="{3BAAD6B0-93E2-7F65-E572-E280432EA1E1}"/>
              </a:ext>
            </a:extLst>
          </p:cNvPr>
          <p:cNvPicPr>
            <a:picLocks noChangeAspect="1"/>
          </p:cNvPicPr>
          <p:nvPr/>
        </p:nvPicPr>
        <p:blipFill>
          <a:blip r:embed="rId3"/>
          <a:stretch>
            <a:fillRect/>
          </a:stretch>
        </p:blipFill>
        <p:spPr>
          <a:xfrm>
            <a:off x="6287857" y="58180"/>
            <a:ext cx="4667490" cy="6467807"/>
          </a:xfrm>
          <a:prstGeom prst="rect">
            <a:avLst/>
          </a:prstGeom>
        </p:spPr>
      </p:pic>
    </p:spTree>
    <p:extLst>
      <p:ext uri="{BB962C8B-B14F-4D97-AF65-F5344CB8AC3E}">
        <p14:creationId xmlns:p14="http://schemas.microsoft.com/office/powerpoint/2010/main" val="1752121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D9E07-B75A-1587-76D9-2E66C2720860}"/>
              </a:ext>
            </a:extLst>
          </p:cNvPr>
          <p:cNvPicPr>
            <a:picLocks noChangeAspect="1"/>
          </p:cNvPicPr>
          <p:nvPr/>
        </p:nvPicPr>
        <p:blipFill>
          <a:blip r:embed="rId2"/>
          <a:stretch>
            <a:fillRect/>
          </a:stretch>
        </p:blipFill>
        <p:spPr>
          <a:xfrm>
            <a:off x="871470" y="349283"/>
            <a:ext cx="4600811" cy="6296349"/>
          </a:xfrm>
          <a:prstGeom prst="rect">
            <a:avLst/>
          </a:prstGeom>
        </p:spPr>
      </p:pic>
      <p:pic>
        <p:nvPicPr>
          <p:cNvPr id="5" name="Picture 4">
            <a:extLst>
              <a:ext uri="{FF2B5EF4-FFF2-40B4-BE49-F238E27FC236}">
                <a16:creationId xmlns:a16="http://schemas.microsoft.com/office/drawing/2014/main" id="{469B94EC-0BD7-BA48-035C-95437358DAB9}"/>
              </a:ext>
            </a:extLst>
          </p:cNvPr>
          <p:cNvPicPr>
            <a:picLocks noChangeAspect="1"/>
          </p:cNvPicPr>
          <p:nvPr/>
        </p:nvPicPr>
        <p:blipFill>
          <a:blip r:embed="rId3"/>
          <a:stretch>
            <a:fillRect/>
          </a:stretch>
        </p:blipFill>
        <p:spPr>
          <a:xfrm>
            <a:off x="6670270" y="228435"/>
            <a:ext cx="4610337" cy="6401129"/>
          </a:xfrm>
          <a:prstGeom prst="rect">
            <a:avLst/>
          </a:prstGeom>
        </p:spPr>
      </p:pic>
    </p:spTree>
    <p:extLst>
      <p:ext uri="{BB962C8B-B14F-4D97-AF65-F5344CB8AC3E}">
        <p14:creationId xmlns:p14="http://schemas.microsoft.com/office/powerpoint/2010/main" val="222812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93A73-3069-E2F2-12D7-83CCDC022871}"/>
              </a:ext>
            </a:extLst>
          </p:cNvPr>
          <p:cNvPicPr>
            <a:picLocks noChangeAspect="1"/>
          </p:cNvPicPr>
          <p:nvPr/>
        </p:nvPicPr>
        <p:blipFill>
          <a:blip r:embed="rId2"/>
          <a:stretch>
            <a:fillRect/>
          </a:stretch>
        </p:blipFill>
        <p:spPr>
          <a:xfrm>
            <a:off x="587139" y="165935"/>
            <a:ext cx="4619862" cy="6620215"/>
          </a:xfrm>
          <a:prstGeom prst="rect">
            <a:avLst/>
          </a:prstGeom>
        </p:spPr>
      </p:pic>
      <p:pic>
        <p:nvPicPr>
          <p:cNvPr id="5" name="Picture 4">
            <a:extLst>
              <a:ext uri="{FF2B5EF4-FFF2-40B4-BE49-F238E27FC236}">
                <a16:creationId xmlns:a16="http://schemas.microsoft.com/office/drawing/2014/main" id="{1380D951-176A-9C3D-B05E-350BD1DEF024}"/>
              </a:ext>
            </a:extLst>
          </p:cNvPr>
          <p:cNvPicPr>
            <a:picLocks noChangeAspect="1"/>
          </p:cNvPicPr>
          <p:nvPr/>
        </p:nvPicPr>
        <p:blipFill>
          <a:blip r:embed="rId3"/>
          <a:stretch>
            <a:fillRect/>
          </a:stretch>
        </p:blipFill>
        <p:spPr>
          <a:xfrm>
            <a:off x="6578013" y="480276"/>
            <a:ext cx="4534133" cy="6305874"/>
          </a:xfrm>
          <a:prstGeom prst="rect">
            <a:avLst/>
          </a:prstGeom>
        </p:spPr>
      </p:pic>
    </p:spTree>
    <p:extLst>
      <p:ext uri="{BB962C8B-B14F-4D97-AF65-F5344CB8AC3E}">
        <p14:creationId xmlns:p14="http://schemas.microsoft.com/office/powerpoint/2010/main" val="29064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E90092-2B09-B5C2-84DC-CC0BE946EA29}"/>
              </a:ext>
            </a:extLst>
          </p:cNvPr>
          <p:cNvSpPr>
            <a:spLocks noGrp="1"/>
          </p:cNvSpPr>
          <p:nvPr>
            <p:ph idx="1"/>
          </p:nvPr>
        </p:nvSpPr>
        <p:spPr>
          <a:xfrm>
            <a:off x="513026" y="1664261"/>
            <a:ext cx="10515600" cy="2484769"/>
          </a:xfrm>
        </p:spPr>
        <p:txBody>
          <a:bodyPr>
            <a:noAutofit/>
          </a:bodyPr>
          <a:lstStyle/>
          <a:p>
            <a:pPr>
              <a:lnSpc>
                <a:spcPct val="120000"/>
              </a:lnSpc>
            </a:pPr>
            <a:r>
              <a:rPr lang="en-US" sz="2400" i="1" dirty="0">
                <a:latin typeface="Arial" panose="020B0604020202020204" pitchFamily="34" charset="0"/>
                <a:cs typeface="Arial" panose="020B0604020202020204" pitchFamily="34" charset="0"/>
              </a:rPr>
              <a:t>Jerome and Rohwer </a:t>
            </a:r>
            <a:r>
              <a:rPr lang="en-US" sz="2400" dirty="0">
                <a:latin typeface="Arial" panose="020B0604020202020204" pitchFamily="34" charset="0"/>
                <a:cs typeface="Arial" panose="020B0604020202020204" pitchFamily="34" charset="0"/>
              </a:rPr>
              <a:t>(2022): First book-length collection of remembrances by former Jerome and Rohwer internees and their families </a:t>
            </a:r>
          </a:p>
          <a:p>
            <a:pPr>
              <a:lnSpc>
                <a:spcPct val="120000"/>
              </a:lnSpc>
            </a:pPr>
            <a:endParaRPr lang="en-US" sz="2400" dirty="0">
              <a:latin typeface="Arial" panose="020B0604020202020204" pitchFamily="34" charset="0"/>
              <a:cs typeface="Arial" panose="020B0604020202020204" pitchFamily="34" charset="0"/>
            </a:endParaRPr>
          </a:p>
          <a:p>
            <a:pPr>
              <a:lnSpc>
                <a:spcPct val="120000"/>
              </a:lnSpc>
            </a:pPr>
            <a:r>
              <a:rPr lang="en-US" sz="2400" i="1" dirty="0">
                <a:latin typeface="Arial" panose="020B0604020202020204" pitchFamily="34" charset="0"/>
                <a:cs typeface="Arial" panose="020B0604020202020204" pitchFamily="34" charset="0"/>
              </a:rPr>
              <a:t>Remembrances of the Japanese American Internment Camps, 1942-1945</a:t>
            </a:r>
            <a:r>
              <a:rPr lang="en-US" sz="2400" dirty="0">
                <a:latin typeface="Arial" panose="020B0604020202020204" pitchFamily="34" charset="0"/>
                <a:cs typeface="Arial" panose="020B0604020202020204" pitchFamily="34" charset="0"/>
              </a:rPr>
              <a:t> (2025): Remembrances by former internees of nine of the 10 internment centers, along with their families and associates</a:t>
            </a:r>
          </a:p>
        </p:txBody>
      </p:sp>
      <p:sp>
        <p:nvSpPr>
          <p:cNvPr id="5" name="Title 4">
            <a:extLst>
              <a:ext uri="{FF2B5EF4-FFF2-40B4-BE49-F238E27FC236}">
                <a16:creationId xmlns:a16="http://schemas.microsoft.com/office/drawing/2014/main" id="{F7E4E683-54CD-07BC-04EC-CD04EB8EFB4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132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A9C04D-329D-F5DB-F419-E3995B6E4C3F}"/>
              </a:ext>
            </a:extLst>
          </p:cNvPr>
          <p:cNvPicPr>
            <a:picLocks noChangeAspect="1"/>
          </p:cNvPicPr>
          <p:nvPr/>
        </p:nvPicPr>
        <p:blipFill>
          <a:blip r:embed="rId2"/>
          <a:stretch>
            <a:fillRect/>
          </a:stretch>
        </p:blipFill>
        <p:spPr>
          <a:xfrm>
            <a:off x="1055221" y="170653"/>
            <a:ext cx="4629388" cy="6601164"/>
          </a:xfrm>
          <a:prstGeom prst="rect">
            <a:avLst/>
          </a:prstGeom>
        </p:spPr>
      </p:pic>
      <p:pic>
        <p:nvPicPr>
          <p:cNvPr id="7" name="Picture 6">
            <a:extLst>
              <a:ext uri="{FF2B5EF4-FFF2-40B4-BE49-F238E27FC236}">
                <a16:creationId xmlns:a16="http://schemas.microsoft.com/office/drawing/2014/main" id="{CD803E53-4D75-AE67-1C5C-9FDE0C165E1F}"/>
              </a:ext>
            </a:extLst>
          </p:cNvPr>
          <p:cNvPicPr>
            <a:picLocks noChangeAspect="1"/>
          </p:cNvPicPr>
          <p:nvPr/>
        </p:nvPicPr>
        <p:blipFill>
          <a:blip r:embed="rId3"/>
          <a:stretch>
            <a:fillRect/>
          </a:stretch>
        </p:blipFill>
        <p:spPr>
          <a:xfrm>
            <a:off x="6910113" y="323315"/>
            <a:ext cx="4410302" cy="6315400"/>
          </a:xfrm>
          <a:prstGeom prst="rect">
            <a:avLst/>
          </a:prstGeom>
        </p:spPr>
      </p:pic>
    </p:spTree>
    <p:extLst>
      <p:ext uri="{BB962C8B-B14F-4D97-AF65-F5344CB8AC3E}">
        <p14:creationId xmlns:p14="http://schemas.microsoft.com/office/powerpoint/2010/main" val="36769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38BD3D-0909-A801-91FA-193E0ED00C56}"/>
              </a:ext>
            </a:extLst>
          </p:cNvPr>
          <p:cNvPicPr>
            <a:picLocks noChangeAspect="1"/>
          </p:cNvPicPr>
          <p:nvPr/>
        </p:nvPicPr>
        <p:blipFill>
          <a:blip r:embed="rId2"/>
          <a:stretch>
            <a:fillRect/>
          </a:stretch>
        </p:blipFill>
        <p:spPr>
          <a:xfrm>
            <a:off x="952847" y="56317"/>
            <a:ext cx="4562709" cy="6458282"/>
          </a:xfrm>
          <a:prstGeom prst="rect">
            <a:avLst/>
          </a:prstGeom>
        </p:spPr>
      </p:pic>
      <p:pic>
        <p:nvPicPr>
          <p:cNvPr id="2" name="Picture 1">
            <a:extLst>
              <a:ext uri="{FF2B5EF4-FFF2-40B4-BE49-F238E27FC236}">
                <a16:creationId xmlns:a16="http://schemas.microsoft.com/office/drawing/2014/main" id="{CD7BB1B1-3519-0277-89B3-4EAE40789E6F}"/>
              </a:ext>
            </a:extLst>
          </p:cNvPr>
          <p:cNvPicPr>
            <a:picLocks noChangeAspect="1"/>
          </p:cNvPicPr>
          <p:nvPr/>
        </p:nvPicPr>
        <p:blipFill>
          <a:blip r:embed="rId3"/>
          <a:stretch>
            <a:fillRect/>
          </a:stretch>
        </p:blipFill>
        <p:spPr>
          <a:xfrm>
            <a:off x="7176752" y="230805"/>
            <a:ext cx="4148457" cy="6396390"/>
          </a:xfrm>
          <a:prstGeom prst="rect">
            <a:avLst/>
          </a:prstGeom>
        </p:spPr>
      </p:pic>
    </p:spTree>
    <p:extLst>
      <p:ext uri="{BB962C8B-B14F-4D97-AF65-F5344CB8AC3E}">
        <p14:creationId xmlns:p14="http://schemas.microsoft.com/office/powerpoint/2010/main" val="40924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587AE-B13F-6FFC-484D-D2A591438F5E}"/>
              </a:ext>
            </a:extLst>
          </p:cNvPr>
          <p:cNvPicPr>
            <a:picLocks noChangeAspect="1"/>
          </p:cNvPicPr>
          <p:nvPr/>
        </p:nvPicPr>
        <p:blipFill>
          <a:blip r:embed="rId2"/>
          <a:stretch>
            <a:fillRect/>
          </a:stretch>
        </p:blipFill>
        <p:spPr>
          <a:xfrm>
            <a:off x="7232810" y="325154"/>
            <a:ext cx="4343623" cy="6343976"/>
          </a:xfrm>
          <a:prstGeom prst="rect">
            <a:avLst/>
          </a:prstGeom>
        </p:spPr>
      </p:pic>
      <p:pic>
        <p:nvPicPr>
          <p:cNvPr id="2" name="Picture 1">
            <a:extLst>
              <a:ext uri="{FF2B5EF4-FFF2-40B4-BE49-F238E27FC236}">
                <a16:creationId xmlns:a16="http://schemas.microsoft.com/office/drawing/2014/main" id="{D94DCAB3-9FD8-174A-67ED-A3E5862C9320}"/>
              </a:ext>
            </a:extLst>
          </p:cNvPr>
          <p:cNvPicPr>
            <a:picLocks noChangeAspect="1"/>
          </p:cNvPicPr>
          <p:nvPr/>
        </p:nvPicPr>
        <p:blipFill>
          <a:blip r:embed="rId3"/>
          <a:stretch>
            <a:fillRect/>
          </a:stretch>
        </p:blipFill>
        <p:spPr>
          <a:xfrm>
            <a:off x="816781" y="293098"/>
            <a:ext cx="4397121" cy="6271803"/>
          </a:xfrm>
          <a:prstGeom prst="rect">
            <a:avLst/>
          </a:prstGeom>
        </p:spPr>
      </p:pic>
    </p:spTree>
    <p:extLst>
      <p:ext uri="{BB962C8B-B14F-4D97-AF65-F5344CB8AC3E}">
        <p14:creationId xmlns:p14="http://schemas.microsoft.com/office/powerpoint/2010/main" val="97671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2EDEF3-0183-78FC-3478-8D0126634A1D}"/>
              </a:ext>
            </a:extLst>
          </p:cNvPr>
          <p:cNvPicPr>
            <a:picLocks noChangeAspect="1"/>
          </p:cNvPicPr>
          <p:nvPr/>
        </p:nvPicPr>
        <p:blipFill>
          <a:blip r:embed="rId2"/>
          <a:stretch>
            <a:fillRect/>
          </a:stretch>
        </p:blipFill>
        <p:spPr>
          <a:xfrm>
            <a:off x="3786015" y="84316"/>
            <a:ext cx="4989154" cy="6858000"/>
          </a:xfrm>
          <a:prstGeom prst="rect">
            <a:avLst/>
          </a:prstGeom>
        </p:spPr>
      </p:pic>
    </p:spTree>
    <p:extLst>
      <p:ext uri="{BB962C8B-B14F-4D97-AF65-F5344CB8AC3E}">
        <p14:creationId xmlns:p14="http://schemas.microsoft.com/office/powerpoint/2010/main" val="26689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3B5959-EC17-945D-8DBF-1830D99195DC}"/>
              </a:ext>
            </a:extLst>
          </p:cNvPr>
          <p:cNvPicPr>
            <a:picLocks noChangeAspect="1"/>
          </p:cNvPicPr>
          <p:nvPr/>
        </p:nvPicPr>
        <p:blipFill>
          <a:blip r:embed="rId2"/>
          <a:stretch>
            <a:fillRect/>
          </a:stretch>
        </p:blipFill>
        <p:spPr>
          <a:xfrm>
            <a:off x="2210062" y="1281571"/>
            <a:ext cx="7019203" cy="5082476"/>
          </a:xfrm>
          <a:prstGeom prst="rect">
            <a:avLst/>
          </a:prstGeom>
        </p:spPr>
      </p:pic>
      <p:sp>
        <p:nvSpPr>
          <p:cNvPr id="6" name="TextBox 5">
            <a:extLst>
              <a:ext uri="{FF2B5EF4-FFF2-40B4-BE49-F238E27FC236}">
                <a16:creationId xmlns:a16="http://schemas.microsoft.com/office/drawing/2014/main" id="{1AC8B854-88FF-C569-52D5-7C72DC9C5F50}"/>
              </a:ext>
            </a:extLst>
          </p:cNvPr>
          <p:cNvSpPr txBox="1"/>
          <p:nvPr/>
        </p:nvSpPr>
        <p:spPr>
          <a:xfrm>
            <a:off x="4504375" y="652722"/>
            <a:ext cx="2941831"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Books on sale at:</a:t>
            </a:r>
          </a:p>
        </p:txBody>
      </p:sp>
      <p:sp>
        <p:nvSpPr>
          <p:cNvPr id="7" name="TextBox 6">
            <a:extLst>
              <a:ext uri="{FF2B5EF4-FFF2-40B4-BE49-F238E27FC236}">
                <a16:creationId xmlns:a16="http://schemas.microsoft.com/office/drawing/2014/main" id="{DDAA99D7-0056-183F-A3C8-02E29E2CBE97}"/>
              </a:ext>
            </a:extLst>
          </p:cNvPr>
          <p:cNvSpPr txBox="1"/>
          <p:nvPr/>
        </p:nvSpPr>
        <p:spPr>
          <a:xfrm>
            <a:off x="10043208" y="6125740"/>
            <a:ext cx="1244251"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1570021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14580-61E0-1BC7-E5D3-2FF38F77E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02" y="92401"/>
            <a:ext cx="4034714" cy="3543412"/>
          </a:xfrm>
          <a:prstGeom prst="rect">
            <a:avLst/>
          </a:prstGeom>
        </p:spPr>
      </p:pic>
      <p:pic>
        <p:nvPicPr>
          <p:cNvPr id="5" name="Picture 4">
            <a:extLst>
              <a:ext uri="{FF2B5EF4-FFF2-40B4-BE49-F238E27FC236}">
                <a16:creationId xmlns:a16="http://schemas.microsoft.com/office/drawing/2014/main" id="{5598C50A-466D-B76A-8546-E8BD6B07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983" y="673472"/>
            <a:ext cx="5075704" cy="2688501"/>
          </a:xfrm>
          <a:prstGeom prst="rect">
            <a:avLst/>
          </a:prstGeom>
        </p:spPr>
      </p:pic>
      <p:pic>
        <p:nvPicPr>
          <p:cNvPr id="7" name="Picture 6">
            <a:extLst>
              <a:ext uri="{FF2B5EF4-FFF2-40B4-BE49-F238E27FC236}">
                <a16:creationId xmlns:a16="http://schemas.microsoft.com/office/drawing/2014/main" id="{735867F2-9BD2-4EBF-547E-EE1565867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45" y="3635813"/>
            <a:ext cx="5150238" cy="3140388"/>
          </a:xfrm>
          <a:prstGeom prst="rect">
            <a:avLst/>
          </a:prstGeom>
        </p:spPr>
      </p:pic>
      <p:pic>
        <p:nvPicPr>
          <p:cNvPr id="9" name="Picture 8">
            <a:extLst>
              <a:ext uri="{FF2B5EF4-FFF2-40B4-BE49-F238E27FC236}">
                <a16:creationId xmlns:a16="http://schemas.microsoft.com/office/drawing/2014/main" id="{35B97B50-F825-CC0D-E32D-BC041B12879F}"/>
              </a:ext>
            </a:extLst>
          </p:cNvPr>
          <p:cNvPicPr>
            <a:picLocks noChangeAspect="1"/>
          </p:cNvPicPr>
          <p:nvPr/>
        </p:nvPicPr>
        <p:blipFill>
          <a:blip r:embed="rId5"/>
          <a:stretch>
            <a:fillRect/>
          </a:stretch>
        </p:blipFill>
        <p:spPr>
          <a:xfrm>
            <a:off x="6245983" y="4304444"/>
            <a:ext cx="5757372" cy="2261008"/>
          </a:xfrm>
          <a:prstGeom prst="rect">
            <a:avLst/>
          </a:prstGeom>
        </p:spPr>
      </p:pic>
      <p:pic>
        <p:nvPicPr>
          <p:cNvPr id="11" name="Picture 10">
            <a:extLst>
              <a:ext uri="{FF2B5EF4-FFF2-40B4-BE49-F238E27FC236}">
                <a16:creationId xmlns:a16="http://schemas.microsoft.com/office/drawing/2014/main" id="{D6D5FF2B-9299-9E44-7828-76AB4EA1B0F5}"/>
              </a:ext>
            </a:extLst>
          </p:cNvPr>
          <p:cNvPicPr>
            <a:picLocks noChangeAspect="1"/>
          </p:cNvPicPr>
          <p:nvPr/>
        </p:nvPicPr>
        <p:blipFill>
          <a:blip r:embed="rId6"/>
          <a:stretch>
            <a:fillRect/>
          </a:stretch>
        </p:blipFill>
        <p:spPr>
          <a:xfrm>
            <a:off x="1713527" y="3750459"/>
            <a:ext cx="2179364" cy="394484"/>
          </a:xfrm>
          <a:prstGeom prst="rect">
            <a:avLst/>
          </a:prstGeom>
        </p:spPr>
      </p:pic>
      <p:pic>
        <p:nvPicPr>
          <p:cNvPr id="12" name="Picture 11">
            <a:extLst>
              <a:ext uri="{FF2B5EF4-FFF2-40B4-BE49-F238E27FC236}">
                <a16:creationId xmlns:a16="http://schemas.microsoft.com/office/drawing/2014/main" id="{F266CB44-239F-7108-20D2-B58E0CA4F7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9504" y="3576033"/>
            <a:ext cx="1276350" cy="514350"/>
          </a:xfrm>
          <a:prstGeom prst="rect">
            <a:avLst/>
          </a:prstGeom>
        </p:spPr>
      </p:pic>
    </p:spTree>
    <p:extLst>
      <p:ext uri="{BB962C8B-B14F-4D97-AF65-F5344CB8AC3E}">
        <p14:creationId xmlns:p14="http://schemas.microsoft.com/office/powerpoint/2010/main" val="74116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D233-4DAF-5176-3499-EDF7210E4058}"/>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Timeline for </a:t>
            </a:r>
            <a:r>
              <a:rPr lang="en-US" sz="3200" i="1" dirty="0">
                <a:latin typeface="Arial" panose="020B0604020202020204" pitchFamily="34" charset="0"/>
                <a:cs typeface="Arial" panose="020B0604020202020204" pitchFamily="34" charset="0"/>
              </a:rPr>
              <a:t>Jerome-Rohwer</a:t>
            </a:r>
          </a:p>
        </p:txBody>
      </p:sp>
      <p:sp>
        <p:nvSpPr>
          <p:cNvPr id="3" name="Content Placeholder 2">
            <a:extLst>
              <a:ext uri="{FF2B5EF4-FFF2-40B4-BE49-F238E27FC236}">
                <a16:creationId xmlns:a16="http://schemas.microsoft.com/office/drawing/2014/main" id="{B4E8D32D-06DC-20AB-6E2C-CDBFD14C7137}"/>
              </a:ext>
            </a:extLst>
          </p:cNvPr>
          <p:cNvSpPr>
            <a:spLocks noGrp="1"/>
          </p:cNvSpPr>
          <p:nvPr>
            <p:ph idx="1"/>
          </p:nvPr>
        </p:nvSpPr>
        <p:spPr/>
        <p:txBody>
          <a:bodyPr>
            <a:normAutofit/>
          </a:bodyPr>
          <a:lstStyle/>
          <a:p>
            <a:pPr>
              <a:lnSpc>
                <a:spcPct val="100000"/>
              </a:lnSpc>
            </a:pPr>
            <a:r>
              <a:rPr lang="en-US" sz="2200" b="1" dirty="0">
                <a:latin typeface="Arial" panose="020B0604020202020204" pitchFamily="34" charset="0"/>
                <a:cs typeface="Arial" panose="020B0604020202020204" pitchFamily="34" charset="0"/>
              </a:rPr>
              <a:t>2019: </a:t>
            </a:r>
            <a:r>
              <a:rPr lang="en-US" sz="2200" dirty="0">
                <a:latin typeface="Arial" panose="020B0604020202020204" pitchFamily="34" charset="0"/>
                <a:cs typeface="Arial" panose="020B0604020202020204" pitchFamily="34" charset="0"/>
              </a:rPr>
              <a:t>Imahara begins to solicit stories from friends and acquaintances who were interned in the camps; expands search to participants in the annual </a:t>
            </a:r>
            <a:r>
              <a:rPr lang="en-US" sz="2200" dirty="0" err="1">
                <a:latin typeface="Arial" panose="020B0604020202020204" pitchFamily="34" charset="0"/>
                <a:cs typeface="Arial" panose="020B0604020202020204" pitchFamily="34" charset="0"/>
              </a:rPr>
              <a:t>Pilgimages</a:t>
            </a:r>
            <a:r>
              <a:rPr lang="en-US" sz="2200" dirty="0">
                <a:latin typeface="Arial" panose="020B0604020202020204" pitchFamily="34" charset="0"/>
                <a:cs typeface="Arial" panose="020B0604020202020204" pitchFamily="34" charset="0"/>
              </a:rPr>
              <a:t>. We edit the stories and assemble them into manuscript form.</a:t>
            </a:r>
          </a:p>
          <a:p>
            <a:pPr>
              <a:lnSpc>
                <a:spcPct val="100000"/>
              </a:lnSpc>
            </a:pPr>
            <a:r>
              <a:rPr lang="en-US" sz="2200" b="1" dirty="0">
                <a:latin typeface="Arial" panose="020B0604020202020204" pitchFamily="34" charset="0"/>
                <a:cs typeface="Arial" panose="020B0604020202020204" pitchFamily="34" charset="0"/>
              </a:rPr>
              <a:t>January 2020: </a:t>
            </a:r>
            <a:r>
              <a:rPr lang="en-US" sz="2200" dirty="0">
                <a:latin typeface="Arial" panose="020B0604020202020204" pitchFamily="34" charset="0"/>
                <a:cs typeface="Arial" panose="020B0604020202020204" pitchFamily="34" charset="0"/>
              </a:rPr>
              <a:t>We contact University of Arkansas Press to see if they might be interested in publishing “a manuscript that [we] believe to be an unusual--if not unique--historical document related to Arkansas during the Second World War.”</a:t>
            </a:r>
          </a:p>
          <a:p>
            <a:pPr>
              <a:lnSpc>
                <a:spcPct val="100000"/>
              </a:lnSpc>
            </a:pPr>
            <a:r>
              <a:rPr lang="en-US" sz="2200" b="1" dirty="0">
                <a:latin typeface="Arial" panose="020B0604020202020204" pitchFamily="34" charset="0"/>
                <a:cs typeface="Arial" panose="020B0604020202020204" pitchFamily="34" charset="0"/>
              </a:rPr>
              <a:t>March 2020: </a:t>
            </a:r>
            <a:r>
              <a:rPr lang="en-US" sz="2200" i="1" dirty="0">
                <a:latin typeface="Arial" panose="020B0604020202020204" pitchFamily="34" charset="0"/>
                <a:cs typeface="Arial" panose="020B0604020202020204" pitchFamily="34" charset="0"/>
              </a:rPr>
              <a:t>Letter from the Editor-in-Chief: </a:t>
            </a:r>
            <a:r>
              <a:rPr lang="en-US" sz="2200" dirty="0">
                <a:latin typeface="Arial" panose="020B0604020202020204" pitchFamily="34" charset="0"/>
                <a:cs typeface="Arial" panose="020B0604020202020204" pitchFamily="34" charset="0"/>
              </a:rPr>
              <a:t>“The University of Arkansas Press would be honored to publish this collection as part of its ongoing effort to bring awareness, reconciliation, and humanity to both the injustice and the perseverance of the Japan American community that survived this experience.” Formal contract signed April 8th.</a:t>
            </a:r>
          </a:p>
          <a:p>
            <a:pPr marL="0" indent="0">
              <a:lnSpc>
                <a:spcPct val="100000"/>
              </a:lnSpc>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87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3EB1-5930-4B43-FD68-B3BB04E965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47FC1-20B9-5EB6-2CF6-E70E7F101C51}"/>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Timeline for </a:t>
            </a:r>
            <a:r>
              <a:rPr lang="en-US" sz="3200" i="1" dirty="0">
                <a:latin typeface="Arial" panose="020B0604020202020204" pitchFamily="34" charset="0"/>
                <a:cs typeface="Arial" panose="020B0604020202020204" pitchFamily="34" charset="0"/>
              </a:rPr>
              <a:t>Jerome-Rohwer</a:t>
            </a:r>
          </a:p>
        </p:txBody>
      </p:sp>
      <p:sp>
        <p:nvSpPr>
          <p:cNvPr id="3" name="Content Placeholder 2">
            <a:extLst>
              <a:ext uri="{FF2B5EF4-FFF2-40B4-BE49-F238E27FC236}">
                <a16:creationId xmlns:a16="http://schemas.microsoft.com/office/drawing/2014/main" id="{04EED079-7494-844C-BBA7-1E5FE28780DB}"/>
              </a:ext>
            </a:extLst>
          </p:cNvPr>
          <p:cNvSpPr>
            <a:spLocks noGrp="1"/>
          </p:cNvSpPr>
          <p:nvPr>
            <p:ph idx="1"/>
          </p:nvPr>
        </p:nvSpPr>
        <p:spPr/>
        <p:txBody>
          <a:bodyPr>
            <a:normAutofit/>
          </a:bodyPr>
          <a:lstStyle/>
          <a:p>
            <a:pPr>
              <a:lnSpc>
                <a:spcPct val="100000"/>
              </a:lnSpc>
            </a:pPr>
            <a:r>
              <a:rPr lang="en-US" sz="2200" b="1" dirty="0">
                <a:latin typeface="Arial" panose="020B0604020202020204" pitchFamily="34" charset="0"/>
                <a:cs typeface="Arial" panose="020B0604020202020204" pitchFamily="34" charset="0"/>
              </a:rPr>
              <a:t>2020-2022: </a:t>
            </a:r>
            <a:r>
              <a:rPr lang="en-US" sz="2200" dirty="0">
                <a:latin typeface="Arial" panose="020B0604020202020204" pitchFamily="34" charset="0"/>
                <a:cs typeface="Arial" panose="020B0604020202020204" pitchFamily="34" charset="0"/>
              </a:rPr>
              <a:t>Lengthy editing process begins, working for complete stylistic consistency and maximum accuracy of the final printed pages. Collaboration between University of Arkansas editors and Meltzer which extends for almost two years.</a:t>
            </a:r>
          </a:p>
          <a:p>
            <a:pPr>
              <a:lnSpc>
                <a:spcPct val="100000"/>
              </a:lnSpc>
            </a:pPr>
            <a:r>
              <a:rPr lang="en-US" sz="2200" b="1" dirty="0">
                <a:latin typeface="Arial" panose="020B0604020202020204" pitchFamily="34" charset="0"/>
                <a:cs typeface="Arial" panose="020B0604020202020204" pitchFamily="34" charset="0"/>
              </a:rPr>
              <a:t>December 2020: </a:t>
            </a:r>
            <a:r>
              <a:rPr lang="en-US" sz="2200" dirty="0">
                <a:latin typeface="Arial" panose="020B0604020202020204" pitchFamily="34" charset="0"/>
                <a:cs typeface="Arial" panose="020B0604020202020204" pitchFamily="34" charset="0"/>
              </a:rPr>
              <a:t>With agreement from the University of Arkansas press, Imahara and Meltzer publish special preliminary proof copies of the book for distribution to those who contributed stories and their families. Cover art by Amy Metz Hebert. All production work done “in-house” by Imahara and team; publication via Lulu self-publishing. (Not for sale to the public.)</a:t>
            </a:r>
          </a:p>
          <a:p>
            <a:pPr>
              <a:lnSpc>
                <a:spcPct val="100000"/>
              </a:lnSpc>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0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FE34-915A-FF01-29B5-5DDB55625072}"/>
              </a:ext>
            </a:extLst>
          </p:cNvPr>
          <p:cNvPicPr>
            <a:picLocks noChangeAspect="1"/>
          </p:cNvPicPr>
          <p:nvPr/>
        </p:nvPicPr>
        <p:blipFill>
          <a:blip r:embed="rId2"/>
          <a:stretch>
            <a:fillRect/>
          </a:stretch>
        </p:blipFill>
        <p:spPr>
          <a:xfrm>
            <a:off x="1377072" y="145570"/>
            <a:ext cx="8974718" cy="6504612"/>
          </a:xfrm>
          <a:prstGeom prst="rect">
            <a:avLst/>
          </a:prstGeom>
        </p:spPr>
      </p:pic>
    </p:spTree>
    <p:extLst>
      <p:ext uri="{BB962C8B-B14F-4D97-AF65-F5344CB8AC3E}">
        <p14:creationId xmlns:p14="http://schemas.microsoft.com/office/powerpoint/2010/main" val="184391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44CE4-935B-0B5A-546F-9E61337FAD89}"/>
              </a:ext>
            </a:extLst>
          </p:cNvPr>
          <p:cNvPicPr>
            <a:picLocks noChangeAspect="1"/>
          </p:cNvPicPr>
          <p:nvPr/>
        </p:nvPicPr>
        <p:blipFill>
          <a:blip r:embed="rId2"/>
          <a:stretch>
            <a:fillRect/>
          </a:stretch>
        </p:blipFill>
        <p:spPr>
          <a:xfrm>
            <a:off x="862489" y="398269"/>
            <a:ext cx="4129678" cy="5945016"/>
          </a:xfrm>
          <a:prstGeom prst="rect">
            <a:avLst/>
          </a:prstGeom>
        </p:spPr>
      </p:pic>
      <p:pic>
        <p:nvPicPr>
          <p:cNvPr id="7" name="Picture 6">
            <a:extLst>
              <a:ext uri="{FF2B5EF4-FFF2-40B4-BE49-F238E27FC236}">
                <a16:creationId xmlns:a16="http://schemas.microsoft.com/office/drawing/2014/main" id="{70D6BC30-2188-7D66-E688-4B282BC2EF88}"/>
              </a:ext>
            </a:extLst>
          </p:cNvPr>
          <p:cNvPicPr>
            <a:picLocks noChangeAspect="1"/>
          </p:cNvPicPr>
          <p:nvPr/>
        </p:nvPicPr>
        <p:blipFill>
          <a:blip r:embed="rId3"/>
          <a:stretch>
            <a:fillRect/>
          </a:stretch>
        </p:blipFill>
        <p:spPr>
          <a:xfrm>
            <a:off x="6373584" y="398269"/>
            <a:ext cx="4213921" cy="6430391"/>
          </a:xfrm>
          <a:prstGeom prst="rect">
            <a:avLst/>
          </a:prstGeom>
        </p:spPr>
      </p:pic>
    </p:spTree>
    <p:extLst>
      <p:ext uri="{BB962C8B-B14F-4D97-AF65-F5344CB8AC3E}">
        <p14:creationId xmlns:p14="http://schemas.microsoft.com/office/powerpoint/2010/main" val="70411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807C-C009-FC7A-E962-35B891170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0EB7E-B4F0-916E-7143-D3CFF200AD8E}"/>
              </a:ext>
            </a:extLst>
          </p:cNvPr>
          <p:cNvSpPr>
            <a:spLocks noGrp="1"/>
          </p:cNvSpPr>
          <p:nvPr>
            <p:ph type="title"/>
          </p:nvPr>
        </p:nvSpPr>
        <p:spPr/>
        <p:txBody>
          <a:bodyPr>
            <a:normAutofit/>
          </a:bodyPr>
          <a:lstStyle/>
          <a:p>
            <a:pPr algn="ctr"/>
            <a:r>
              <a:rPr lang="en-US" sz="3200" dirty="0">
                <a:latin typeface="Arial" panose="020B0604020202020204" pitchFamily="34" charset="0"/>
                <a:cs typeface="Arial" panose="020B0604020202020204" pitchFamily="34" charset="0"/>
              </a:rPr>
              <a:t>Timeline for </a:t>
            </a:r>
            <a:r>
              <a:rPr lang="en-US" sz="3200" i="1" dirty="0">
                <a:latin typeface="Arial" panose="020B0604020202020204" pitchFamily="34" charset="0"/>
                <a:cs typeface="Arial" panose="020B0604020202020204" pitchFamily="34" charset="0"/>
              </a:rPr>
              <a:t>Jerome-Rohwer</a:t>
            </a:r>
          </a:p>
        </p:txBody>
      </p:sp>
      <p:sp>
        <p:nvSpPr>
          <p:cNvPr id="3" name="Content Placeholder 2">
            <a:extLst>
              <a:ext uri="{FF2B5EF4-FFF2-40B4-BE49-F238E27FC236}">
                <a16:creationId xmlns:a16="http://schemas.microsoft.com/office/drawing/2014/main" id="{A03C72B8-578A-7B0D-C93E-48350EE79E68}"/>
              </a:ext>
            </a:extLst>
          </p:cNvPr>
          <p:cNvSpPr>
            <a:spLocks noGrp="1"/>
          </p:cNvSpPr>
          <p:nvPr>
            <p:ph idx="1"/>
          </p:nvPr>
        </p:nvSpPr>
        <p:spPr/>
        <p:txBody>
          <a:bodyPr>
            <a:normAutofit/>
          </a:bodyPr>
          <a:lstStyle/>
          <a:p>
            <a:pPr>
              <a:lnSpc>
                <a:spcPct val="100000"/>
              </a:lnSpc>
            </a:pPr>
            <a:r>
              <a:rPr lang="en-US" sz="2200" b="1" dirty="0">
                <a:latin typeface="Arial" panose="020B0604020202020204" pitchFamily="34" charset="0"/>
                <a:cs typeface="Arial" panose="020B0604020202020204" pitchFamily="34" charset="0"/>
              </a:rPr>
              <a:t>February 2022: </a:t>
            </a:r>
            <a:r>
              <a:rPr lang="en-US" sz="2200" i="1" dirty="0">
                <a:latin typeface="Arial" panose="020B0604020202020204" pitchFamily="34" charset="0"/>
                <a:cs typeface="Arial" panose="020B0604020202020204" pitchFamily="34" charset="0"/>
              </a:rPr>
              <a:t>Jerome and Rohwer </a:t>
            </a:r>
            <a:r>
              <a:rPr lang="en-US" sz="2200" dirty="0">
                <a:latin typeface="Arial" panose="020B0604020202020204" pitchFamily="34" charset="0"/>
                <a:cs typeface="Arial" panose="020B0604020202020204" pitchFamily="34" charset="0"/>
              </a:rPr>
              <a:t>is published by The University of Arkansas Press.</a:t>
            </a:r>
          </a:p>
        </p:txBody>
      </p:sp>
    </p:spTree>
    <p:extLst>
      <p:ext uri="{BB962C8B-B14F-4D97-AF65-F5344CB8AC3E}">
        <p14:creationId xmlns:p14="http://schemas.microsoft.com/office/powerpoint/2010/main" val="35845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C41C8-4010-C1F6-DB3C-858AEDDFC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807" y="415636"/>
            <a:ext cx="6984839" cy="6134304"/>
          </a:xfrm>
          <a:prstGeom prst="rect">
            <a:avLst/>
          </a:prstGeom>
        </p:spPr>
      </p:pic>
    </p:spTree>
    <p:extLst>
      <p:ext uri="{BB962C8B-B14F-4D97-AF65-F5344CB8AC3E}">
        <p14:creationId xmlns:p14="http://schemas.microsoft.com/office/powerpoint/2010/main" val="1486252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TotalTime>
  <Words>387</Words>
  <Application>Microsoft Office PowerPoint</Application>
  <PresentationFormat>Widescreen</PresentationFormat>
  <Paragraphs>22</Paragraphs>
  <Slides>35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Aptos Display</vt:lpstr>
      <vt:lpstr>Arial</vt:lpstr>
      <vt:lpstr>Office Theme</vt:lpstr>
      <vt:lpstr>The Internees Speak:  Remembrances of Jerome and Rohwer  Walter Imahara and David E. Meltzer </vt:lpstr>
      <vt:lpstr>PowerPoint Presentation</vt:lpstr>
      <vt:lpstr>PowerPoint Presentation</vt:lpstr>
      <vt:lpstr>Timeline for Jerome-Rohwer</vt:lpstr>
      <vt:lpstr>Timeline for Jerome-Rohwer</vt:lpstr>
      <vt:lpstr>PowerPoint Presentation</vt:lpstr>
      <vt:lpstr>PowerPoint Presentation</vt:lpstr>
      <vt:lpstr>Timeline for Jerome-Rohwer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Two: A second book gets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Meltzer</dc:creator>
  <cp:lastModifiedBy>David Meltzer</cp:lastModifiedBy>
  <cp:revision>31</cp:revision>
  <cp:lastPrinted>2026-05-20T11:56:59Z</cp:lastPrinted>
  <dcterms:created xsi:type="dcterms:W3CDTF">2026-05-20T10:18:11Z</dcterms:created>
  <dcterms:modified xsi:type="dcterms:W3CDTF">2026-05-22T14:28:37Z</dcterms:modified>
</cp:coreProperties>
</file>