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0" r:id="rId2"/>
    <p:sldId id="438" r:id="rId3"/>
    <p:sldId id="514" r:id="rId4"/>
    <p:sldId id="597" r:id="rId5"/>
    <p:sldId id="599" r:id="rId6"/>
    <p:sldId id="601" r:id="rId7"/>
    <p:sldId id="602" r:id="rId8"/>
    <p:sldId id="598" r:id="rId9"/>
    <p:sldId id="600" r:id="rId10"/>
    <p:sldId id="603" r:id="rId11"/>
    <p:sldId id="604" r:id="rId12"/>
    <p:sldId id="646" r:id="rId13"/>
    <p:sldId id="487" r:id="rId14"/>
    <p:sldId id="621" r:id="rId15"/>
    <p:sldId id="625" r:id="rId16"/>
    <p:sldId id="627" r:id="rId17"/>
    <p:sldId id="626" r:id="rId18"/>
    <p:sldId id="647" r:id="rId19"/>
    <p:sldId id="631" r:id="rId20"/>
    <p:sldId id="630" r:id="rId21"/>
    <p:sldId id="628" r:id="rId22"/>
    <p:sldId id="649" r:id="rId23"/>
    <p:sldId id="645" r:id="rId24"/>
    <p:sldId id="605" r:id="rId25"/>
    <p:sldId id="610" r:id="rId26"/>
    <p:sldId id="668" r:id="rId27"/>
    <p:sldId id="667" r:id="rId28"/>
    <p:sldId id="587" r:id="rId29"/>
    <p:sldId id="524" r:id="rId30"/>
    <p:sldId id="530" r:id="rId31"/>
    <p:sldId id="525" r:id="rId32"/>
    <p:sldId id="529" r:id="rId33"/>
    <p:sldId id="596" r:id="rId34"/>
    <p:sldId id="595" r:id="rId35"/>
    <p:sldId id="526" r:id="rId36"/>
    <p:sldId id="594" r:id="rId37"/>
    <p:sldId id="609" r:id="rId38"/>
    <p:sldId id="648" r:id="rId39"/>
    <p:sldId id="644" r:id="rId40"/>
    <p:sldId id="642" r:id="rId41"/>
    <p:sldId id="515" r:id="rId42"/>
    <p:sldId id="650" r:id="rId43"/>
    <p:sldId id="318" r:id="rId44"/>
    <p:sldId id="651" r:id="rId45"/>
    <p:sldId id="653" r:id="rId46"/>
    <p:sldId id="654" r:id="rId47"/>
    <p:sldId id="257" r:id="rId48"/>
    <p:sldId id="673" r:id="rId49"/>
    <p:sldId id="536" r:id="rId50"/>
    <p:sldId id="534" r:id="rId51"/>
    <p:sldId id="589" r:id="rId52"/>
    <p:sldId id="674" r:id="rId53"/>
    <p:sldId id="591" r:id="rId54"/>
    <p:sldId id="310" r:id="rId55"/>
    <p:sldId id="314" r:id="rId56"/>
    <p:sldId id="320" r:id="rId57"/>
    <p:sldId id="328" r:id="rId58"/>
    <p:sldId id="288" r:id="rId59"/>
    <p:sldId id="306" r:id="rId60"/>
    <p:sldId id="322" r:id="rId61"/>
    <p:sldId id="323" r:id="rId62"/>
    <p:sldId id="317" r:id="rId63"/>
    <p:sldId id="669" r:id="rId64"/>
    <p:sldId id="319" r:id="rId65"/>
    <p:sldId id="325" r:id="rId66"/>
    <p:sldId id="324" r:id="rId67"/>
    <p:sldId id="327" r:id="rId68"/>
    <p:sldId id="333" r:id="rId69"/>
    <p:sldId id="334" r:id="rId70"/>
    <p:sldId id="336" r:id="rId71"/>
    <p:sldId id="337" r:id="rId72"/>
    <p:sldId id="330" r:id="rId73"/>
    <p:sldId id="619" r:id="rId74"/>
    <p:sldId id="607" r:id="rId75"/>
    <p:sldId id="429" r:id="rId76"/>
    <p:sldId id="608" r:id="rId77"/>
    <p:sldId id="523" r:id="rId78"/>
    <p:sldId id="670" r:id="rId79"/>
    <p:sldId id="256" r:id="rId80"/>
    <p:sldId id="672" r:id="rId81"/>
    <p:sldId id="259" r:id="rId82"/>
    <p:sldId id="273" r:id="rId83"/>
    <p:sldId id="274" r:id="rId84"/>
    <p:sldId id="276" r:id="rId85"/>
    <p:sldId id="280" r:id="rId86"/>
    <p:sldId id="258" r:id="rId87"/>
    <p:sldId id="260" r:id="rId88"/>
    <p:sldId id="261" r:id="rId89"/>
    <p:sldId id="262" r:id="rId90"/>
    <p:sldId id="263" r:id="rId91"/>
    <p:sldId id="264" r:id="rId92"/>
    <p:sldId id="277" r:id="rId93"/>
    <p:sldId id="265" r:id="rId94"/>
    <p:sldId id="266" r:id="rId95"/>
    <p:sldId id="267" r:id="rId96"/>
    <p:sldId id="268" r:id="rId97"/>
    <p:sldId id="270" r:id="rId98"/>
    <p:sldId id="664" r:id="rId99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8000"/>
    <a:srgbClr val="009900"/>
    <a:srgbClr val="CC6600"/>
    <a:srgbClr val="DDDDD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3" autoAdjust="0"/>
    <p:restoredTop sz="94690" autoAdjust="0"/>
  </p:normalViewPr>
  <p:slideViewPr>
    <p:cSldViewPr>
      <p:cViewPr varScale="1">
        <p:scale>
          <a:sx n="93" d="100"/>
          <a:sy n="93" d="100"/>
        </p:scale>
        <p:origin x="274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4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1143000"/>
            <a:ext cx="8915400" cy="1695450"/>
          </a:xfrm>
        </p:spPr>
        <p:txBody>
          <a:bodyPr/>
          <a:lstStyle/>
          <a:p>
            <a:r>
              <a:rPr lang="en-US" altLang="en-US" sz="3200" b="1"/>
              <a:t>Physics </a:t>
            </a:r>
            <a:r>
              <a:rPr lang="en-US" altLang="en-US" sz="3200" b="1" dirty="0"/>
              <a:t>Students’ Difficulties with Introductory Mathematics</a:t>
            </a:r>
            <a:endParaRPr lang="en-US" altLang="en-US" sz="3200" dirty="0"/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124200"/>
            <a:ext cx="64008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David E. Meltzer and Dakota H. King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Arizona State University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 and #1914712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23528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2A60-6292-4713-B06A-28D0F7DB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16 Sample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F32A-11C9-4659-A0CB-A87F9BC994E3}"/>
              </a:ext>
            </a:extLst>
          </p:cNvPr>
          <p:cNvSpPr txBox="1"/>
          <p:nvPr/>
        </p:nvSpPr>
        <p:spPr>
          <a:xfrm flipH="1">
            <a:off x="17526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111: Algebra-based;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244D5-5540-432E-AD23-4BEDEFFC36CF}"/>
              </a:ext>
            </a:extLst>
          </p:cNvPr>
          <p:cNvSpPr txBox="1"/>
          <p:nvPr/>
        </p:nvSpPr>
        <p:spPr>
          <a:xfrm flipH="1">
            <a:off x="5867400" y="1828797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121: Calculus-based;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135E-B561-467D-85F7-D5B09B46DA04}"/>
              </a:ext>
            </a:extLst>
          </p:cNvPr>
          <p:cNvSpPr txBox="1"/>
          <p:nvPr/>
        </p:nvSpPr>
        <p:spPr>
          <a:xfrm flipH="1">
            <a:off x="38100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112: Algebra-based; 2</a:t>
            </a:r>
            <a:r>
              <a:rPr lang="en-US" sz="1600" baseline="30000" dirty="0"/>
              <a:t>nd</a:t>
            </a:r>
            <a:r>
              <a:rPr lang="en-US" sz="1600" dirty="0"/>
              <a:t> semester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AA43D-333E-4BFA-9987-A075710018D7}"/>
              </a:ext>
            </a:extLst>
          </p:cNvPr>
          <p:cNvSpPr txBox="1"/>
          <p:nvPr/>
        </p:nvSpPr>
        <p:spPr>
          <a:xfrm flipH="1">
            <a:off x="8077200" y="1828792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131: Calculus-based; 2</a:t>
            </a:r>
            <a:r>
              <a:rPr lang="en-US" sz="1600" baseline="30000" dirty="0"/>
              <a:t>nd </a:t>
            </a:r>
            <a:r>
              <a:rPr lang="en-US" sz="1600" dirty="0"/>
              <a:t>semester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5C2DA0-99EF-4DB8-B61F-68CF1BB91D57}"/>
              </a:ext>
            </a:extLst>
          </p:cNvPr>
          <p:cNvGrpSpPr/>
          <p:nvPr/>
        </p:nvGrpSpPr>
        <p:grpSpPr>
          <a:xfrm>
            <a:off x="4026183" y="2743200"/>
            <a:ext cx="1625035" cy="369332"/>
            <a:chOff x="380072" y="2743200"/>
            <a:chExt cx="1625035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439DD4-C620-4081-AE93-87D37A525DA9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280D68-CBFE-457E-B520-100E9D472509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B7A48-96A9-45D3-8F1D-7562AF782716}"/>
              </a:ext>
            </a:extLst>
          </p:cNvPr>
          <p:cNvGrpSpPr/>
          <p:nvPr/>
        </p:nvGrpSpPr>
        <p:grpSpPr>
          <a:xfrm>
            <a:off x="6096001" y="2733773"/>
            <a:ext cx="1625035" cy="369332"/>
            <a:chOff x="380072" y="2743200"/>
            <a:chExt cx="1625035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AAC2F5-C69B-4E32-809F-9C23D5625BDF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2F7813-FC91-42A9-9746-F0EF1799B6C5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B3F86F-A846-424A-8CC0-9802BCC7AB33}"/>
              </a:ext>
            </a:extLst>
          </p:cNvPr>
          <p:cNvGrpSpPr/>
          <p:nvPr/>
        </p:nvGrpSpPr>
        <p:grpSpPr>
          <a:xfrm>
            <a:off x="8369583" y="2727615"/>
            <a:ext cx="1625035" cy="369332"/>
            <a:chOff x="380072" y="2743200"/>
            <a:chExt cx="1625035" cy="344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B39F6-63E2-4AE1-99DF-05E6486713B5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1A2F31-8ADD-4F95-B342-DAE469E50621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6E87B0-7521-410D-859D-E97F9620D80B}"/>
              </a:ext>
            </a:extLst>
          </p:cNvPr>
          <p:cNvGrpSpPr/>
          <p:nvPr/>
        </p:nvGrpSpPr>
        <p:grpSpPr>
          <a:xfrm>
            <a:off x="1904073" y="2413568"/>
            <a:ext cx="1625035" cy="698965"/>
            <a:chOff x="380072" y="2413567"/>
            <a:chExt cx="1625035" cy="6989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86999C-3BBB-44A9-9683-9606B1C57B61}"/>
                </a:ext>
              </a:extLst>
            </p:cNvPr>
            <p:cNvGrpSpPr/>
            <p:nvPr/>
          </p:nvGrpSpPr>
          <p:grpSpPr>
            <a:xfrm>
              <a:off x="380072" y="2743200"/>
              <a:ext cx="1625035" cy="369332"/>
              <a:chOff x="380072" y="2743200"/>
              <a:chExt cx="1625035" cy="36933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8E38AD-4476-4F48-A499-9F3EB0DBAC04}"/>
                  </a:ext>
                </a:extLst>
              </p:cNvPr>
              <p:cNvSpPr txBox="1"/>
              <p:nvPr/>
            </p:nvSpPr>
            <p:spPr>
              <a:xfrm>
                <a:off x="380072" y="2743200"/>
                <a:ext cx="87722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Tempe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6CE8F9-69A5-48DD-A941-32F81F9FFBBF}"/>
                  </a:ext>
                </a:extLst>
              </p:cNvPr>
              <p:cNvSpPr txBox="1"/>
              <p:nvPr/>
            </p:nvSpPr>
            <p:spPr>
              <a:xfrm>
                <a:off x="1371600" y="2743200"/>
                <a:ext cx="63350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Poly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7B1BA0-F20D-4C9E-8D21-743F69236494}"/>
                </a:ext>
              </a:extLst>
            </p:cNvPr>
            <p:cNvGrpSpPr/>
            <p:nvPr/>
          </p:nvGrpSpPr>
          <p:grpSpPr>
            <a:xfrm>
              <a:off x="818686" y="2413567"/>
              <a:ext cx="869668" cy="329633"/>
              <a:chOff x="818686" y="2413567"/>
              <a:chExt cx="869668" cy="329633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8140145-3B35-4DE3-9E3C-2376C000405A}"/>
                  </a:ext>
                </a:extLst>
              </p:cNvPr>
              <p:cNvCxnSpPr>
                <a:stCxn id="3" idx="2"/>
                <a:endCxn id="7" idx="0"/>
              </p:cNvCxnSpPr>
              <p:nvPr/>
            </p:nvCxnSpPr>
            <p:spPr>
              <a:xfrm flipH="1">
                <a:off x="818686" y="2413567"/>
                <a:ext cx="438614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E7C50BB-8746-4394-A4D5-3601B774275C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>
              <a:xfrm flipH="1" flipV="1">
                <a:off x="1266158" y="2428598"/>
                <a:ext cx="422196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0EAA04-5399-4BA8-8AA4-CB7FA645E8CA}"/>
              </a:ext>
            </a:extLst>
          </p:cNvPr>
          <p:cNvGrpSpPr/>
          <p:nvPr/>
        </p:nvGrpSpPr>
        <p:grpSpPr>
          <a:xfrm>
            <a:off x="4519094" y="2404141"/>
            <a:ext cx="869668" cy="329633"/>
            <a:chOff x="818686" y="2413567"/>
            <a:chExt cx="869668" cy="3296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600F94-608A-4EB3-AF9C-6757D5D9FB45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9C4E79-4E8D-451E-A8C0-3A393DBB79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9FA1ED-A1C8-4AEE-9FE0-4205DD6FF4C7}"/>
              </a:ext>
            </a:extLst>
          </p:cNvPr>
          <p:cNvGrpSpPr/>
          <p:nvPr/>
        </p:nvGrpSpPr>
        <p:grpSpPr>
          <a:xfrm>
            <a:off x="6539906" y="2413568"/>
            <a:ext cx="869668" cy="329633"/>
            <a:chOff x="818686" y="2413567"/>
            <a:chExt cx="869668" cy="3296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7F2A78-6A9B-4CA7-AF0A-2B8AA1B63252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3746A8-324C-486A-86F6-9E29D80354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AD6B6-15DA-4C4F-AEEA-23A1BDA78FEB}"/>
              </a:ext>
            </a:extLst>
          </p:cNvPr>
          <p:cNvGrpSpPr/>
          <p:nvPr/>
        </p:nvGrpSpPr>
        <p:grpSpPr>
          <a:xfrm>
            <a:off x="8811976" y="2397982"/>
            <a:ext cx="869668" cy="329633"/>
            <a:chOff x="818686" y="2413567"/>
            <a:chExt cx="869668" cy="32963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C8FDE9-621F-44FB-8209-6568FEA82948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23CCEF-16DC-4EDF-A165-6D9A27856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089510-CED1-4B25-9A94-CB86D539A634}"/>
              </a:ext>
            </a:extLst>
          </p:cNvPr>
          <p:cNvGrpSpPr/>
          <p:nvPr/>
        </p:nvGrpSpPr>
        <p:grpSpPr>
          <a:xfrm>
            <a:off x="1741602" y="3133073"/>
            <a:ext cx="1113244" cy="637410"/>
            <a:chOff x="419565" y="2413567"/>
            <a:chExt cx="2579901" cy="6374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4D29AF6-E29C-49C3-B8D9-16E6F117B7F2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6B26844-C099-4C34-BB98-31EDA5F71E04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3850FFE-E435-4323-8C32-9060C755BA63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A8A593B-483A-47AB-A2D4-E6D2253BBE5D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AE4F914-E2D9-4921-838C-6D1A221A2B23}"/>
                  </a:ext>
                </a:extLst>
              </p:cNvPr>
              <p:cNvCxnSpPr>
                <a:cxnSpLocks/>
                <a:endCxn id="39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1C0770E-2E78-4329-A8F9-9CEA1CBCB3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9C14CC1-AD60-4326-BCC7-83F8DFEEDBE5}"/>
              </a:ext>
            </a:extLst>
          </p:cNvPr>
          <p:cNvGrpSpPr/>
          <p:nvPr/>
        </p:nvGrpSpPr>
        <p:grpSpPr>
          <a:xfrm>
            <a:off x="2786189" y="3125028"/>
            <a:ext cx="1113244" cy="637410"/>
            <a:chOff x="419565" y="2413567"/>
            <a:chExt cx="2579901" cy="63741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12622B4-33F1-45E1-8F44-AB413813C5F4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58F741-4D1C-4A3F-809D-0B843F3AB1AF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DAAD2A-4699-47CD-B420-C4236B53CE37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3F0CC23-09D0-477D-A012-BB7D73ACC7B5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0DDE5EA-415F-4B4F-8471-51BC597EB3E3}"/>
                  </a:ext>
                </a:extLst>
              </p:cNvPr>
              <p:cNvCxnSpPr>
                <a:cxnSpLocks/>
                <a:endCxn id="47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FC7DEC9-228B-4E46-AA5C-8438E12B1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4955DE1-594B-4B7D-9D43-72699FFCBE02}"/>
              </a:ext>
            </a:extLst>
          </p:cNvPr>
          <p:cNvGrpSpPr/>
          <p:nvPr/>
        </p:nvGrpSpPr>
        <p:grpSpPr>
          <a:xfrm>
            <a:off x="3839657" y="3123460"/>
            <a:ext cx="1113244" cy="637410"/>
            <a:chOff x="419565" y="2413567"/>
            <a:chExt cx="2579901" cy="63741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1C4A21D-083F-477C-B0F3-B5780145C611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4E59EA-E479-44C9-805D-9C0ED2B961D3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528290-AE15-4208-917A-46E4FF324E31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B492E8E-0C9C-4F57-AD9E-E489813D32BC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F5E9602-16FD-4BB5-B93C-7E2D8D542F5F}"/>
                  </a:ext>
                </a:extLst>
              </p:cNvPr>
              <p:cNvCxnSpPr>
                <a:cxnSpLocks/>
                <a:endCxn id="54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E805657-53E4-4C77-8A2B-8607BA966E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FEAC680-91EF-4BA1-A0A7-4E1800B12B41}"/>
              </a:ext>
            </a:extLst>
          </p:cNvPr>
          <p:cNvGrpSpPr/>
          <p:nvPr/>
        </p:nvGrpSpPr>
        <p:grpSpPr>
          <a:xfrm>
            <a:off x="4903410" y="3113798"/>
            <a:ext cx="1113244" cy="637410"/>
            <a:chOff x="419565" y="2413567"/>
            <a:chExt cx="2579901" cy="63741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748CE18-F6AC-4C32-A85A-BA18AAEA2180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C848F53-3617-4EFE-98E0-DA3883417F85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FACE35-28B6-4BDE-8F43-6EC875FF4D6C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C4A480B-2FC4-45E6-89AC-AB7F3A55AAD2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B4C45EE-9182-427E-8ED6-AA23B22A1BD4}"/>
                  </a:ext>
                </a:extLst>
              </p:cNvPr>
              <p:cNvCxnSpPr>
                <a:cxnSpLocks/>
                <a:endCxn id="61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F0765BC-08C5-4B57-AAFB-40DE1BC8CC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7FE15A-4907-4240-A63A-D37ACCCE960D}"/>
              </a:ext>
            </a:extLst>
          </p:cNvPr>
          <p:cNvGrpSpPr/>
          <p:nvPr/>
        </p:nvGrpSpPr>
        <p:grpSpPr>
          <a:xfrm>
            <a:off x="5974406" y="3113798"/>
            <a:ext cx="1113244" cy="637410"/>
            <a:chOff x="419565" y="2413567"/>
            <a:chExt cx="2579901" cy="63741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60C5388-73A3-46C5-BCF8-3F3A2FED03DE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E8D21B7-A638-4F15-87DD-ADAADB4B9D1C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928CFD7-95DB-4D95-8461-B30A24144DD7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4ABED37-C8A6-4A51-A310-45E73EC28157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28D4686-8F77-4D3A-B450-E5A150579B14}"/>
                  </a:ext>
                </a:extLst>
              </p:cNvPr>
              <p:cNvCxnSpPr>
                <a:cxnSpLocks/>
                <a:endCxn id="68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04BBF48-B5EF-428E-8A4A-8455825BE0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6651B12-E6CC-4C29-A59D-B4D99F626AB2}"/>
              </a:ext>
            </a:extLst>
          </p:cNvPr>
          <p:cNvGrpSpPr/>
          <p:nvPr/>
        </p:nvGrpSpPr>
        <p:grpSpPr>
          <a:xfrm>
            <a:off x="7056998" y="3113798"/>
            <a:ext cx="1113244" cy="637410"/>
            <a:chOff x="419565" y="2413567"/>
            <a:chExt cx="2579901" cy="63741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DD7CF22-DACB-44B9-8B2F-B6CC6D1ACFAF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875B29-23E9-4E62-9D60-495F687EFA30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A3D506-AD5E-4DE7-8457-9F250F66EB5B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506FA54-481D-433C-B00E-1E3628DC7D58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B58BE39-4BE6-4E41-98AE-F149F8F89C02}"/>
                  </a:ext>
                </a:extLst>
              </p:cNvPr>
              <p:cNvCxnSpPr>
                <a:cxnSpLocks/>
                <a:endCxn id="75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8B4BBF7-5DD0-4A1D-BE1A-0667D26D58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D47984-2D83-41EC-96FF-EBC32C1603D1}"/>
              </a:ext>
            </a:extLst>
          </p:cNvPr>
          <p:cNvGrpSpPr/>
          <p:nvPr/>
        </p:nvGrpSpPr>
        <p:grpSpPr>
          <a:xfrm>
            <a:off x="8142441" y="3113798"/>
            <a:ext cx="1113244" cy="637410"/>
            <a:chOff x="419565" y="2413567"/>
            <a:chExt cx="2579901" cy="63741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FFEFCD7-1619-477B-8CEC-BFC12776390F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A53650C-7ABB-4FDC-942C-45DE0961B314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13EAFF1-FA7F-46A4-B274-665D9BCCB29D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4FE6964-5B11-4E63-B300-986C7655C05B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C334108-602D-4E8A-9535-0762B07EACA4}"/>
                  </a:ext>
                </a:extLst>
              </p:cNvPr>
              <p:cNvCxnSpPr>
                <a:cxnSpLocks/>
                <a:endCxn id="82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EA608F1-EB26-4E26-B9BA-35BD77FF7E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2687184-AF2C-45AF-A316-18E9AC4E8924}"/>
              </a:ext>
            </a:extLst>
          </p:cNvPr>
          <p:cNvGrpSpPr/>
          <p:nvPr/>
        </p:nvGrpSpPr>
        <p:grpSpPr>
          <a:xfrm>
            <a:off x="9219234" y="3125010"/>
            <a:ext cx="1113244" cy="637410"/>
            <a:chOff x="419565" y="2413567"/>
            <a:chExt cx="2579901" cy="6374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CE7AFD1-DF9C-4ABA-9D1C-47F025EE97B0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B1F2F2A-CDB2-46A7-B4A0-AC497E152557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D7D7746-BCC8-4B65-9B0F-E7DC6CCF3BEC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B042A3A-27AE-40A6-8484-1E42689CE185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F216EA7-F6AD-4A5C-8223-27B89D838E4C}"/>
                  </a:ext>
                </a:extLst>
              </p:cNvPr>
              <p:cNvCxnSpPr>
                <a:cxnSpLocks/>
                <a:endCxn id="89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F6E4EBB-EB0E-4C45-847E-9C7A93AB5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A09AED7-B8A0-4E8A-B981-7669D40E5A8C}"/>
              </a:ext>
            </a:extLst>
          </p:cNvPr>
          <p:cNvSpPr txBox="1"/>
          <p:nvPr/>
        </p:nvSpPr>
        <p:spPr>
          <a:xfrm>
            <a:off x="1752600" y="4456939"/>
            <a:ext cx="8763000" cy="1508105"/>
          </a:xfrm>
          <a:prstGeom prst="rect">
            <a:avLst/>
          </a:prstGeom>
          <a:noFill/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9900"/>
                </a:solidFill>
              </a:rPr>
              <a:t>Our data-collection period (2016-19) included 4 spring semesters and 4 fall semesters, and several of the 16 populations were only sampled once or twice, some with low </a:t>
            </a:r>
            <a:r>
              <a:rPr lang="en-US" sz="2300" i="1" dirty="0">
                <a:solidFill>
                  <a:srgbClr val="009900"/>
                </a:solidFill>
              </a:rPr>
              <a:t>N</a:t>
            </a:r>
            <a:r>
              <a:rPr lang="en-US" sz="2300" dirty="0">
                <a:solidFill>
                  <a:srgbClr val="009900"/>
                </a:solidFill>
              </a:rPr>
              <a:t>. So, even with total </a:t>
            </a:r>
            <a:r>
              <a:rPr lang="en-US" sz="2300" i="1" dirty="0">
                <a:solidFill>
                  <a:srgbClr val="009900"/>
                </a:solidFill>
              </a:rPr>
              <a:t>N</a:t>
            </a:r>
            <a:r>
              <a:rPr lang="en-US" sz="2300" dirty="0">
                <a:solidFill>
                  <a:srgbClr val="009900"/>
                </a:solidFill>
              </a:rPr>
              <a:t> &gt; 4000, confirmation of consistent patterns is challenging. </a:t>
            </a:r>
          </a:p>
        </p:txBody>
      </p:sp>
    </p:spTree>
    <p:extLst>
      <p:ext uri="{BB962C8B-B14F-4D97-AF65-F5344CB8AC3E}">
        <p14:creationId xmlns:p14="http://schemas.microsoft.com/office/powerpoint/2010/main" val="368025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CCC2-33A7-457D-A55E-A5485CDE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E1C4-B196-4546-9F7B-D75AB8520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Regardless of course (algebra- or calculus-based), campus (Tempe or Poly), or semester (Spring or Fall):</a:t>
            </a:r>
          </a:p>
          <a:p>
            <a:r>
              <a:rPr lang="en-US" sz="2600" dirty="0"/>
              <a:t>Difficulties with basic mathematical operations are widespread; average error rates range from 20-70%;</a:t>
            </a:r>
          </a:p>
          <a:p>
            <a:r>
              <a:rPr lang="en-US" sz="2600" dirty="0"/>
              <a:t>Performance on algebraic problems using symbols for constants is significantly worse than on problems using numbers;</a:t>
            </a:r>
          </a:p>
          <a:p>
            <a:r>
              <a:rPr lang="en-US" sz="2600" dirty="0"/>
              <a:t>During problem-solving interviews, students self-correct approximately 50% of errors following minimal prompts.</a:t>
            </a:r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7F14E-789C-46B8-AC2D-B0AEDFD5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in Student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95574-79CB-4537-9697-4750B7B8E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in the same course, diagnostic scores on individual test items can vary substantially from one year to the next</a:t>
            </a:r>
          </a:p>
          <a:p>
            <a:r>
              <a:rPr lang="en-US" dirty="0"/>
              <a:t>Variations are often larger than expected based purely on statistical uncertainty</a:t>
            </a:r>
          </a:p>
          <a:p>
            <a:endParaRPr lang="en-US" dirty="0"/>
          </a:p>
          <a:p>
            <a:r>
              <a:rPr lang="en-US" sz="2800" i="1" dirty="0"/>
              <a:t>Example: </a:t>
            </a:r>
            <a:r>
              <a:rPr lang="en-US" sz="2800" dirty="0"/>
              <a:t>Class Size = 100, score = 50%, 80%-confidence interval is ±6.4% (based on binomial proportions)</a:t>
            </a:r>
          </a:p>
        </p:txBody>
      </p:sp>
    </p:spTree>
    <p:extLst>
      <p:ext uri="{BB962C8B-B14F-4D97-AF65-F5344CB8AC3E}">
        <p14:creationId xmlns:p14="http://schemas.microsoft.com/office/powerpoint/2010/main" val="25800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“Find Unknown Angle”</a:t>
            </a:r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667001"/>
            <a:ext cx="8229600" cy="2836863"/>
          </a:xfrm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86000" y="2895600"/>
            <a:ext cx="381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600" b="1"/>
              <a:t>3.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7A1122-258C-44B2-B57B-EA3DF2AD8485}"/>
              </a:ext>
            </a:extLst>
          </p:cNvPr>
          <p:cNvSpPr/>
          <p:nvPr/>
        </p:nvSpPr>
        <p:spPr>
          <a:xfrm>
            <a:off x="2209800" y="2895600"/>
            <a:ext cx="457200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4383A4-90ED-43AB-9747-646E4C15E25B}"/>
              </a:ext>
            </a:extLst>
          </p:cNvPr>
          <p:cNvSpPr/>
          <p:nvPr/>
        </p:nvSpPr>
        <p:spPr>
          <a:xfrm>
            <a:off x="5257800" y="1905000"/>
            <a:ext cx="49530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“Find Unknown Angle”</a:t>
            </a:r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667001"/>
            <a:ext cx="8229600" cy="2836863"/>
          </a:xfrm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86000" y="2895600"/>
            <a:ext cx="381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600" b="1"/>
              <a:t>3.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7A1122-258C-44B2-B57B-EA3DF2AD8485}"/>
              </a:ext>
            </a:extLst>
          </p:cNvPr>
          <p:cNvSpPr/>
          <p:nvPr/>
        </p:nvSpPr>
        <p:spPr>
          <a:xfrm>
            <a:off x="2209800" y="2895600"/>
            <a:ext cx="457200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888F-EA8B-4584-B8FE-3CA22B5C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Variations: </a:t>
            </a:r>
            <a:r>
              <a:rPr lang="en-US" i="1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9D93B-3F20-4FD9-9AB4-C7EE7A468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course, same campus, same semester, same question—three different years.</a:t>
            </a:r>
          </a:p>
          <a:p>
            <a:pPr marL="0" indent="0">
              <a:buNone/>
            </a:pPr>
            <a:r>
              <a:rPr lang="en-US" sz="1800" dirty="0"/>
              <a:t>      (Algebra-based physics, 1</a:t>
            </a:r>
            <a:r>
              <a:rPr lang="en-US" sz="1800" baseline="30000" dirty="0"/>
              <a:t>st</a:t>
            </a:r>
            <a:r>
              <a:rPr lang="en-US" sz="1800" dirty="0"/>
              <a:t> semester, Polytechnic campus, spring semester; “find unknown angle”)</a:t>
            </a:r>
          </a:p>
          <a:p>
            <a:pPr marL="0" indent="0">
              <a:buNone/>
            </a:pPr>
            <a:endParaRPr lang="en-US" sz="1800" dirty="0"/>
          </a:p>
          <a:p>
            <a:pPr marL="1577340" indent="0">
              <a:buNone/>
            </a:pPr>
            <a:r>
              <a:rPr lang="en-US" b="1" dirty="0"/>
              <a:t>2016: </a:t>
            </a:r>
            <a:r>
              <a:rPr lang="en-US" dirty="0"/>
              <a:t>36% correct 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 = 72)</a:t>
            </a:r>
          </a:p>
          <a:p>
            <a:pPr marL="1577340" indent="0">
              <a:buNone/>
            </a:pPr>
            <a:r>
              <a:rPr lang="en-US" b="1" dirty="0"/>
              <a:t>2018: </a:t>
            </a:r>
            <a:r>
              <a:rPr lang="en-US" dirty="0"/>
              <a:t>47% correct 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 = 88)</a:t>
            </a:r>
          </a:p>
          <a:p>
            <a:pPr marL="1577340" indent="0">
              <a:buNone/>
            </a:pPr>
            <a:r>
              <a:rPr lang="en-US" b="1" dirty="0"/>
              <a:t>2019: </a:t>
            </a:r>
            <a:r>
              <a:rPr lang="en-US" dirty="0"/>
              <a:t>39% correct 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 = 54)</a:t>
            </a:r>
          </a:p>
        </p:txBody>
      </p:sp>
    </p:spTree>
    <p:extLst>
      <p:ext uri="{BB962C8B-B14F-4D97-AF65-F5344CB8AC3E}">
        <p14:creationId xmlns:p14="http://schemas.microsoft.com/office/powerpoint/2010/main" val="7001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888F-EA8B-4584-B8FE-3CA22B5C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Variations: </a:t>
            </a:r>
            <a:r>
              <a:rPr lang="en-US" i="1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9D93B-3F20-4FD9-9AB4-C7EE7A468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course, same campus, same semester, same question—three different years.</a:t>
            </a:r>
          </a:p>
          <a:p>
            <a:pPr marL="0" indent="0">
              <a:buNone/>
            </a:pPr>
            <a:r>
              <a:rPr lang="en-US" sz="1800" dirty="0"/>
              <a:t>      (</a:t>
            </a:r>
            <a:r>
              <a:rPr lang="en-US" sz="1800" dirty="0">
                <a:solidFill>
                  <a:srgbClr val="FF0000"/>
                </a:solidFill>
              </a:rPr>
              <a:t>Calculus</a:t>
            </a:r>
            <a:r>
              <a:rPr lang="en-US" sz="1800" dirty="0"/>
              <a:t>-based physics, 1</a:t>
            </a:r>
            <a:r>
              <a:rPr lang="en-US" sz="1800" baseline="30000" dirty="0"/>
              <a:t>st</a:t>
            </a:r>
            <a:r>
              <a:rPr lang="en-US" sz="1800" dirty="0"/>
              <a:t> semester, </a:t>
            </a:r>
            <a:r>
              <a:rPr lang="en-US" sz="1800" dirty="0">
                <a:solidFill>
                  <a:srgbClr val="0000FF"/>
                </a:solidFill>
              </a:rPr>
              <a:t>Tempe</a:t>
            </a:r>
            <a:r>
              <a:rPr lang="en-US" sz="1800" dirty="0"/>
              <a:t> campus, spring semester; “find unknown angle”)</a:t>
            </a:r>
          </a:p>
          <a:p>
            <a:pPr marL="0" indent="0">
              <a:buNone/>
            </a:pPr>
            <a:endParaRPr lang="en-US" sz="1800" dirty="0"/>
          </a:p>
          <a:p>
            <a:pPr marL="1577340" indent="0">
              <a:buNone/>
            </a:pPr>
            <a:r>
              <a:rPr lang="en-US" b="1" dirty="0"/>
              <a:t>2017: </a:t>
            </a:r>
            <a:r>
              <a:rPr lang="en-US" dirty="0"/>
              <a:t>77% correct 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 = 98)</a:t>
            </a:r>
          </a:p>
          <a:p>
            <a:pPr marL="1577340" indent="0">
              <a:buNone/>
            </a:pPr>
            <a:r>
              <a:rPr lang="en-US" b="1" dirty="0"/>
              <a:t>2018: </a:t>
            </a:r>
            <a:r>
              <a:rPr lang="en-US" dirty="0"/>
              <a:t>87% correct 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 = 903)</a:t>
            </a:r>
          </a:p>
          <a:p>
            <a:pPr marL="1577340" indent="0">
              <a:buNone/>
            </a:pPr>
            <a:r>
              <a:rPr lang="en-US" b="1" dirty="0"/>
              <a:t>2019: </a:t>
            </a:r>
            <a:r>
              <a:rPr lang="en-US" dirty="0"/>
              <a:t>88% correct 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 = 99)</a:t>
            </a:r>
          </a:p>
        </p:txBody>
      </p:sp>
    </p:spTree>
    <p:extLst>
      <p:ext uri="{BB962C8B-B14F-4D97-AF65-F5344CB8AC3E}">
        <p14:creationId xmlns:p14="http://schemas.microsoft.com/office/powerpoint/2010/main" val="39576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888F-EA8B-4584-B8FE-3CA22B5C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Variations: </a:t>
            </a:r>
            <a:r>
              <a:rPr lang="en-US" i="1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9D93B-3F20-4FD9-9AB4-C7EE7A468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course, same campus, same semester, same question—three different years.</a:t>
            </a:r>
          </a:p>
          <a:p>
            <a:pPr marL="0" indent="0">
              <a:buNone/>
            </a:pPr>
            <a:r>
              <a:rPr lang="en-US" sz="1800" dirty="0"/>
              <a:t>      (</a:t>
            </a:r>
            <a:r>
              <a:rPr lang="en-US" sz="1800" dirty="0">
                <a:solidFill>
                  <a:srgbClr val="FF0000"/>
                </a:solidFill>
              </a:rPr>
              <a:t>Calculus</a:t>
            </a:r>
            <a:r>
              <a:rPr lang="en-US" sz="1800" dirty="0"/>
              <a:t>-based physics, 1</a:t>
            </a:r>
            <a:r>
              <a:rPr lang="en-US" sz="1800" baseline="30000" dirty="0"/>
              <a:t>st</a:t>
            </a:r>
            <a:r>
              <a:rPr lang="en-US" sz="1800" dirty="0"/>
              <a:t> semester, Polytechnic campus, spring semester; “find unknown angle”)</a:t>
            </a:r>
          </a:p>
          <a:p>
            <a:pPr marL="0" indent="0">
              <a:buNone/>
            </a:pPr>
            <a:endParaRPr lang="en-US" sz="1800" dirty="0"/>
          </a:p>
          <a:p>
            <a:pPr marL="1577340" indent="0">
              <a:buNone/>
            </a:pPr>
            <a:r>
              <a:rPr lang="en-US" b="1" dirty="0"/>
              <a:t>2016: </a:t>
            </a:r>
            <a:r>
              <a:rPr lang="en-US" dirty="0"/>
              <a:t>70% correct 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 = 105)</a:t>
            </a:r>
          </a:p>
          <a:p>
            <a:pPr marL="1577340" indent="0">
              <a:buNone/>
            </a:pPr>
            <a:r>
              <a:rPr lang="en-US" b="1" dirty="0"/>
              <a:t>2017: </a:t>
            </a:r>
            <a:r>
              <a:rPr lang="en-US" dirty="0"/>
              <a:t>71% correct 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 = 42)</a:t>
            </a:r>
          </a:p>
          <a:p>
            <a:pPr marL="1577340" indent="0">
              <a:buNone/>
            </a:pPr>
            <a:r>
              <a:rPr lang="en-US" b="1" dirty="0"/>
              <a:t>2019: </a:t>
            </a:r>
            <a:r>
              <a:rPr lang="en-US" dirty="0"/>
              <a:t>42% correct 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 = 69)</a:t>
            </a:r>
          </a:p>
        </p:txBody>
      </p:sp>
    </p:spTree>
    <p:extLst>
      <p:ext uri="{BB962C8B-B14F-4D97-AF65-F5344CB8AC3E}">
        <p14:creationId xmlns:p14="http://schemas.microsoft.com/office/powerpoint/2010/main" val="4871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B32E-9D8E-48FD-BC02-0756414B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Variations Between Campuses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0E9F2-AEA4-44FD-B46F-729290677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Students at the Tempe and Polytechnic campuses: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generally follow different majors with different course sequences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have different average levels of preparation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1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90BF64-8DB5-4E99-86DA-F737DDBCB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447800"/>
            <a:ext cx="5070821" cy="314325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4DF5F4-8916-439A-A209-B3D4FED0F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8641095" cy="4267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3FFDA5-7A6F-4118-A909-8A8D58B4DA00}"/>
              </a:ext>
            </a:extLst>
          </p:cNvPr>
          <p:cNvSpPr/>
          <p:nvPr/>
        </p:nvSpPr>
        <p:spPr>
          <a:xfrm>
            <a:off x="4724400" y="2438400"/>
            <a:ext cx="6202695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ADA969-F6A0-4AE8-A8D4-5004258D3BEF}"/>
              </a:ext>
            </a:extLst>
          </p:cNvPr>
          <p:cNvSpPr/>
          <p:nvPr/>
        </p:nvSpPr>
        <p:spPr>
          <a:xfrm>
            <a:off x="7696200" y="1585912"/>
            <a:ext cx="2402264" cy="140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BCC940-8DBE-4CFD-A0D9-C5512690B49C}"/>
              </a:ext>
            </a:extLst>
          </p:cNvPr>
          <p:cNvSpPr/>
          <p:nvPr/>
        </p:nvSpPr>
        <p:spPr>
          <a:xfrm>
            <a:off x="3160540" y="476250"/>
            <a:ext cx="5455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/>
              <a:t>“Find Unknown Side”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526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Weak skills with basic pre-college mathematics can severely impact physics students’ course performance </a:t>
            </a:r>
          </a:p>
          <a:p>
            <a:r>
              <a:rPr lang="en-US" altLang="en-US" sz="2800" dirty="0"/>
              <a:t>We have explored the nature and prevalence of physics students’ difficulties with elementary mathematics, using “stripped-down” problems with little or no physics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90BF64-8DB5-4E99-86DA-F737DDBCB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447800"/>
            <a:ext cx="5070821" cy="314325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4DF5F4-8916-439A-A209-B3D4FED0F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8641095" cy="4267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09A0AE-AAC7-4F71-92A9-1D4100A170AC}"/>
              </a:ext>
            </a:extLst>
          </p:cNvPr>
          <p:cNvSpPr/>
          <p:nvPr/>
        </p:nvSpPr>
        <p:spPr>
          <a:xfrm>
            <a:off x="3160540" y="476250"/>
            <a:ext cx="5455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/>
              <a:t>“Find Unknown Side”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8609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859F-0671-44F5-8DDA-05C0D03E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78" y="228600"/>
            <a:ext cx="10972800" cy="1143000"/>
          </a:xfrm>
        </p:spPr>
        <p:txBody>
          <a:bodyPr/>
          <a:lstStyle/>
          <a:p>
            <a:pPr>
              <a:lnSpc>
                <a:spcPts val="5600"/>
              </a:lnSpc>
              <a:spcBef>
                <a:spcPts val="3000"/>
              </a:spcBef>
            </a:pPr>
            <a:r>
              <a:rPr lang="en-US" sz="3600" dirty="0"/>
              <a:t>Comparison: Tempe campus vs. Polytechnic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EF4C-AB00-46B4-980C-B632C9897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78" y="1295400"/>
            <a:ext cx="109728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Take average of (fall + spring) semesters; Year 2018:</a:t>
            </a:r>
          </a:p>
          <a:p>
            <a:pPr marL="0" indent="0" algn="ctr">
              <a:buNone/>
            </a:pPr>
            <a:r>
              <a:rPr lang="en-US" sz="2800" b="1" dirty="0"/>
              <a:t>Algebra-based course, 1</a:t>
            </a:r>
            <a:r>
              <a:rPr lang="en-US" sz="2800" b="1" baseline="30000" dirty="0"/>
              <a:t>st</a:t>
            </a:r>
            <a:r>
              <a:rPr lang="en-US" sz="2800" b="1" dirty="0"/>
              <a:t> semester</a:t>
            </a:r>
          </a:p>
          <a:p>
            <a:pPr marL="2743200" lvl="1" indent="0">
              <a:spcBef>
                <a:spcPts val="3000"/>
              </a:spcBef>
              <a:buNone/>
            </a:pPr>
            <a:r>
              <a:rPr lang="en-US" sz="2400" b="1" i="1" dirty="0"/>
              <a:t>Example #1: Find unknown side of triangle</a:t>
            </a:r>
          </a:p>
          <a:p>
            <a:pPr marL="2743200" lvl="1" indent="0">
              <a:buNone/>
            </a:pPr>
            <a:r>
              <a:rPr lang="en-US" sz="2200" dirty="0"/>
              <a:t>Polytechnic campus: 25% correct (</a:t>
            </a:r>
            <a:r>
              <a:rPr lang="en-US" sz="2200" i="1" dirty="0"/>
              <a:t>N</a:t>
            </a:r>
            <a:r>
              <a:rPr lang="en-US" sz="2200" dirty="0"/>
              <a:t> = 121)</a:t>
            </a:r>
          </a:p>
          <a:p>
            <a:pPr marL="2743200" lvl="1" indent="0">
              <a:spcBef>
                <a:spcPts val="600"/>
              </a:spcBef>
              <a:buNone/>
            </a:pPr>
            <a:r>
              <a:rPr lang="en-US" sz="2200" dirty="0"/>
              <a:t>Tempe campus:        57% correct (</a:t>
            </a:r>
            <a:r>
              <a:rPr lang="en-US" sz="2200" i="1" dirty="0"/>
              <a:t>N</a:t>
            </a:r>
            <a:r>
              <a:rPr lang="en-US" sz="2200" dirty="0"/>
              <a:t> = 376)</a:t>
            </a:r>
          </a:p>
          <a:p>
            <a:pPr marL="2743200" lvl="1" indent="0">
              <a:spcBef>
                <a:spcPts val="600"/>
              </a:spcBef>
              <a:buNone/>
            </a:pPr>
            <a:endParaRPr lang="en-US" sz="1800" dirty="0"/>
          </a:p>
          <a:p>
            <a:pPr marL="2743200" lvl="1" indent="0">
              <a:spcBef>
                <a:spcPts val="1800"/>
              </a:spcBef>
              <a:buNone/>
            </a:pPr>
            <a:r>
              <a:rPr lang="en-US" sz="2400" b="1" i="1" dirty="0"/>
              <a:t>Example #2: Find unknown angle of triangle</a:t>
            </a:r>
          </a:p>
          <a:p>
            <a:pPr marL="2743200" lvl="1" indent="0">
              <a:buNone/>
            </a:pPr>
            <a:r>
              <a:rPr lang="en-US" sz="2200" dirty="0"/>
              <a:t>Polytechnic campus: 35% correct (</a:t>
            </a:r>
            <a:r>
              <a:rPr lang="en-US" sz="2200" i="1" dirty="0"/>
              <a:t>N</a:t>
            </a:r>
            <a:r>
              <a:rPr lang="en-US" sz="2200" dirty="0"/>
              <a:t> = 152)</a:t>
            </a:r>
          </a:p>
          <a:p>
            <a:pPr marL="2743200" lvl="1" indent="0">
              <a:spcBef>
                <a:spcPts val="600"/>
              </a:spcBef>
              <a:buNone/>
            </a:pPr>
            <a:r>
              <a:rPr lang="en-US" sz="2200" dirty="0"/>
              <a:t>Tempe campus:        52% correct (</a:t>
            </a:r>
            <a:r>
              <a:rPr lang="en-US" sz="2200" i="1" dirty="0"/>
              <a:t>N</a:t>
            </a:r>
            <a:r>
              <a:rPr lang="en-US" sz="2200" dirty="0"/>
              <a:t> = 533)</a:t>
            </a:r>
          </a:p>
          <a:p>
            <a:pPr marL="2743200" lvl="1" indent="0">
              <a:spcBef>
                <a:spcPts val="600"/>
              </a:spcBef>
              <a:buNone/>
            </a:pPr>
            <a:endParaRPr lang="en-US" sz="18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A9C57E1-DDBE-4160-AF0D-F0D3B33649F4}"/>
              </a:ext>
            </a:extLst>
          </p:cNvPr>
          <p:cNvSpPr/>
          <p:nvPr/>
        </p:nvSpPr>
        <p:spPr>
          <a:xfrm>
            <a:off x="2514600" y="3771900"/>
            <a:ext cx="762000" cy="2759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31A29E5-4447-416F-9D48-D09704846AA4}"/>
              </a:ext>
            </a:extLst>
          </p:cNvPr>
          <p:cNvSpPr/>
          <p:nvPr/>
        </p:nvSpPr>
        <p:spPr>
          <a:xfrm>
            <a:off x="2514600" y="5562600"/>
            <a:ext cx="762000" cy="2759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9CE0B-37B3-41C5-9B46-45A7C9C9D188}"/>
              </a:ext>
            </a:extLst>
          </p:cNvPr>
          <p:cNvSpPr txBox="1"/>
          <p:nvPr/>
        </p:nvSpPr>
        <p:spPr>
          <a:xfrm>
            <a:off x="5334000" y="6090160"/>
            <a:ext cx="636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Superior performance on Tempe campus</a:t>
            </a:r>
          </a:p>
        </p:txBody>
      </p:sp>
      <p:sp>
        <p:nvSpPr>
          <p:cNvPr id="9" name="Flowchart: Merge 8">
            <a:extLst>
              <a:ext uri="{FF2B5EF4-FFF2-40B4-BE49-F238E27FC236}">
                <a16:creationId xmlns:a16="http://schemas.microsoft.com/office/drawing/2014/main" id="{8FA98B2D-A001-4D16-9168-D51C2551462C}"/>
              </a:ext>
            </a:extLst>
          </p:cNvPr>
          <p:cNvSpPr/>
          <p:nvPr/>
        </p:nvSpPr>
        <p:spPr>
          <a:xfrm rot="16200000">
            <a:off x="4710454" y="5978091"/>
            <a:ext cx="345049" cy="685800"/>
          </a:xfrm>
          <a:prstGeom prst="flowChartMerg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7826-9780-48C8-AD91-CF10C469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Operations: </a:t>
            </a:r>
            <a:br>
              <a:rPr lang="en-US" dirty="0"/>
            </a:br>
            <a:r>
              <a:rPr lang="en-US" dirty="0"/>
              <a:t>Area, Graphing,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8B8F0-F784-4975-BD79-8C1C1FF98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5000"/>
            <a:ext cx="10972800" cy="4953000"/>
          </a:xfrm>
        </p:spPr>
        <p:txBody>
          <a:bodyPr/>
          <a:lstStyle/>
          <a:p>
            <a:r>
              <a:rPr lang="en-US" dirty="0"/>
              <a:t>Find area of circle</a:t>
            </a:r>
          </a:p>
          <a:p>
            <a:r>
              <a:rPr lang="en-US" dirty="0"/>
              <a:t>Find slope of graph</a:t>
            </a:r>
          </a:p>
          <a:p>
            <a:r>
              <a:rPr lang="en-US" dirty="0"/>
              <a:t>Solve two simultaneous equations</a:t>
            </a:r>
          </a:p>
        </p:txBody>
      </p:sp>
    </p:spTree>
    <p:extLst>
      <p:ext uri="{BB962C8B-B14F-4D97-AF65-F5344CB8AC3E}">
        <p14:creationId xmlns:p14="http://schemas.microsoft.com/office/powerpoint/2010/main" val="27849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374502-5830-42A3-8C95-DFC38772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2" y="304800"/>
            <a:ext cx="4390271" cy="4238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55D5D4-EE83-41B7-86D4-D67FA32E1D94}"/>
                  </a:ext>
                </a:extLst>
              </p:cNvPr>
              <p:cNvSpPr txBox="1"/>
              <p:nvPr/>
            </p:nvSpPr>
            <p:spPr>
              <a:xfrm>
                <a:off x="609600" y="4800600"/>
                <a:ext cx="2605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𝑟𝑒𝑎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=16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cm</a:t>
                </a:r>
                <a:r>
                  <a:rPr lang="en-US" baseline="30000" dirty="0">
                    <a:solidFill>
                      <a:srgbClr val="0000FF"/>
                    </a:solidFill>
                  </a:rPr>
                  <a:t>2</a:t>
                </a:r>
                <a:r>
                  <a:rPr lang="en-US" dirty="0">
                    <a:solidFill>
                      <a:srgbClr val="0000FF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55D5D4-EE83-41B7-86D4-D67FA32E1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00600"/>
                <a:ext cx="2605216" cy="369332"/>
              </a:xfrm>
              <a:prstGeom prst="rect">
                <a:avLst/>
              </a:prstGeom>
              <a:blipFill>
                <a:blip r:embed="rId3"/>
                <a:stretch>
                  <a:fillRect l="-703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A55402-60AC-4979-97BF-39E74AC0D126}"/>
              </a:ext>
            </a:extLst>
          </p:cNvPr>
          <p:cNvSpPr txBox="1"/>
          <p:nvPr/>
        </p:nvSpPr>
        <p:spPr>
          <a:xfrm>
            <a:off x="4343400" y="457200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Algebra- and Calculus-based Courses Combined </a:t>
            </a:r>
          </a:p>
          <a:p>
            <a:pPr algn="ctr"/>
            <a:r>
              <a:rPr lang="en-US" sz="2400" b="1" dirty="0"/>
              <a:t>(% correct responses)</a:t>
            </a:r>
          </a:p>
          <a:p>
            <a:endParaRPr lang="en-US" sz="2400" b="1" dirty="0"/>
          </a:p>
          <a:p>
            <a:r>
              <a:rPr lang="en-US" sz="2400" b="1" dirty="0"/>
              <a:t>Polytechnic campus:  </a:t>
            </a:r>
            <a:r>
              <a:rPr lang="en-US" sz="2400" dirty="0"/>
              <a:t>57%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250) </a:t>
            </a:r>
          </a:p>
          <a:p>
            <a:r>
              <a:rPr lang="en-US" sz="2400" b="1" dirty="0"/>
              <a:t> </a:t>
            </a:r>
            <a:r>
              <a:rPr lang="en-US" sz="2000" dirty="0"/>
              <a:t>(5 classes, range 48-61%)</a:t>
            </a:r>
          </a:p>
          <a:p>
            <a:endParaRPr lang="en-US" sz="2000" dirty="0"/>
          </a:p>
          <a:p>
            <a:r>
              <a:rPr lang="en-US" sz="2200" b="1" dirty="0"/>
              <a:t> ….with correct units: </a:t>
            </a:r>
            <a:r>
              <a:rPr lang="en-US" sz="2200" dirty="0"/>
              <a:t>29%</a:t>
            </a:r>
          </a:p>
          <a:p>
            <a:endParaRPr lang="en-US" sz="2200" dirty="0"/>
          </a:p>
          <a:p>
            <a:r>
              <a:rPr lang="en-US" sz="2400" b="1" dirty="0"/>
              <a:t>Tempe campus:  </a:t>
            </a:r>
            <a:r>
              <a:rPr lang="en-US" sz="2400" dirty="0"/>
              <a:t>76%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1086) </a:t>
            </a:r>
          </a:p>
          <a:p>
            <a:r>
              <a:rPr lang="en-US" sz="2000" b="1" dirty="0"/>
              <a:t> </a:t>
            </a:r>
            <a:r>
              <a:rPr lang="en-US" sz="2000" dirty="0"/>
              <a:t>(5 classes, range 74-79%)</a:t>
            </a:r>
          </a:p>
          <a:p>
            <a:endParaRPr lang="en-US" sz="2400" dirty="0"/>
          </a:p>
          <a:p>
            <a:r>
              <a:rPr lang="en-US" sz="2800" b="1" dirty="0"/>
              <a:t> </a:t>
            </a:r>
            <a:r>
              <a:rPr lang="en-US" sz="2200" b="1" dirty="0"/>
              <a:t>….with correct units: </a:t>
            </a:r>
            <a:r>
              <a:rPr lang="en-US" sz="2200" dirty="0"/>
              <a:t>45%</a:t>
            </a:r>
          </a:p>
          <a:p>
            <a:pPr marL="1828800"/>
            <a:endParaRPr lang="en-US" sz="2200" dirty="0"/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ED83F-290A-47AE-A955-DDB2418764EE}"/>
              </a:ext>
            </a:extLst>
          </p:cNvPr>
          <p:cNvSpPr txBox="1"/>
          <p:nvPr/>
        </p:nvSpPr>
        <p:spPr>
          <a:xfrm>
            <a:off x="1676400" y="5427573"/>
            <a:ext cx="9829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Little difference between algebra- and calculus-based courses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Interchanging radius and diameter was </a:t>
            </a:r>
            <a:r>
              <a:rPr lang="en-US" sz="2400" b="1" i="1" dirty="0">
                <a:solidFill>
                  <a:srgbClr val="FF0000"/>
                </a:solidFill>
              </a:rPr>
              <a:t>NOT</a:t>
            </a:r>
            <a:r>
              <a:rPr lang="en-US" sz="2400" b="1" dirty="0">
                <a:solidFill>
                  <a:srgbClr val="FF0000"/>
                </a:solidFill>
              </a:rPr>
              <a:t> most-common error</a:t>
            </a:r>
          </a:p>
        </p:txBody>
      </p:sp>
    </p:spTree>
    <p:extLst>
      <p:ext uri="{BB962C8B-B14F-4D97-AF65-F5344CB8AC3E}">
        <p14:creationId xmlns:p14="http://schemas.microsoft.com/office/powerpoint/2010/main" val="107042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1E1B75-3139-4285-97AD-70BF408DCE02}"/>
              </a:ext>
            </a:extLst>
          </p:cNvPr>
          <p:cNvGrpSpPr/>
          <p:nvPr/>
        </p:nvGrpSpPr>
        <p:grpSpPr>
          <a:xfrm>
            <a:off x="1752600" y="726817"/>
            <a:ext cx="8603093" cy="5232512"/>
            <a:chOff x="381000" y="1219200"/>
            <a:chExt cx="8603093" cy="52325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3C9F3F-1F43-4C23-9F49-C2ADB96E1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219200"/>
              <a:ext cx="8603093" cy="523251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FE3750-ACEE-459D-8D4D-91223CCD9BF9}"/>
                </a:ext>
              </a:extLst>
            </p:cNvPr>
            <p:cNvSpPr/>
            <p:nvPr/>
          </p:nvSpPr>
          <p:spPr>
            <a:xfrm>
              <a:off x="762000" y="1676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E13E9A6C-2E96-450E-8D5A-D6C24A83489C}"/>
              </a:ext>
            </a:extLst>
          </p:cNvPr>
          <p:cNvSpPr/>
          <p:nvPr/>
        </p:nvSpPr>
        <p:spPr>
          <a:xfrm>
            <a:off x="4191000" y="3886200"/>
            <a:ext cx="156153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F1587A-EE93-4422-8AD3-A8D3049D63D9}"/>
              </a:ext>
            </a:extLst>
          </p:cNvPr>
          <p:cNvSpPr/>
          <p:nvPr/>
        </p:nvSpPr>
        <p:spPr>
          <a:xfrm>
            <a:off x="6934200" y="3124200"/>
            <a:ext cx="156153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B2B908-C7B0-4402-9D53-3B99E307CD71}"/>
              </a:ext>
            </a:extLst>
          </p:cNvPr>
          <p:cNvSpPr txBox="1"/>
          <p:nvPr/>
        </p:nvSpPr>
        <p:spPr>
          <a:xfrm>
            <a:off x="4811033" y="604525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[Some physics content]</a:t>
            </a:r>
          </a:p>
        </p:txBody>
      </p:sp>
    </p:spTree>
    <p:extLst>
      <p:ext uri="{BB962C8B-B14F-4D97-AF65-F5344CB8AC3E}">
        <p14:creationId xmlns:p14="http://schemas.microsoft.com/office/powerpoint/2010/main" val="19910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ABBD1-B06B-4789-9A1A-FF4AB88C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96" y="1905000"/>
            <a:ext cx="7881134" cy="3981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CFF9E-8711-4BC7-8817-ADEDFD54F1AF}"/>
              </a:ext>
            </a:extLst>
          </p:cNvPr>
          <p:cNvSpPr txBox="1"/>
          <p:nvPr/>
        </p:nvSpPr>
        <p:spPr>
          <a:xfrm>
            <a:off x="4114800" y="588653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Note:</a:t>
            </a:r>
            <a:r>
              <a:rPr lang="en-US" dirty="0">
                <a:solidFill>
                  <a:srgbClr val="FF0000"/>
                </a:solidFill>
              </a:rPr>
              <a:t> Units missing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20E4C0-B937-4F91-AC0D-B1B32B2D9279}"/>
              </a:ext>
            </a:extLst>
          </p:cNvPr>
          <p:cNvCxnSpPr/>
          <p:nvPr/>
        </p:nvCxnSpPr>
        <p:spPr>
          <a:xfrm flipH="1" flipV="1">
            <a:off x="3810000" y="5429330"/>
            <a:ext cx="304800" cy="457200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1E1B75-3139-4285-97AD-70BF408DCE02}"/>
              </a:ext>
            </a:extLst>
          </p:cNvPr>
          <p:cNvGrpSpPr/>
          <p:nvPr/>
        </p:nvGrpSpPr>
        <p:grpSpPr>
          <a:xfrm>
            <a:off x="1788268" y="214407"/>
            <a:ext cx="8603093" cy="5232512"/>
            <a:chOff x="381000" y="1219200"/>
            <a:chExt cx="8603093" cy="52325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3C9F3F-1F43-4C23-9F49-C2ADB96E1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219200"/>
              <a:ext cx="8603093" cy="523251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FE3750-ACEE-459D-8D4D-91223CCD9BF9}"/>
                </a:ext>
              </a:extLst>
            </p:cNvPr>
            <p:cNvSpPr/>
            <p:nvPr/>
          </p:nvSpPr>
          <p:spPr>
            <a:xfrm>
              <a:off x="762000" y="1676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1BEA3A1-6D01-4FF3-B1E1-A692F3FF75AF}"/>
              </a:ext>
            </a:extLst>
          </p:cNvPr>
          <p:cNvSpPr txBox="1"/>
          <p:nvPr/>
        </p:nvSpPr>
        <p:spPr>
          <a:xfrm>
            <a:off x="457200" y="1981200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</a:rPr>
              <a:t>Accepted as correct response: “2/3”</a:t>
            </a:r>
          </a:p>
          <a:p>
            <a:endParaRPr lang="en-US" sz="2400" dirty="0">
              <a:solidFill>
                <a:srgbClr val="009900"/>
              </a:solidFill>
            </a:endParaRPr>
          </a:p>
          <a:p>
            <a:r>
              <a:rPr lang="en-US" sz="2400" i="1" dirty="0">
                <a:solidFill>
                  <a:srgbClr val="009900"/>
                </a:solidFill>
              </a:rPr>
              <a:t>[less than 10% of respondents included proper units in their answer]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34870-B007-4096-866E-7D79B39B686D}"/>
              </a:ext>
            </a:extLst>
          </p:cNvPr>
          <p:cNvSpPr txBox="1"/>
          <p:nvPr/>
        </p:nvSpPr>
        <p:spPr>
          <a:xfrm>
            <a:off x="6705600" y="685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Answer: </a:t>
            </a:r>
            <a:r>
              <a:rPr lang="en-US" sz="2400" dirty="0">
                <a:solidFill>
                  <a:srgbClr val="0000FF"/>
                </a:solidFill>
              </a:rPr>
              <a:t>2/3 m/s</a:t>
            </a:r>
          </a:p>
        </p:txBody>
      </p:sp>
    </p:spTree>
    <p:extLst>
      <p:ext uri="{BB962C8B-B14F-4D97-AF65-F5344CB8AC3E}">
        <p14:creationId xmlns:p14="http://schemas.microsoft.com/office/powerpoint/2010/main" val="271707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1E1B75-3139-4285-97AD-70BF408DCE02}"/>
              </a:ext>
            </a:extLst>
          </p:cNvPr>
          <p:cNvGrpSpPr/>
          <p:nvPr/>
        </p:nvGrpSpPr>
        <p:grpSpPr>
          <a:xfrm>
            <a:off x="1794452" y="222076"/>
            <a:ext cx="8603093" cy="5232512"/>
            <a:chOff x="381000" y="1219200"/>
            <a:chExt cx="8603093" cy="52325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3C9F3F-1F43-4C23-9F49-C2ADB96E1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219200"/>
              <a:ext cx="8603093" cy="523251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FE3750-ACEE-459D-8D4D-91223CCD9BF9}"/>
                </a:ext>
              </a:extLst>
            </p:cNvPr>
            <p:cNvSpPr/>
            <p:nvPr/>
          </p:nvSpPr>
          <p:spPr>
            <a:xfrm>
              <a:off x="762000" y="1676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FB1327-E938-4C2E-96C1-835C4DE52065}"/>
              </a:ext>
            </a:extLst>
          </p:cNvPr>
          <p:cNvSpPr txBox="1"/>
          <p:nvPr/>
        </p:nvSpPr>
        <p:spPr>
          <a:xfrm>
            <a:off x="995885" y="6172200"/>
            <a:ext cx="1020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Most common error: counting grid squares and ignoring numbers on axes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E3A0D8-1724-4832-A982-AFE0E3CE0EA6}"/>
              </a:ext>
            </a:extLst>
          </p:cNvPr>
          <p:cNvSpPr txBox="1"/>
          <p:nvPr/>
        </p:nvSpPr>
        <p:spPr>
          <a:xfrm>
            <a:off x="1901757" y="5087315"/>
            <a:ext cx="6023043" cy="830997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Correct-response rate: 30-60% </a:t>
            </a:r>
            <a:r>
              <a:rPr lang="en-US" sz="2000" i="1" dirty="0">
                <a:solidFill>
                  <a:srgbClr val="0000FF"/>
                </a:solidFill>
              </a:rPr>
              <a:t>(N &gt; 2000);</a:t>
            </a:r>
          </a:p>
          <a:p>
            <a:r>
              <a:rPr lang="en-US" sz="2400" i="1" dirty="0">
                <a:solidFill>
                  <a:srgbClr val="0000FF"/>
                </a:solidFill>
              </a:rPr>
              <a:t>nearly independent of course or campus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127D-D3EC-4B12-995F-A599C90E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Algebra: Simultaneous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05927-0F36-40CB-9EBF-C38969821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differences in students’ success rate between numerical and symbolic versions of same problem persist when simultaneous equations are involved? (E.g., two equations, two unknowns)</a:t>
            </a:r>
          </a:p>
        </p:txBody>
      </p:sp>
    </p:spTree>
    <p:extLst>
      <p:ext uri="{BB962C8B-B14F-4D97-AF65-F5344CB8AC3E}">
        <p14:creationId xmlns:p14="http://schemas.microsoft.com/office/powerpoint/2010/main" val="10711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DF130-2794-4E63-8032-3092274E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609601"/>
            <a:ext cx="4520644" cy="4555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78AE-16C6-4CC8-BC71-FC79748D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4953000"/>
            <a:ext cx="6400013" cy="1713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B50BD-ACBF-4F21-933A-5C40E719F6A2}"/>
              </a:ext>
            </a:extLst>
          </p:cNvPr>
          <p:cNvSpPr txBox="1"/>
          <p:nvPr/>
        </p:nvSpPr>
        <p:spPr>
          <a:xfrm>
            <a:off x="1981201" y="381000"/>
            <a:ext cx="375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Torigoe</a:t>
            </a:r>
            <a:r>
              <a:rPr lang="en-US" dirty="0"/>
              <a:t> and Gladding (2011):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411C3-85FB-42B8-83B4-9617F93598AB}"/>
              </a:ext>
            </a:extLst>
          </p:cNvPr>
          <p:cNvSpPr txBox="1"/>
          <p:nvPr/>
        </p:nvSpPr>
        <p:spPr>
          <a:xfrm>
            <a:off x="7620000" y="3810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Iα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a/R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…→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][a/R]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=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72843-FDB6-44FB-8648-F73560808951}"/>
              </a:ext>
            </a:extLst>
          </p:cNvPr>
          <p:cNvSpPr txBox="1"/>
          <p:nvPr/>
        </p:nvSpPr>
        <p:spPr>
          <a:xfrm>
            <a:off x="2514601" y="1981201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0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 to Date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Administer (and analyze) written diagnostic quiz, given to &gt; 4000 students in ≈ 30 algebra- and calculus-based physics classes over seven semesters at Arizona State University during 2016-2019; calculators </a:t>
            </a:r>
            <a:r>
              <a:rPr lang="en-US" altLang="en-US" sz="2800" i="1" dirty="0"/>
              <a:t>are</a:t>
            </a:r>
            <a:r>
              <a:rPr lang="en-US" altLang="en-US" sz="2800" dirty="0"/>
              <a:t> allowed</a:t>
            </a:r>
          </a:p>
          <a:p>
            <a:r>
              <a:rPr lang="en-US" altLang="en-US" sz="2800" dirty="0"/>
              <a:t>Carry out individual interviews with 75 students enrolled in those or similar courses during same period </a:t>
            </a:r>
            <a:r>
              <a:rPr lang="en-US" altLang="en-US" sz="2400" dirty="0"/>
              <a:t>(Primary interviewer: Matt Jones)</a:t>
            </a:r>
          </a:p>
          <a:p>
            <a:r>
              <a:rPr lang="en-US" altLang="en-US" sz="2800" dirty="0"/>
              <a:t>Topics: trigonometry, algebra, vectors, graphing, geometry</a:t>
            </a:r>
          </a:p>
          <a:p>
            <a:r>
              <a:rPr lang="en-US" altLang="en-US" sz="2800" dirty="0"/>
              <a:t>Comparison data: University of Colorado, algebra-based course</a:t>
            </a:r>
          </a:p>
        </p:txBody>
      </p:sp>
    </p:spTree>
    <p:extLst>
      <p:ext uri="{BB962C8B-B14F-4D97-AF65-F5344CB8AC3E}">
        <p14:creationId xmlns:p14="http://schemas.microsoft.com/office/powerpoint/2010/main" val="21732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DF130-2794-4E63-8032-3092274E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609601"/>
            <a:ext cx="4520644" cy="4555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78AE-16C6-4CC8-BC71-FC79748D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4953000"/>
            <a:ext cx="6400013" cy="1713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B50BD-ACBF-4F21-933A-5C40E719F6A2}"/>
              </a:ext>
            </a:extLst>
          </p:cNvPr>
          <p:cNvSpPr txBox="1"/>
          <p:nvPr/>
        </p:nvSpPr>
        <p:spPr>
          <a:xfrm>
            <a:off x="1981201" y="381000"/>
            <a:ext cx="375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Torigoe</a:t>
            </a:r>
            <a:r>
              <a:rPr lang="en-US" dirty="0"/>
              <a:t> and Gladding (2011):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411C3-85FB-42B8-83B4-9617F93598AB}"/>
              </a:ext>
            </a:extLst>
          </p:cNvPr>
          <p:cNvSpPr txBox="1"/>
          <p:nvPr/>
        </p:nvSpPr>
        <p:spPr>
          <a:xfrm>
            <a:off x="7620000" y="3810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Iα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a/R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…→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][a/R]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=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8F4C0-6D89-4BD2-BBE9-94632A5E17E2}"/>
              </a:ext>
            </a:extLst>
          </p:cNvPr>
          <p:cNvSpPr txBox="1"/>
          <p:nvPr/>
        </p:nvSpPr>
        <p:spPr>
          <a:xfrm>
            <a:off x="7845577" y="4284702"/>
            <a:ext cx="25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Numeric version</a:t>
            </a:r>
          </a:p>
        </p:txBody>
      </p:sp>
    </p:spTree>
    <p:extLst>
      <p:ext uri="{BB962C8B-B14F-4D97-AF65-F5344CB8AC3E}">
        <p14:creationId xmlns:p14="http://schemas.microsoft.com/office/powerpoint/2010/main" val="1992692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DF130-2794-4E63-8032-3092274E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609601"/>
            <a:ext cx="4520644" cy="4555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78AE-16C6-4CC8-BC71-FC79748D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4953000"/>
            <a:ext cx="6400013" cy="1713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B50BD-ACBF-4F21-933A-5C40E719F6A2}"/>
              </a:ext>
            </a:extLst>
          </p:cNvPr>
          <p:cNvSpPr txBox="1"/>
          <p:nvPr/>
        </p:nvSpPr>
        <p:spPr>
          <a:xfrm>
            <a:off x="1981201" y="381000"/>
            <a:ext cx="375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Torigoe</a:t>
            </a:r>
            <a:r>
              <a:rPr lang="en-US" dirty="0"/>
              <a:t> and Gladding (2011):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411C3-85FB-42B8-83B4-9617F93598AB}"/>
              </a:ext>
            </a:extLst>
          </p:cNvPr>
          <p:cNvSpPr txBox="1"/>
          <p:nvPr/>
        </p:nvSpPr>
        <p:spPr>
          <a:xfrm>
            <a:off x="7620000" y="397934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Iα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a/R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…→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][a/R]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= 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B87E0-A9F8-44C9-B806-2E6658A0C6E0}"/>
              </a:ext>
            </a:extLst>
          </p:cNvPr>
          <p:cNvSpPr txBox="1"/>
          <p:nvPr/>
        </p:nvSpPr>
        <p:spPr>
          <a:xfrm>
            <a:off x="7848601" y="4267200"/>
            <a:ext cx="25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Symbolic 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034E14-ED11-4E50-B72D-B26E362F36C3}"/>
              </a:ext>
            </a:extLst>
          </p:cNvPr>
          <p:cNvSpPr/>
          <p:nvPr/>
        </p:nvSpPr>
        <p:spPr>
          <a:xfrm>
            <a:off x="7972778" y="4885266"/>
            <a:ext cx="2286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77EAD-7F06-4481-A1FF-60B8D0E46BFB}"/>
              </a:ext>
            </a:extLst>
          </p:cNvPr>
          <p:cNvSpPr/>
          <p:nvPr/>
        </p:nvSpPr>
        <p:spPr>
          <a:xfrm>
            <a:off x="3987801" y="5168133"/>
            <a:ext cx="2286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369FF1-1417-4A8E-86BF-CE5658F9F689}"/>
              </a:ext>
            </a:extLst>
          </p:cNvPr>
          <p:cNvSpPr/>
          <p:nvPr/>
        </p:nvSpPr>
        <p:spPr>
          <a:xfrm>
            <a:off x="8242530" y="4921124"/>
            <a:ext cx="914400" cy="268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CE8C87-8F1C-4C43-A472-8A1A312F7739}"/>
              </a:ext>
            </a:extLst>
          </p:cNvPr>
          <p:cNvSpPr/>
          <p:nvPr/>
        </p:nvSpPr>
        <p:spPr>
          <a:xfrm>
            <a:off x="4267200" y="5186393"/>
            <a:ext cx="734958" cy="268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9BBF5-7CB4-4949-BFDC-845DB52A23D4}"/>
              </a:ext>
            </a:extLst>
          </p:cNvPr>
          <p:cNvSpPr/>
          <p:nvPr/>
        </p:nvSpPr>
        <p:spPr>
          <a:xfrm>
            <a:off x="3962400" y="5766817"/>
            <a:ext cx="609600" cy="268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53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C9B5-B6F7-4412-908A-A4C6BC04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on #10 </a:t>
            </a:r>
            <a:br>
              <a:rPr lang="en-US" sz="3600" dirty="0"/>
            </a:br>
            <a:r>
              <a:rPr lang="en-US" sz="2400" dirty="0"/>
              <a:t>[</a:t>
            </a:r>
            <a:r>
              <a:rPr lang="en-US" sz="2400" dirty="0" err="1"/>
              <a:t>Torigoe</a:t>
            </a:r>
            <a:r>
              <a:rPr lang="en-US" sz="2400" dirty="0"/>
              <a:t> and Gladding, 2011]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483D-5CA8-4893-BE5F-DB1BA237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47850"/>
            <a:ext cx="8458200" cy="4400550"/>
          </a:xfrm>
        </p:spPr>
        <p:txBody>
          <a:bodyPr/>
          <a:lstStyle/>
          <a:p>
            <a:r>
              <a:rPr lang="en-US" sz="2800" b="1" dirty="0"/>
              <a:t>Numeric version: </a:t>
            </a:r>
            <a:r>
              <a:rPr lang="en-US" sz="2800" dirty="0"/>
              <a:t>49% correct (</a:t>
            </a:r>
            <a:r>
              <a:rPr lang="en-US" sz="2800" i="1" dirty="0"/>
              <a:t>N</a:t>
            </a:r>
            <a:r>
              <a:rPr lang="en-US" sz="2800" dirty="0"/>
              <a:t> ≈ 380)</a:t>
            </a:r>
          </a:p>
          <a:p>
            <a:r>
              <a:rPr lang="en-US" sz="2800" b="1" dirty="0"/>
              <a:t>Symbolic version: </a:t>
            </a:r>
            <a:r>
              <a:rPr lang="en-US" sz="2800" dirty="0"/>
              <a:t>53% correct (</a:t>
            </a:r>
            <a:r>
              <a:rPr lang="en-US" sz="2800" i="1" dirty="0"/>
              <a:t>N</a:t>
            </a:r>
            <a:r>
              <a:rPr lang="en-US" sz="2800" dirty="0"/>
              <a:t> ≈ 380)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	</a:t>
            </a:r>
            <a:r>
              <a:rPr lang="en-US" i="1" dirty="0"/>
              <a:t>No significant difference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sz="2000" i="1" dirty="0"/>
              <a:t>(“…because students are forced to use the same procedure to solve both the numeric and symbolic versions.” </a:t>
            </a:r>
            <a:r>
              <a:rPr lang="en-US" sz="2000" i="1" dirty="0" err="1"/>
              <a:t>Torigoe</a:t>
            </a:r>
            <a:r>
              <a:rPr lang="en-US" sz="2000" i="1" dirty="0"/>
              <a:t> and Gladding, 2011)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BA497EC-2D38-4667-B06C-90320FE97341}"/>
              </a:ext>
            </a:extLst>
          </p:cNvPr>
          <p:cNvSpPr/>
          <p:nvPr/>
        </p:nvSpPr>
        <p:spPr>
          <a:xfrm>
            <a:off x="3048000" y="3781425"/>
            <a:ext cx="609600" cy="266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DF130-2794-4E63-8032-3092274E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609601"/>
            <a:ext cx="4520644" cy="4555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78AE-16C6-4CC8-BC71-FC79748D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4953000"/>
            <a:ext cx="6400013" cy="1713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B50BD-ACBF-4F21-933A-5C40E719F6A2}"/>
              </a:ext>
            </a:extLst>
          </p:cNvPr>
          <p:cNvSpPr txBox="1"/>
          <p:nvPr/>
        </p:nvSpPr>
        <p:spPr>
          <a:xfrm>
            <a:off x="1981201" y="381000"/>
            <a:ext cx="375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Torigoe</a:t>
            </a:r>
            <a:r>
              <a:rPr lang="en-US" dirty="0"/>
              <a:t> and Gladding (2011):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411C3-85FB-42B8-83B4-9617F93598AB}"/>
              </a:ext>
            </a:extLst>
          </p:cNvPr>
          <p:cNvSpPr txBox="1"/>
          <p:nvPr/>
        </p:nvSpPr>
        <p:spPr>
          <a:xfrm>
            <a:off x="7620000" y="397934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Iα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a/R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…→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][a/R]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= 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B87E0-A9F8-44C9-B806-2E6658A0C6E0}"/>
              </a:ext>
            </a:extLst>
          </p:cNvPr>
          <p:cNvSpPr txBox="1"/>
          <p:nvPr/>
        </p:nvSpPr>
        <p:spPr>
          <a:xfrm>
            <a:off x="7848601" y="4267200"/>
            <a:ext cx="25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Symbolic 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034E14-ED11-4E50-B72D-B26E362F36C3}"/>
              </a:ext>
            </a:extLst>
          </p:cNvPr>
          <p:cNvSpPr/>
          <p:nvPr/>
        </p:nvSpPr>
        <p:spPr>
          <a:xfrm>
            <a:off x="7972778" y="4885266"/>
            <a:ext cx="2286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77EAD-7F06-4481-A1FF-60B8D0E46BFB}"/>
              </a:ext>
            </a:extLst>
          </p:cNvPr>
          <p:cNvSpPr/>
          <p:nvPr/>
        </p:nvSpPr>
        <p:spPr>
          <a:xfrm>
            <a:off x="3987801" y="5168133"/>
            <a:ext cx="2286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369FF1-1417-4A8E-86BF-CE5658F9F689}"/>
              </a:ext>
            </a:extLst>
          </p:cNvPr>
          <p:cNvSpPr/>
          <p:nvPr/>
        </p:nvSpPr>
        <p:spPr>
          <a:xfrm>
            <a:off x="8242530" y="4921124"/>
            <a:ext cx="914400" cy="268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CE8C87-8F1C-4C43-A472-8A1A312F7739}"/>
              </a:ext>
            </a:extLst>
          </p:cNvPr>
          <p:cNvSpPr/>
          <p:nvPr/>
        </p:nvSpPr>
        <p:spPr>
          <a:xfrm>
            <a:off x="4267200" y="5186393"/>
            <a:ext cx="734958" cy="268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9BBF5-7CB4-4949-BFDC-845DB52A23D4}"/>
              </a:ext>
            </a:extLst>
          </p:cNvPr>
          <p:cNvSpPr/>
          <p:nvPr/>
        </p:nvSpPr>
        <p:spPr>
          <a:xfrm>
            <a:off x="3962400" y="5766817"/>
            <a:ext cx="609600" cy="268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10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DF130-2794-4E63-8032-3092274E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609601"/>
            <a:ext cx="4520644" cy="4555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78AE-16C6-4CC8-BC71-FC79748D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4953000"/>
            <a:ext cx="6400013" cy="1713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B50BD-ACBF-4F21-933A-5C40E719F6A2}"/>
              </a:ext>
            </a:extLst>
          </p:cNvPr>
          <p:cNvSpPr txBox="1"/>
          <p:nvPr/>
        </p:nvSpPr>
        <p:spPr>
          <a:xfrm>
            <a:off x="1981201" y="381000"/>
            <a:ext cx="375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Torigoe</a:t>
            </a:r>
            <a:r>
              <a:rPr lang="en-US" dirty="0"/>
              <a:t> and Gladding (2011):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411C3-85FB-42B8-83B4-9617F93598AB}"/>
              </a:ext>
            </a:extLst>
          </p:cNvPr>
          <p:cNvSpPr txBox="1"/>
          <p:nvPr/>
        </p:nvSpPr>
        <p:spPr>
          <a:xfrm>
            <a:off x="7620000" y="397933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Iα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a/R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…→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][a/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= 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y =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 = dx</a:t>
            </a:r>
          </a:p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x =?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B87E0-A9F8-44C9-B806-2E6658A0C6E0}"/>
              </a:ext>
            </a:extLst>
          </p:cNvPr>
          <p:cNvSpPr txBox="1"/>
          <p:nvPr/>
        </p:nvSpPr>
        <p:spPr>
          <a:xfrm>
            <a:off x="7605741" y="4259417"/>
            <a:ext cx="25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Our Symbolic 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034E14-ED11-4E50-B72D-B26E362F36C3}"/>
              </a:ext>
            </a:extLst>
          </p:cNvPr>
          <p:cNvSpPr/>
          <p:nvPr/>
        </p:nvSpPr>
        <p:spPr>
          <a:xfrm>
            <a:off x="7972778" y="4885266"/>
            <a:ext cx="2286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77EAD-7F06-4481-A1FF-60B8D0E46BFB}"/>
              </a:ext>
            </a:extLst>
          </p:cNvPr>
          <p:cNvSpPr/>
          <p:nvPr/>
        </p:nvSpPr>
        <p:spPr>
          <a:xfrm>
            <a:off x="3987801" y="5168133"/>
            <a:ext cx="2286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369FF1-1417-4A8E-86BF-CE5658F9F689}"/>
              </a:ext>
            </a:extLst>
          </p:cNvPr>
          <p:cNvSpPr/>
          <p:nvPr/>
        </p:nvSpPr>
        <p:spPr>
          <a:xfrm>
            <a:off x="8242530" y="4921124"/>
            <a:ext cx="914400" cy="268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CE8C87-8F1C-4C43-A472-8A1A312F7739}"/>
              </a:ext>
            </a:extLst>
          </p:cNvPr>
          <p:cNvSpPr/>
          <p:nvPr/>
        </p:nvSpPr>
        <p:spPr>
          <a:xfrm>
            <a:off x="4267200" y="5186393"/>
            <a:ext cx="734958" cy="268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9BBF5-7CB4-4949-BFDC-845DB52A23D4}"/>
              </a:ext>
            </a:extLst>
          </p:cNvPr>
          <p:cNvSpPr/>
          <p:nvPr/>
        </p:nvSpPr>
        <p:spPr>
          <a:xfrm>
            <a:off x="3962400" y="5766817"/>
            <a:ext cx="609600" cy="268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033EF7-F85A-4B84-AB9E-2DF452EE5D0F}"/>
              </a:ext>
            </a:extLst>
          </p:cNvPr>
          <p:cNvSpPr/>
          <p:nvPr/>
        </p:nvSpPr>
        <p:spPr>
          <a:xfrm>
            <a:off x="7620001" y="3124200"/>
            <a:ext cx="1752599" cy="914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3B6083-EE13-4C68-A286-4A1DCFAAD389}"/>
              </a:ext>
            </a:extLst>
          </p:cNvPr>
          <p:cNvSpPr/>
          <p:nvPr/>
        </p:nvSpPr>
        <p:spPr>
          <a:xfrm>
            <a:off x="7251930" y="1823922"/>
            <a:ext cx="2895600" cy="119444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292C18CF-20C7-4AEB-8137-8CF860BD8DB0}"/>
              </a:ext>
            </a:extLst>
          </p:cNvPr>
          <p:cNvSpPr/>
          <p:nvPr/>
        </p:nvSpPr>
        <p:spPr>
          <a:xfrm rot="2803426">
            <a:off x="9463591" y="3986028"/>
            <a:ext cx="696336" cy="266727"/>
          </a:xfrm>
          <a:prstGeom prst="leftArrow">
            <a:avLst>
              <a:gd name="adj1" fmla="val 31502"/>
              <a:gd name="adj2" fmla="val 50000"/>
            </a:avLst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2C37B-4534-4F3B-B91C-B08CED3DA10A}"/>
              </a:ext>
            </a:extLst>
          </p:cNvPr>
          <p:cNvSpPr txBox="1"/>
          <p:nvPr/>
        </p:nvSpPr>
        <p:spPr>
          <a:xfrm>
            <a:off x="2133343" y="1625972"/>
            <a:ext cx="2590800" cy="2308324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Rename to simplify: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“</a:t>
            </a:r>
            <a:r>
              <a:rPr lang="en-US" i="1" dirty="0">
                <a:solidFill>
                  <a:srgbClr val="0000FF"/>
                </a:solidFill>
              </a:rPr>
              <a:t>Mg</a:t>
            </a:r>
            <a:r>
              <a:rPr lang="en-US" dirty="0">
                <a:solidFill>
                  <a:srgbClr val="0000FF"/>
                </a:solidFill>
              </a:rPr>
              <a:t>” 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 “</a:t>
            </a:r>
            <a:r>
              <a:rPr lang="en-US" i="1" dirty="0">
                <a:solidFill>
                  <a:srgbClr val="0000FF"/>
                </a:solidFill>
                <a:sym typeface="Wingdings" panose="05000000000000000000" pitchFamily="2" charset="2"/>
              </a:rPr>
              <a:t>a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”</a:t>
            </a:r>
          </a:p>
          <a:p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“</a:t>
            </a:r>
            <a:r>
              <a:rPr lang="en-US" i="1" dirty="0">
                <a:solidFill>
                  <a:srgbClr val="0000FF"/>
                </a:solidFill>
                <a:sym typeface="Wingdings" panose="05000000000000000000" pitchFamily="2" charset="2"/>
              </a:rPr>
              <a:t>M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”  “</a:t>
            </a:r>
            <a:r>
              <a:rPr lang="en-US" i="1" dirty="0">
                <a:solidFill>
                  <a:srgbClr val="0000FF"/>
                </a:solidFill>
                <a:sym typeface="Wingdings" panose="05000000000000000000" pitchFamily="2" charset="2"/>
              </a:rPr>
              <a:t>b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”</a:t>
            </a:r>
          </a:p>
          <a:p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“</a:t>
            </a:r>
            <a:r>
              <a:rPr lang="en-US" i="1" dirty="0">
                <a:solidFill>
                  <a:srgbClr val="0000FF"/>
                </a:solidFill>
                <a:sym typeface="Wingdings" panose="05000000000000000000" pitchFamily="2" charset="2"/>
              </a:rPr>
              <a:t>R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”  “</a:t>
            </a:r>
            <a:r>
              <a:rPr lang="en-US" i="1" dirty="0">
                <a:solidFill>
                  <a:srgbClr val="0000FF"/>
                </a:solidFill>
                <a:sym typeface="Wingdings" panose="05000000000000000000" pitchFamily="2" charset="2"/>
              </a:rPr>
              <a:t>c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”</a:t>
            </a:r>
          </a:p>
          <a:p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“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n-US" i="1" dirty="0">
                <a:solidFill>
                  <a:srgbClr val="0000FF"/>
                </a:solidFill>
                <a:sym typeface="Wingdings" panose="05000000000000000000" pitchFamily="2" charset="2"/>
              </a:rPr>
              <a:t>MR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”  “</a:t>
            </a:r>
            <a:r>
              <a:rPr lang="en-US" i="1" dirty="0">
                <a:solidFill>
                  <a:srgbClr val="0000FF"/>
                </a:solidFill>
                <a:sym typeface="Wingdings" panose="05000000000000000000" pitchFamily="2" charset="2"/>
              </a:rPr>
              <a:t>d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”</a:t>
            </a:r>
          </a:p>
          <a:p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“</a:t>
            </a:r>
            <a:r>
              <a:rPr lang="en-US" i="1" dirty="0">
                <a:solidFill>
                  <a:srgbClr val="0000FF"/>
                </a:solidFill>
                <a:sym typeface="Wingdings" panose="05000000000000000000" pitchFamily="2" charset="2"/>
              </a:rPr>
              <a:t>T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”  “</a:t>
            </a:r>
            <a:r>
              <a:rPr lang="en-US" i="1" dirty="0">
                <a:solidFill>
                  <a:srgbClr val="0000FF"/>
                </a:solidFill>
                <a:sym typeface="Wingdings" panose="05000000000000000000" pitchFamily="2" charset="2"/>
              </a:rPr>
              <a:t>y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”</a:t>
            </a:r>
            <a:r>
              <a:rPr lang="en-US" i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“</a:t>
            </a:r>
            <a:r>
              <a:rPr lang="en-US" i="1" dirty="0">
                <a:solidFill>
                  <a:srgbClr val="0000FF"/>
                </a:solidFill>
                <a:sym typeface="Wingdings" panose="05000000000000000000" pitchFamily="2" charset="2"/>
              </a:rPr>
              <a:t>a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”  “</a:t>
            </a:r>
            <a:r>
              <a:rPr lang="en-US" i="1" dirty="0">
                <a:solidFill>
                  <a:srgbClr val="0000FF"/>
                </a:solidFill>
                <a:sym typeface="Wingdings" panose="05000000000000000000" pitchFamily="2" charset="2"/>
              </a:rPr>
              <a:t>x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”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67718DA-604D-4FD4-9F19-7593FFDCB12B}"/>
              </a:ext>
            </a:extLst>
          </p:cNvPr>
          <p:cNvSpPr/>
          <p:nvPr/>
        </p:nvSpPr>
        <p:spPr>
          <a:xfrm>
            <a:off x="4359755" y="3519232"/>
            <a:ext cx="3124200" cy="29388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2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8" grpId="0" animBg="1"/>
      <p:bldP spid="16" grpId="0" animBg="1"/>
      <p:bldP spid="15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DF130-2794-4E63-8032-3092274E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609601"/>
            <a:ext cx="4520644" cy="4555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78AE-16C6-4CC8-BC71-FC79748D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4953000"/>
            <a:ext cx="6400013" cy="1713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B50BD-ACBF-4F21-933A-5C40E719F6A2}"/>
              </a:ext>
            </a:extLst>
          </p:cNvPr>
          <p:cNvSpPr txBox="1"/>
          <p:nvPr/>
        </p:nvSpPr>
        <p:spPr>
          <a:xfrm>
            <a:off x="1981201" y="381000"/>
            <a:ext cx="375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Torigoe</a:t>
            </a:r>
            <a:r>
              <a:rPr lang="en-US" dirty="0"/>
              <a:t> and Gladding (2011):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411C3-85FB-42B8-83B4-9617F93598AB}"/>
              </a:ext>
            </a:extLst>
          </p:cNvPr>
          <p:cNvSpPr txBox="1"/>
          <p:nvPr/>
        </p:nvSpPr>
        <p:spPr>
          <a:xfrm>
            <a:off x="7620000" y="397933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Iα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a/R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…→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][a/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= 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78.4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y 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x =?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AF38C-C15C-4E43-AD65-84D360C6586D}"/>
              </a:ext>
            </a:extLst>
          </p:cNvPr>
          <p:cNvSpPr txBox="1"/>
          <p:nvPr/>
        </p:nvSpPr>
        <p:spPr>
          <a:xfrm>
            <a:off x="7542925" y="4250267"/>
            <a:ext cx="25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Our Numeric 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772A7-7F21-4D9B-BDEE-C5984D61AEB7}"/>
              </a:ext>
            </a:extLst>
          </p:cNvPr>
          <p:cNvSpPr/>
          <p:nvPr/>
        </p:nvSpPr>
        <p:spPr>
          <a:xfrm>
            <a:off x="7948119" y="4921955"/>
            <a:ext cx="662481" cy="314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EC2476-7DAD-4C84-8B96-352EC51D87F4}"/>
              </a:ext>
            </a:extLst>
          </p:cNvPr>
          <p:cNvSpPr/>
          <p:nvPr/>
        </p:nvSpPr>
        <p:spPr>
          <a:xfrm>
            <a:off x="3932676" y="5166845"/>
            <a:ext cx="791724" cy="314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D34ED1-880B-4A45-B3C0-4982DAF5F07E}"/>
              </a:ext>
            </a:extLst>
          </p:cNvPr>
          <p:cNvSpPr/>
          <p:nvPr/>
        </p:nvSpPr>
        <p:spPr>
          <a:xfrm>
            <a:off x="7620001" y="3124200"/>
            <a:ext cx="1752599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A61FC6-B1F9-483B-B7CB-CF33CE6614F2}"/>
              </a:ext>
            </a:extLst>
          </p:cNvPr>
          <p:cNvSpPr/>
          <p:nvPr/>
        </p:nvSpPr>
        <p:spPr>
          <a:xfrm>
            <a:off x="7251930" y="1823922"/>
            <a:ext cx="2895600" cy="1194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0D6B8C29-827F-4BF4-B50D-09F8CB1E9B09}"/>
              </a:ext>
            </a:extLst>
          </p:cNvPr>
          <p:cNvSpPr/>
          <p:nvPr/>
        </p:nvSpPr>
        <p:spPr>
          <a:xfrm rot="2738539">
            <a:off x="9340154" y="3964537"/>
            <a:ext cx="707031" cy="2399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31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C9B5-B6F7-4412-908A-A4C6BC04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685800"/>
            <a:ext cx="8229600" cy="628650"/>
          </a:xfrm>
        </p:spPr>
        <p:txBody>
          <a:bodyPr/>
          <a:lstStyle/>
          <a:p>
            <a:r>
              <a:rPr lang="en-US" sz="3600" dirty="0"/>
              <a:t>Results on Our Versions (Tempe)</a:t>
            </a:r>
            <a:br>
              <a:rPr lang="en-US" sz="3600" dirty="0"/>
            </a:br>
            <a:br>
              <a:rPr lang="en-US" sz="36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483D-5CA8-4893-BE5F-DB1BA237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14450"/>
            <a:ext cx="8458200" cy="4933950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Calculus-based course, 1</a:t>
            </a:r>
            <a:r>
              <a:rPr lang="en-US" sz="2800" i="1" baseline="30000" dirty="0"/>
              <a:t>st</a:t>
            </a:r>
            <a:r>
              <a:rPr lang="en-US" sz="2800" i="1" dirty="0"/>
              <a:t> semester:</a:t>
            </a:r>
            <a:endParaRPr lang="en-US" sz="2800" b="1" i="1" dirty="0"/>
          </a:p>
          <a:p>
            <a:r>
              <a:rPr lang="en-US" sz="2800" b="1" dirty="0"/>
              <a:t>Numeric version: </a:t>
            </a:r>
            <a:r>
              <a:rPr lang="en-US" sz="2800" dirty="0"/>
              <a:t>87% correct (</a:t>
            </a:r>
            <a:r>
              <a:rPr lang="en-US" sz="2800" i="1" dirty="0"/>
              <a:t>N</a:t>
            </a:r>
            <a:r>
              <a:rPr lang="en-US" sz="2800" dirty="0"/>
              <a:t> = 733)</a:t>
            </a:r>
          </a:p>
          <a:p>
            <a:r>
              <a:rPr lang="en-US" sz="2800" b="1" dirty="0"/>
              <a:t>Symbolic version: </a:t>
            </a:r>
            <a:r>
              <a:rPr lang="en-US" sz="2800" dirty="0"/>
              <a:t>63% correct (</a:t>
            </a:r>
            <a:r>
              <a:rPr lang="en-US" sz="2800" i="1" dirty="0"/>
              <a:t>N</a:t>
            </a:r>
            <a:r>
              <a:rPr lang="en-US" sz="2800" dirty="0"/>
              <a:t> = 733)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 </a:t>
            </a:r>
            <a:r>
              <a:rPr lang="en-US" i="1" dirty="0"/>
              <a:t>Large and highly significant difference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sz="2000" i="1" dirty="0"/>
              <a:t>(Because [?] many of the students who can’t do the physics, </a:t>
            </a:r>
            <a:r>
              <a:rPr lang="en-US" sz="2000" u="sng" dirty="0"/>
              <a:t>can</a:t>
            </a:r>
            <a:r>
              <a:rPr lang="en-US" sz="2000" i="1" dirty="0"/>
              <a:t> do the math—but only when posed in numerical form)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BA497EC-2D38-4667-B06C-90320FE97341}"/>
              </a:ext>
            </a:extLst>
          </p:cNvPr>
          <p:cNvSpPr/>
          <p:nvPr/>
        </p:nvSpPr>
        <p:spPr>
          <a:xfrm>
            <a:off x="2287555" y="3943739"/>
            <a:ext cx="609600" cy="266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1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BF3F8-B64E-4E4F-B61F-5D53FA362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83" y="1447800"/>
            <a:ext cx="8694835" cy="3276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A3C7AD-FBED-473F-AACD-3BF91D7843C1}"/>
              </a:ext>
            </a:extLst>
          </p:cNvPr>
          <p:cNvSpPr/>
          <p:nvPr/>
        </p:nvSpPr>
        <p:spPr>
          <a:xfrm>
            <a:off x="1981200" y="4076700"/>
            <a:ext cx="822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7693A-5422-446D-ADB7-9B9DF9FD8848}"/>
              </a:ext>
            </a:extLst>
          </p:cNvPr>
          <p:cNvSpPr/>
          <p:nvPr/>
        </p:nvSpPr>
        <p:spPr>
          <a:xfrm>
            <a:off x="2216853" y="1130431"/>
            <a:ext cx="822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0EC2E-BAE5-4A10-BC56-87B37D66FE02}"/>
              </a:ext>
            </a:extLst>
          </p:cNvPr>
          <p:cNvSpPr/>
          <p:nvPr/>
        </p:nvSpPr>
        <p:spPr>
          <a:xfrm>
            <a:off x="2207533" y="1740031"/>
            <a:ext cx="251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32B3B-FAF9-4EF4-B519-F11E775992B2}"/>
              </a:ext>
            </a:extLst>
          </p:cNvPr>
          <p:cNvSpPr txBox="1"/>
          <p:nvPr/>
        </p:nvSpPr>
        <p:spPr>
          <a:xfrm>
            <a:off x="1020446" y="665790"/>
            <a:ext cx="4888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“Symbolic” 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592E18-8105-4EE9-829C-79851F3FC476}"/>
              </a:ext>
            </a:extLst>
          </p:cNvPr>
          <p:cNvSpPr/>
          <p:nvPr/>
        </p:nvSpPr>
        <p:spPr>
          <a:xfrm>
            <a:off x="4267200" y="1676400"/>
            <a:ext cx="60198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0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BF3F8-B64E-4E4F-B61F-5D53FA362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83" y="1447800"/>
            <a:ext cx="8694835" cy="3276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A3C7AD-FBED-473F-AACD-3BF91D7843C1}"/>
              </a:ext>
            </a:extLst>
          </p:cNvPr>
          <p:cNvSpPr/>
          <p:nvPr/>
        </p:nvSpPr>
        <p:spPr>
          <a:xfrm>
            <a:off x="1981200" y="4076700"/>
            <a:ext cx="822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7693A-5422-446D-ADB7-9B9DF9FD8848}"/>
              </a:ext>
            </a:extLst>
          </p:cNvPr>
          <p:cNvSpPr/>
          <p:nvPr/>
        </p:nvSpPr>
        <p:spPr>
          <a:xfrm>
            <a:off x="2210675" y="1143000"/>
            <a:ext cx="822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0EC2E-BAE5-4A10-BC56-87B37D66FE02}"/>
              </a:ext>
            </a:extLst>
          </p:cNvPr>
          <p:cNvSpPr/>
          <p:nvPr/>
        </p:nvSpPr>
        <p:spPr>
          <a:xfrm>
            <a:off x="2207533" y="1740031"/>
            <a:ext cx="251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32B3B-FAF9-4EF4-B519-F11E775992B2}"/>
              </a:ext>
            </a:extLst>
          </p:cNvPr>
          <p:cNvSpPr txBox="1"/>
          <p:nvPr/>
        </p:nvSpPr>
        <p:spPr>
          <a:xfrm>
            <a:off x="1020446" y="657764"/>
            <a:ext cx="4888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“Symbolic” Version</a:t>
            </a:r>
          </a:p>
        </p:txBody>
      </p:sp>
    </p:spTree>
    <p:extLst>
      <p:ext uri="{BB962C8B-B14F-4D97-AF65-F5344CB8AC3E}">
        <p14:creationId xmlns:p14="http://schemas.microsoft.com/office/powerpoint/2010/main" val="18958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C771-DF4C-4BF4-A577-CB457C08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Algebra: Simultaneous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93361-0BEA-4682-B88F-F6B567A7E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16" y="1417638"/>
            <a:ext cx="109728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Algebra-based course, 1</a:t>
            </a:r>
            <a:r>
              <a:rPr lang="en-US" sz="2400" b="1" baseline="30000" dirty="0"/>
              <a:t>st</a:t>
            </a:r>
            <a:r>
              <a:rPr lang="en-US" sz="2400" b="1" dirty="0"/>
              <a:t> semester </a:t>
            </a:r>
            <a:r>
              <a:rPr lang="en-US" sz="2000" dirty="0"/>
              <a:t>(% correct; 2018 fall + spring average)</a:t>
            </a:r>
          </a:p>
          <a:p>
            <a:pPr marL="0" indent="0">
              <a:buNone/>
            </a:pPr>
            <a:r>
              <a:rPr lang="en-US" sz="2400" dirty="0"/>
              <a:t>						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						</a:t>
            </a:r>
            <a:r>
              <a:rPr lang="en-US" sz="2400" dirty="0"/>
              <a:t>Polytechnic campus: 40%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104)</a:t>
            </a:r>
          </a:p>
          <a:p>
            <a:pPr marL="457200" lvl="1" indent="0">
              <a:buNone/>
            </a:pPr>
            <a:r>
              <a:rPr lang="en-US" sz="2400" dirty="0"/>
              <a:t>						Tempe campus: 61%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335)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400" dirty="0"/>
              <a:t>						Polytechnic campus: 10%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63)</a:t>
            </a:r>
          </a:p>
          <a:p>
            <a:pPr marL="457200" lvl="1" indent="0">
              <a:buNone/>
            </a:pPr>
            <a:r>
              <a:rPr lang="en-US" sz="2400" dirty="0"/>
              <a:t>						Tempe campus: 32%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241)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8AD4BD-AC6D-44D0-B467-A1274B597C4C}"/>
              </a:ext>
            </a:extLst>
          </p:cNvPr>
          <p:cNvGrpSpPr/>
          <p:nvPr/>
        </p:nvGrpSpPr>
        <p:grpSpPr>
          <a:xfrm>
            <a:off x="685800" y="4800600"/>
            <a:ext cx="4572000" cy="1676400"/>
            <a:chOff x="729049" y="4423132"/>
            <a:chExt cx="4572000" cy="16764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BB38D1-C936-4368-84EC-AC5948195B6A}"/>
                </a:ext>
              </a:extLst>
            </p:cNvPr>
            <p:cNvGrpSpPr/>
            <p:nvPr/>
          </p:nvGrpSpPr>
          <p:grpSpPr>
            <a:xfrm>
              <a:off x="914400" y="4633713"/>
              <a:ext cx="4234249" cy="1399733"/>
              <a:chOff x="914400" y="4633713"/>
              <a:chExt cx="4234249" cy="139973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8A5455B-C5BD-4479-B6D7-33A440BF0F77}"/>
                  </a:ext>
                </a:extLst>
              </p:cNvPr>
              <p:cNvGrpSpPr/>
              <p:nvPr/>
            </p:nvGrpSpPr>
            <p:grpSpPr>
              <a:xfrm>
                <a:off x="914400" y="4633713"/>
                <a:ext cx="1524000" cy="1399733"/>
                <a:chOff x="914400" y="4633713"/>
                <a:chExt cx="1524000" cy="1399733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3237CC9A-A7CB-4447-BEB4-12DE24512A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14400" y="4633713"/>
                  <a:ext cx="1524000" cy="812285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F962278C-A2BE-402C-A4DC-0523A16BE2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33500" y="5595701"/>
                  <a:ext cx="685800" cy="437745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41D77C-6B76-4A5A-90FD-47BB72D91D09}"/>
                  </a:ext>
                </a:extLst>
              </p:cNvPr>
              <p:cNvSpPr txBox="1"/>
              <p:nvPr/>
            </p:nvSpPr>
            <p:spPr>
              <a:xfrm>
                <a:off x="3015049" y="5076666"/>
                <a:ext cx="2133600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Symbolic version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C4E8F0-0827-4787-AB5B-2687DB7F40A4}"/>
                </a:ext>
              </a:extLst>
            </p:cNvPr>
            <p:cNvSpPr/>
            <p:nvPr/>
          </p:nvSpPr>
          <p:spPr>
            <a:xfrm>
              <a:off x="729049" y="4423132"/>
              <a:ext cx="4572000" cy="1676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55FA5D9-2DAF-41AD-85A1-481698D25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65" y="2559413"/>
            <a:ext cx="4502592" cy="16578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AD057E-E29F-4F35-A8C3-9D39BED6BBC6}"/>
              </a:ext>
            </a:extLst>
          </p:cNvPr>
          <p:cNvSpPr txBox="1"/>
          <p:nvPr/>
        </p:nvSpPr>
        <p:spPr>
          <a:xfrm>
            <a:off x="2937096" y="3522596"/>
            <a:ext cx="2133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Numeric version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600768-5762-408B-A053-31B1619B93CE}"/>
              </a:ext>
            </a:extLst>
          </p:cNvPr>
          <p:cNvSpPr txBox="1"/>
          <p:nvPr/>
        </p:nvSpPr>
        <p:spPr>
          <a:xfrm>
            <a:off x="6110415" y="3582878"/>
            <a:ext cx="531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≈20% higher correct-response-rate at Tempe</a:t>
            </a:r>
          </a:p>
          <a:p>
            <a:r>
              <a:rPr lang="en-US" i="1" dirty="0">
                <a:solidFill>
                  <a:srgbClr val="FF0000"/>
                </a:solidFill>
              </a:rPr>
              <a:t>on both versions;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402BC3-3203-4D29-9AC0-BD253B6D9263}"/>
              </a:ext>
            </a:extLst>
          </p:cNvPr>
          <p:cNvSpPr txBox="1"/>
          <p:nvPr/>
        </p:nvSpPr>
        <p:spPr>
          <a:xfrm>
            <a:off x="6106604" y="59731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≈30% lower correct-response-rate on symbolic version on both campuses </a:t>
            </a:r>
          </a:p>
        </p:txBody>
      </p:sp>
    </p:spTree>
    <p:extLst>
      <p:ext uri="{BB962C8B-B14F-4D97-AF65-F5344CB8AC3E}">
        <p14:creationId xmlns:p14="http://schemas.microsoft.com/office/powerpoint/2010/main" val="10054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2A60-6292-4713-B06A-28D0F7DB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4 Sample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F32A-11C9-4659-A0CB-A87F9BC994E3}"/>
              </a:ext>
            </a:extLst>
          </p:cNvPr>
          <p:cNvSpPr txBox="1"/>
          <p:nvPr/>
        </p:nvSpPr>
        <p:spPr>
          <a:xfrm flipH="1">
            <a:off x="17526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111: Algebra-based;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244D5-5540-432E-AD23-4BEDEFFC36CF}"/>
              </a:ext>
            </a:extLst>
          </p:cNvPr>
          <p:cNvSpPr txBox="1"/>
          <p:nvPr/>
        </p:nvSpPr>
        <p:spPr>
          <a:xfrm flipH="1">
            <a:off x="5867400" y="1828797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121: Calculus-based;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135E-B561-467D-85F7-D5B09B46DA04}"/>
              </a:ext>
            </a:extLst>
          </p:cNvPr>
          <p:cNvSpPr txBox="1"/>
          <p:nvPr/>
        </p:nvSpPr>
        <p:spPr>
          <a:xfrm flipH="1">
            <a:off x="38100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112: Algebra-based; 2</a:t>
            </a:r>
            <a:r>
              <a:rPr lang="en-US" sz="1600" baseline="30000" dirty="0"/>
              <a:t>nd</a:t>
            </a:r>
            <a:r>
              <a:rPr lang="en-US" sz="1600" dirty="0"/>
              <a:t> semester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AA43D-333E-4BFA-9987-A075710018D7}"/>
              </a:ext>
            </a:extLst>
          </p:cNvPr>
          <p:cNvSpPr txBox="1"/>
          <p:nvPr/>
        </p:nvSpPr>
        <p:spPr>
          <a:xfrm flipH="1">
            <a:off x="8077200" y="1828792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131: Calculus-based; 2</a:t>
            </a:r>
            <a:r>
              <a:rPr lang="en-US" sz="1600" baseline="30000" dirty="0"/>
              <a:t>nd </a:t>
            </a:r>
            <a:r>
              <a:rPr lang="en-US" sz="1600" dirty="0"/>
              <a:t>semester</a:t>
            </a:r>
          </a:p>
        </p:txBody>
      </p:sp>
    </p:spTree>
    <p:extLst>
      <p:ext uri="{BB962C8B-B14F-4D97-AF65-F5344CB8AC3E}">
        <p14:creationId xmlns:p14="http://schemas.microsoft.com/office/powerpoint/2010/main" val="188818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C771-DF4C-4BF4-A577-CB457C08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Algebra: Simultaneous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93361-0BEA-4682-B88F-F6B567A7E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16" y="1417638"/>
            <a:ext cx="109728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Calculus-based course, 1</a:t>
            </a:r>
            <a:r>
              <a:rPr lang="en-US" sz="2400" b="1" baseline="30000" dirty="0"/>
              <a:t>st</a:t>
            </a:r>
            <a:r>
              <a:rPr lang="en-US" sz="2400" b="1" dirty="0"/>
              <a:t> semester </a:t>
            </a:r>
            <a:r>
              <a:rPr lang="en-US" sz="2000" dirty="0"/>
              <a:t>(% correct; 2018 fall + spring average)</a:t>
            </a:r>
          </a:p>
          <a:p>
            <a:pPr marL="0" indent="0">
              <a:buNone/>
            </a:pPr>
            <a:r>
              <a:rPr lang="en-US" sz="2400" dirty="0"/>
              <a:t>				</a:t>
            </a:r>
          </a:p>
          <a:p>
            <a:pPr marL="0" indent="0">
              <a:buNone/>
            </a:pPr>
            <a:r>
              <a:rPr lang="en-US" sz="2400" dirty="0"/>
              <a:t>		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						</a:t>
            </a:r>
            <a:r>
              <a:rPr lang="en-US" sz="2400" dirty="0"/>
              <a:t>Tempe campus: 79%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1043)</a:t>
            </a:r>
          </a:p>
          <a:p>
            <a:pPr marL="457200" lvl="1" indent="0">
              <a:buNone/>
            </a:pPr>
            <a:r>
              <a:rPr lang="en-US" sz="2400" dirty="0"/>
              <a:t>						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400" dirty="0"/>
              <a:t>						Tempe campus: 55%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862)</a:t>
            </a:r>
          </a:p>
          <a:p>
            <a:pPr marL="457200" lvl="1" indent="0">
              <a:buNone/>
            </a:pPr>
            <a:r>
              <a:rPr lang="en-US" sz="2400" dirty="0"/>
              <a:t>						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8AD4BD-AC6D-44D0-B467-A1274B597C4C}"/>
              </a:ext>
            </a:extLst>
          </p:cNvPr>
          <p:cNvGrpSpPr/>
          <p:nvPr/>
        </p:nvGrpSpPr>
        <p:grpSpPr>
          <a:xfrm>
            <a:off x="685800" y="4800600"/>
            <a:ext cx="4572000" cy="1676400"/>
            <a:chOff x="729049" y="4423132"/>
            <a:chExt cx="4572000" cy="16764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BB38D1-C936-4368-84EC-AC5948195B6A}"/>
                </a:ext>
              </a:extLst>
            </p:cNvPr>
            <p:cNvGrpSpPr/>
            <p:nvPr/>
          </p:nvGrpSpPr>
          <p:grpSpPr>
            <a:xfrm>
              <a:off x="914400" y="4633713"/>
              <a:ext cx="4234249" cy="1399733"/>
              <a:chOff x="914400" y="4633713"/>
              <a:chExt cx="4234249" cy="139973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8A5455B-C5BD-4479-B6D7-33A440BF0F77}"/>
                  </a:ext>
                </a:extLst>
              </p:cNvPr>
              <p:cNvGrpSpPr/>
              <p:nvPr/>
            </p:nvGrpSpPr>
            <p:grpSpPr>
              <a:xfrm>
                <a:off x="914400" y="4633713"/>
                <a:ext cx="1524000" cy="1399733"/>
                <a:chOff x="914400" y="4633713"/>
                <a:chExt cx="1524000" cy="1399733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3237CC9A-A7CB-4447-BEB4-12DE24512A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14400" y="4633713"/>
                  <a:ext cx="1524000" cy="812285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F962278C-A2BE-402C-A4DC-0523A16BE2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33500" y="5595701"/>
                  <a:ext cx="685800" cy="437745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41D77C-6B76-4A5A-90FD-47BB72D91D09}"/>
                  </a:ext>
                </a:extLst>
              </p:cNvPr>
              <p:cNvSpPr txBox="1"/>
              <p:nvPr/>
            </p:nvSpPr>
            <p:spPr>
              <a:xfrm>
                <a:off x="3015049" y="5076666"/>
                <a:ext cx="2133600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Symbolic version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C4E8F0-0827-4787-AB5B-2687DB7F40A4}"/>
                </a:ext>
              </a:extLst>
            </p:cNvPr>
            <p:cNvSpPr/>
            <p:nvPr/>
          </p:nvSpPr>
          <p:spPr>
            <a:xfrm>
              <a:off x="729049" y="4423132"/>
              <a:ext cx="4572000" cy="1676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55FA5D9-2DAF-41AD-85A1-481698D25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65" y="2559413"/>
            <a:ext cx="4502592" cy="16578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AD057E-E29F-4F35-A8C3-9D39BED6BBC6}"/>
              </a:ext>
            </a:extLst>
          </p:cNvPr>
          <p:cNvSpPr txBox="1"/>
          <p:nvPr/>
        </p:nvSpPr>
        <p:spPr>
          <a:xfrm>
            <a:off x="2937096" y="3522596"/>
            <a:ext cx="2133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Numeric version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600768-5762-408B-A053-31B1619B93CE}"/>
              </a:ext>
            </a:extLst>
          </p:cNvPr>
          <p:cNvSpPr txBox="1"/>
          <p:nvPr/>
        </p:nvSpPr>
        <p:spPr>
          <a:xfrm>
            <a:off x="6110415" y="3582878"/>
            <a:ext cx="531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18% higher correct-response-rate than in algebra-based course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402BC3-3203-4D29-9AC0-BD253B6D9263}"/>
              </a:ext>
            </a:extLst>
          </p:cNvPr>
          <p:cNvSpPr txBox="1"/>
          <p:nvPr/>
        </p:nvSpPr>
        <p:spPr>
          <a:xfrm>
            <a:off x="6106604" y="59731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24% lower correct-response-rate on symbolic version  </a:t>
            </a:r>
          </a:p>
        </p:txBody>
      </p:sp>
    </p:spTree>
    <p:extLst>
      <p:ext uri="{BB962C8B-B14F-4D97-AF65-F5344CB8AC3E}">
        <p14:creationId xmlns:p14="http://schemas.microsoft.com/office/powerpoint/2010/main" val="31605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D492-4423-45D0-8B9F-9D519A47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74638"/>
            <a:ext cx="8610600" cy="1143000"/>
          </a:xfrm>
        </p:spPr>
        <p:txBody>
          <a:bodyPr/>
          <a:lstStyle/>
          <a:p>
            <a:r>
              <a:rPr lang="en-US" sz="4000" dirty="0"/>
              <a:t>Why the Difficulties with Symbols?</a:t>
            </a:r>
            <a:br>
              <a:rPr lang="en-US" sz="4000" dirty="0"/>
            </a:br>
            <a:r>
              <a:rPr lang="en-US" sz="2800" dirty="0"/>
              <a:t>Some Suggestions Arising from the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C9CDD-8C6D-4B8A-8D42-D827FE1AF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elementary math courses, “simplified forms” of equations are emphasized (i.e., few messy symbols and functions).</a:t>
            </a:r>
          </a:p>
          <a:p>
            <a:r>
              <a:rPr lang="en-US" sz="2400" dirty="0"/>
              <a:t>Many students get “overloaded” by seeing all the variables, and are unable to carry out procedures that they do successfully with numbers.</a:t>
            </a:r>
          </a:p>
          <a:p>
            <a:r>
              <a:rPr lang="en-US" sz="2400" dirty="0"/>
              <a:t>Many students have had </a:t>
            </a:r>
            <a:r>
              <a:rPr lang="en-US" sz="2400" i="1" dirty="0"/>
              <a:t>insufficient practice </a:t>
            </a:r>
            <a:r>
              <a:rPr lang="en-US" sz="2400" dirty="0"/>
              <a:t>with algebraic operations to avoid being overwhelmed by standard algebraic manipulations.</a:t>
            </a:r>
          </a:p>
          <a:p>
            <a:pPr lvl="1"/>
            <a:r>
              <a:rPr lang="en-US" sz="2000" dirty="0"/>
              <a:t>Students tend to become </a:t>
            </a:r>
            <a:r>
              <a:rPr lang="en-US" sz="2000" i="1" dirty="0"/>
              <a:t>careless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4354-694E-4783-BE75-97EE1698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dirty="0"/>
              <a:t>Possible Origins of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D86A1-A761-45C4-9B6A-DECD63DFF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19697"/>
            <a:ext cx="11125200" cy="4953000"/>
          </a:xfrm>
        </p:spPr>
        <p:txBody>
          <a:bodyPr/>
          <a:lstStyle/>
          <a:p>
            <a:r>
              <a:rPr lang="en-US" sz="2800" dirty="0"/>
              <a:t>We assume several different possible sources for students’ errors:</a:t>
            </a:r>
          </a:p>
          <a:p>
            <a:pPr lvl="1">
              <a:spcBef>
                <a:spcPts val="2400"/>
              </a:spcBef>
            </a:pPr>
            <a:r>
              <a:rPr lang="en-US" sz="2400" dirty="0"/>
              <a:t>Difficulty with operations: Inadequate learning or expertise with fundamental operations</a:t>
            </a:r>
          </a:p>
          <a:p>
            <a:pPr lvl="1">
              <a:spcBef>
                <a:spcPts val="2400"/>
              </a:spcBef>
            </a:pPr>
            <a:r>
              <a:rPr lang="en-US" sz="2400" dirty="0"/>
              <a:t>Difficulty accessing knowledge: Students don’t connect context of problem to context in which operations were learned</a:t>
            </a:r>
          </a:p>
          <a:p>
            <a:pPr lvl="1">
              <a:spcBef>
                <a:spcPts val="2400"/>
              </a:spcBef>
            </a:pPr>
            <a:r>
              <a:rPr lang="en-US" sz="2400" dirty="0"/>
              <a:t>“Careless” errors, due to simple inattention, lack of checking, etc.; can be corrected (in principle) by greater attentiveness.</a:t>
            </a:r>
          </a:p>
          <a:p>
            <a:pPr lvl="2">
              <a:spcBef>
                <a:spcPts val="1200"/>
              </a:spcBef>
            </a:pPr>
            <a:r>
              <a:rPr lang="en-US" sz="2000" dirty="0"/>
              <a:t> (</a:t>
            </a:r>
            <a:r>
              <a:rPr lang="en-US" sz="2000" i="1" dirty="0"/>
              <a:t>Note: </a:t>
            </a:r>
            <a:r>
              <a:rPr lang="en-US" sz="2000" dirty="0"/>
              <a:t>≈50% of errors were “self-corrected” during interviews)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Through interviews and diagnostic items, we probe these items.</a:t>
            </a:r>
          </a:p>
        </p:txBody>
      </p:sp>
    </p:spTree>
    <p:extLst>
      <p:ext uri="{BB962C8B-B14F-4D97-AF65-F5344CB8AC3E}">
        <p14:creationId xmlns:p14="http://schemas.microsoft.com/office/powerpoint/2010/main" val="41419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562A-6D9A-4C37-BEAA-16915C33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5244"/>
            <a:ext cx="10515600" cy="1000114"/>
          </a:xfrm>
        </p:spPr>
        <p:txBody>
          <a:bodyPr/>
          <a:lstStyle/>
          <a:p>
            <a:pPr algn="ctr"/>
            <a:r>
              <a:rPr lang="en-US" sz="3600" dirty="0"/>
              <a:t>Diagnostics for Operations with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D10CC-DB40-4FDB-ACED-BC146D265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3" t="2661" r="6525" b="6395"/>
          <a:stretch/>
        </p:blipFill>
        <p:spPr>
          <a:xfrm>
            <a:off x="523875" y="1259542"/>
            <a:ext cx="4262284" cy="2238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29C62B-D5C3-4E24-BEEB-C63E4003B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05" t="17531" r="6590" b="13598"/>
          <a:stretch/>
        </p:blipFill>
        <p:spPr>
          <a:xfrm>
            <a:off x="1418459" y="4825483"/>
            <a:ext cx="2323796" cy="1340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4C8565-7320-459C-B5D4-884058EBAA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28" t="7170" r="2747" b="11029"/>
          <a:stretch/>
        </p:blipFill>
        <p:spPr>
          <a:xfrm>
            <a:off x="6120074" y="1188622"/>
            <a:ext cx="5609699" cy="23444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3BD0E3-1C4A-48BC-9032-4FEE1BD4D145}"/>
              </a:ext>
            </a:extLst>
          </p:cNvPr>
          <p:cNvSpPr/>
          <p:nvPr/>
        </p:nvSpPr>
        <p:spPr>
          <a:xfrm>
            <a:off x="523875" y="1120089"/>
            <a:ext cx="4413918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932C3-DB21-4E0E-898E-EA273CF4519C}"/>
              </a:ext>
            </a:extLst>
          </p:cNvPr>
          <p:cNvSpPr/>
          <p:nvPr/>
        </p:nvSpPr>
        <p:spPr>
          <a:xfrm>
            <a:off x="523875" y="4271961"/>
            <a:ext cx="4413918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456E9E-B7D5-4A28-8239-A5536AE90424}"/>
              </a:ext>
            </a:extLst>
          </p:cNvPr>
          <p:cNvSpPr/>
          <p:nvPr/>
        </p:nvSpPr>
        <p:spPr>
          <a:xfrm>
            <a:off x="5934074" y="1132574"/>
            <a:ext cx="5981700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719D24-AD70-4F45-86ED-E5D5489B72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46" t="3814" r="9734"/>
          <a:stretch/>
        </p:blipFill>
        <p:spPr>
          <a:xfrm>
            <a:off x="6120074" y="4362675"/>
            <a:ext cx="4337122" cy="24479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2C4191-DB81-478E-A20E-0103C4717F7E}"/>
              </a:ext>
            </a:extLst>
          </p:cNvPr>
          <p:cNvSpPr/>
          <p:nvPr/>
        </p:nvSpPr>
        <p:spPr>
          <a:xfrm>
            <a:off x="5950550" y="4362675"/>
            <a:ext cx="5981700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8136A4-44B3-4029-BF58-E05F5B97B872}"/>
              </a:ext>
            </a:extLst>
          </p:cNvPr>
          <p:cNvSpPr/>
          <p:nvPr/>
        </p:nvSpPr>
        <p:spPr>
          <a:xfrm>
            <a:off x="304800" y="924870"/>
            <a:ext cx="4876800" cy="2885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787306-E13C-4ED8-83F8-EF75A8F72D1C}"/>
              </a:ext>
            </a:extLst>
          </p:cNvPr>
          <p:cNvSpPr/>
          <p:nvPr/>
        </p:nvSpPr>
        <p:spPr>
          <a:xfrm>
            <a:off x="5802268" y="762000"/>
            <a:ext cx="6237331" cy="2885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74341-0243-48A3-8802-C0B9F94072BE}"/>
              </a:ext>
            </a:extLst>
          </p:cNvPr>
          <p:cNvSpPr/>
          <p:nvPr/>
        </p:nvSpPr>
        <p:spPr>
          <a:xfrm>
            <a:off x="507399" y="4206947"/>
            <a:ext cx="4876800" cy="2570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319975-D7F7-43B9-8ACB-F2349BC35944}"/>
              </a:ext>
            </a:extLst>
          </p:cNvPr>
          <p:cNvSpPr/>
          <p:nvPr/>
        </p:nvSpPr>
        <p:spPr>
          <a:xfrm>
            <a:off x="5907037" y="4271961"/>
            <a:ext cx="6132561" cy="2570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562A-6D9A-4C37-BEAA-16915C33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5244"/>
            <a:ext cx="10515600" cy="1000114"/>
          </a:xfrm>
        </p:spPr>
        <p:txBody>
          <a:bodyPr/>
          <a:lstStyle/>
          <a:p>
            <a:pPr algn="ctr"/>
            <a:r>
              <a:rPr lang="en-US" sz="3600" dirty="0"/>
              <a:t>Diagnostics for Operations with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D10CC-DB40-4FDB-ACED-BC146D265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3" t="2661" r="6525" b="6395"/>
          <a:stretch/>
        </p:blipFill>
        <p:spPr>
          <a:xfrm>
            <a:off x="523875" y="1259542"/>
            <a:ext cx="4262284" cy="2238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29C62B-D5C3-4E24-BEEB-C63E4003B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05" t="17531" r="6590" b="13598"/>
          <a:stretch/>
        </p:blipFill>
        <p:spPr>
          <a:xfrm>
            <a:off x="1418459" y="4825483"/>
            <a:ext cx="2323796" cy="1340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4C8565-7320-459C-B5D4-884058EBAA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28" t="7170" r="2747" b="11029"/>
          <a:stretch/>
        </p:blipFill>
        <p:spPr>
          <a:xfrm>
            <a:off x="6120074" y="1188622"/>
            <a:ext cx="5609699" cy="23444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3BD0E3-1C4A-48BC-9032-4FEE1BD4D145}"/>
              </a:ext>
            </a:extLst>
          </p:cNvPr>
          <p:cNvSpPr/>
          <p:nvPr/>
        </p:nvSpPr>
        <p:spPr>
          <a:xfrm>
            <a:off x="523875" y="1120089"/>
            <a:ext cx="4413918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932C3-DB21-4E0E-898E-EA273CF4519C}"/>
              </a:ext>
            </a:extLst>
          </p:cNvPr>
          <p:cNvSpPr/>
          <p:nvPr/>
        </p:nvSpPr>
        <p:spPr>
          <a:xfrm>
            <a:off x="523875" y="4271961"/>
            <a:ext cx="4413918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456E9E-B7D5-4A28-8239-A5536AE90424}"/>
              </a:ext>
            </a:extLst>
          </p:cNvPr>
          <p:cNvSpPr/>
          <p:nvPr/>
        </p:nvSpPr>
        <p:spPr>
          <a:xfrm>
            <a:off x="5934074" y="1132574"/>
            <a:ext cx="5981700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719D24-AD70-4F45-86ED-E5D5489B72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46" t="3814" r="9734"/>
          <a:stretch/>
        </p:blipFill>
        <p:spPr>
          <a:xfrm>
            <a:off x="6120074" y="4362675"/>
            <a:ext cx="4337122" cy="24479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2C4191-DB81-478E-A20E-0103C4717F7E}"/>
              </a:ext>
            </a:extLst>
          </p:cNvPr>
          <p:cNvSpPr/>
          <p:nvPr/>
        </p:nvSpPr>
        <p:spPr>
          <a:xfrm>
            <a:off x="5950550" y="4362675"/>
            <a:ext cx="5981700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787306-E13C-4ED8-83F8-EF75A8F72D1C}"/>
              </a:ext>
            </a:extLst>
          </p:cNvPr>
          <p:cNvSpPr/>
          <p:nvPr/>
        </p:nvSpPr>
        <p:spPr>
          <a:xfrm>
            <a:off x="5802268" y="762000"/>
            <a:ext cx="6237331" cy="2885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74341-0243-48A3-8802-C0B9F94072BE}"/>
              </a:ext>
            </a:extLst>
          </p:cNvPr>
          <p:cNvSpPr/>
          <p:nvPr/>
        </p:nvSpPr>
        <p:spPr>
          <a:xfrm>
            <a:off x="507399" y="4206947"/>
            <a:ext cx="4876800" cy="2570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319975-D7F7-43B9-8ACB-F2349BC35944}"/>
              </a:ext>
            </a:extLst>
          </p:cNvPr>
          <p:cNvSpPr/>
          <p:nvPr/>
        </p:nvSpPr>
        <p:spPr>
          <a:xfrm>
            <a:off x="5907037" y="4271961"/>
            <a:ext cx="6132561" cy="2570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562A-6D9A-4C37-BEAA-16915C33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5244"/>
            <a:ext cx="10515600" cy="1000114"/>
          </a:xfrm>
        </p:spPr>
        <p:txBody>
          <a:bodyPr/>
          <a:lstStyle/>
          <a:p>
            <a:pPr algn="ctr"/>
            <a:r>
              <a:rPr lang="en-US" sz="3600" dirty="0"/>
              <a:t>Diagnostics for Operations with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D10CC-DB40-4FDB-ACED-BC146D265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3" t="2661" r="6525" b="6395"/>
          <a:stretch/>
        </p:blipFill>
        <p:spPr>
          <a:xfrm>
            <a:off x="523875" y="1259542"/>
            <a:ext cx="4262284" cy="2238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29C62B-D5C3-4E24-BEEB-C63E4003B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05" t="17531" r="6590" b="13598"/>
          <a:stretch/>
        </p:blipFill>
        <p:spPr>
          <a:xfrm>
            <a:off x="1418459" y="4825483"/>
            <a:ext cx="2323796" cy="1340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4C8565-7320-459C-B5D4-884058EBAA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28" t="7170" r="2747" b="11029"/>
          <a:stretch/>
        </p:blipFill>
        <p:spPr>
          <a:xfrm>
            <a:off x="6120074" y="1188622"/>
            <a:ext cx="5609699" cy="23444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3BD0E3-1C4A-48BC-9032-4FEE1BD4D145}"/>
              </a:ext>
            </a:extLst>
          </p:cNvPr>
          <p:cNvSpPr/>
          <p:nvPr/>
        </p:nvSpPr>
        <p:spPr>
          <a:xfrm>
            <a:off x="523875" y="1120089"/>
            <a:ext cx="4413918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932C3-DB21-4E0E-898E-EA273CF4519C}"/>
              </a:ext>
            </a:extLst>
          </p:cNvPr>
          <p:cNvSpPr/>
          <p:nvPr/>
        </p:nvSpPr>
        <p:spPr>
          <a:xfrm>
            <a:off x="523875" y="4271961"/>
            <a:ext cx="4413918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456E9E-B7D5-4A28-8239-A5536AE90424}"/>
              </a:ext>
            </a:extLst>
          </p:cNvPr>
          <p:cNvSpPr/>
          <p:nvPr/>
        </p:nvSpPr>
        <p:spPr>
          <a:xfrm>
            <a:off x="5934074" y="1132574"/>
            <a:ext cx="5981700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719D24-AD70-4F45-86ED-E5D5489B72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46" t="3814" r="9734"/>
          <a:stretch/>
        </p:blipFill>
        <p:spPr>
          <a:xfrm>
            <a:off x="6120074" y="4362675"/>
            <a:ext cx="4337122" cy="24479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2C4191-DB81-478E-A20E-0103C4717F7E}"/>
              </a:ext>
            </a:extLst>
          </p:cNvPr>
          <p:cNvSpPr/>
          <p:nvPr/>
        </p:nvSpPr>
        <p:spPr>
          <a:xfrm>
            <a:off x="5950550" y="4362675"/>
            <a:ext cx="5981700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319975-D7F7-43B9-8ACB-F2349BC35944}"/>
              </a:ext>
            </a:extLst>
          </p:cNvPr>
          <p:cNvSpPr/>
          <p:nvPr/>
        </p:nvSpPr>
        <p:spPr>
          <a:xfrm>
            <a:off x="5907037" y="4271961"/>
            <a:ext cx="6132561" cy="2570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2B0811-CDEB-4E44-9E93-DFD30ABB3731}"/>
              </a:ext>
            </a:extLst>
          </p:cNvPr>
          <p:cNvSpPr/>
          <p:nvPr/>
        </p:nvSpPr>
        <p:spPr>
          <a:xfrm>
            <a:off x="507399" y="4206947"/>
            <a:ext cx="4876800" cy="2570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562A-6D9A-4C37-BEAA-16915C33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5244"/>
            <a:ext cx="10515600" cy="1000114"/>
          </a:xfrm>
        </p:spPr>
        <p:txBody>
          <a:bodyPr/>
          <a:lstStyle/>
          <a:p>
            <a:pPr algn="ctr"/>
            <a:r>
              <a:rPr lang="en-US" sz="3600" dirty="0"/>
              <a:t>Diagnostics for Operations with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D10CC-DB40-4FDB-ACED-BC146D265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3" t="2661" r="6525" b="6395"/>
          <a:stretch/>
        </p:blipFill>
        <p:spPr>
          <a:xfrm>
            <a:off x="523875" y="1259542"/>
            <a:ext cx="4262284" cy="2238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29C62B-D5C3-4E24-BEEB-C63E4003B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05" t="17531" r="6590" b="13598"/>
          <a:stretch/>
        </p:blipFill>
        <p:spPr>
          <a:xfrm>
            <a:off x="1418459" y="4825483"/>
            <a:ext cx="2323796" cy="1340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4C8565-7320-459C-B5D4-884058EBAA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28" t="7170" r="2747" b="11029"/>
          <a:stretch/>
        </p:blipFill>
        <p:spPr>
          <a:xfrm>
            <a:off x="6120074" y="1188622"/>
            <a:ext cx="5609699" cy="23444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3BD0E3-1C4A-48BC-9032-4FEE1BD4D145}"/>
              </a:ext>
            </a:extLst>
          </p:cNvPr>
          <p:cNvSpPr/>
          <p:nvPr/>
        </p:nvSpPr>
        <p:spPr>
          <a:xfrm>
            <a:off x="523875" y="1120089"/>
            <a:ext cx="4413918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932C3-DB21-4E0E-898E-EA273CF4519C}"/>
              </a:ext>
            </a:extLst>
          </p:cNvPr>
          <p:cNvSpPr/>
          <p:nvPr/>
        </p:nvSpPr>
        <p:spPr>
          <a:xfrm>
            <a:off x="523875" y="4271961"/>
            <a:ext cx="4413918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456E9E-B7D5-4A28-8239-A5536AE90424}"/>
              </a:ext>
            </a:extLst>
          </p:cNvPr>
          <p:cNvSpPr/>
          <p:nvPr/>
        </p:nvSpPr>
        <p:spPr>
          <a:xfrm>
            <a:off x="5934074" y="1132574"/>
            <a:ext cx="5981700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719D24-AD70-4F45-86ED-E5D5489B72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46" t="3814" r="9734"/>
          <a:stretch/>
        </p:blipFill>
        <p:spPr>
          <a:xfrm>
            <a:off x="6120074" y="4362675"/>
            <a:ext cx="4337122" cy="24479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2C4191-DB81-478E-A20E-0103C4717F7E}"/>
              </a:ext>
            </a:extLst>
          </p:cNvPr>
          <p:cNvSpPr/>
          <p:nvPr/>
        </p:nvSpPr>
        <p:spPr>
          <a:xfrm>
            <a:off x="5950550" y="4362675"/>
            <a:ext cx="5981700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64B4B2-9707-4131-AA00-9DC6CDD73C20}"/>
              </a:ext>
            </a:extLst>
          </p:cNvPr>
          <p:cNvSpPr/>
          <p:nvPr/>
        </p:nvSpPr>
        <p:spPr>
          <a:xfrm>
            <a:off x="507399" y="4206947"/>
            <a:ext cx="4876800" cy="2570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5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18EA-10CD-4F4D-8970-58A05697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47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“Symbolic” Versus “Numeric”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09BA5-5B11-489A-A770-C23D510CF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040"/>
            <a:ext cx="10515600" cy="48166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3400" dirty="0" err="1"/>
              <a:t>Torigoe</a:t>
            </a:r>
            <a:r>
              <a:rPr lang="en-US" sz="3400" dirty="0"/>
              <a:t> and Gladding (2007; 2011) investigated differences in students’ responses to physics problems in both numeric and symbolic form</a:t>
            </a:r>
          </a:p>
          <a:p>
            <a:pPr lvl="1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400" dirty="0"/>
              <a:t>“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</a:rPr>
              <a:t>Numeric</a:t>
            </a:r>
            <a:r>
              <a:rPr lang="en-US" sz="3400" dirty="0"/>
              <a:t>” and “</a:t>
            </a:r>
            <a:r>
              <a:rPr lang="en-US" sz="3400" b="1" dirty="0">
                <a:solidFill>
                  <a:srgbClr val="0070C0"/>
                </a:solidFill>
              </a:rPr>
              <a:t>symbolic</a:t>
            </a:r>
            <a:r>
              <a:rPr lang="en-US" sz="3400" dirty="0"/>
              <a:t>” refer to the nature of the constant                                                  coefficients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3400" dirty="0">
                <a:solidFill>
                  <a:schemeClr val="bg1"/>
                </a:solidFill>
              </a:rPr>
              <a:t>Starting in 2018, we asked paired problems in both symbolic and numeric form</a:t>
            </a:r>
          </a:p>
          <a:p>
            <a:pPr lvl="1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chemeClr val="bg1"/>
                </a:solidFill>
              </a:rPr>
              <a:t>Our problems were stripped of physics context and asked as pure math problems</a:t>
            </a:r>
          </a:p>
          <a:p>
            <a:pPr lvl="1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chemeClr val="bg1"/>
                </a:solidFill>
              </a:rPr>
              <a:t>Focused on trigonometry and algebra</a:t>
            </a: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Students’ Difficulties with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US" sz="2000" b="1" dirty="0"/>
              <a:t>Confusion of symbolic meaning: </a:t>
            </a:r>
            <a:r>
              <a:rPr lang="en-US" sz="2000" dirty="0"/>
              <a:t>Students perform worse on solving problems when symbols are used to represent common physical quantities in equations, e.g., “</a:t>
            </a:r>
            <a:r>
              <a:rPr lang="en-US" sz="2000" i="1" dirty="0"/>
              <a:t>m</a:t>
            </a:r>
            <a:r>
              <a:rPr lang="en-US" sz="2000" dirty="0"/>
              <a:t>” instead of “1.5 kg” [</a:t>
            </a:r>
            <a:r>
              <a:rPr lang="en-US" sz="2000" dirty="0" err="1"/>
              <a:t>Torigoe</a:t>
            </a:r>
            <a:r>
              <a:rPr lang="en-US" sz="2000" dirty="0"/>
              <a:t> and Gladding, 2007; 2011)</a:t>
            </a:r>
          </a:p>
          <a:p>
            <a:pPr marL="914400" lvl="2" indent="0">
              <a:buNone/>
            </a:pPr>
            <a:endParaRPr lang="en-US" sz="2000" dirty="0"/>
          </a:p>
          <a:p>
            <a:pPr marL="914400" lvl="2" indent="0">
              <a:buNone/>
            </a:pPr>
            <a:r>
              <a:rPr lang="en-US" sz="2000" b="1" i="1" dirty="0"/>
              <a:t>Example </a:t>
            </a:r>
            <a:r>
              <a:rPr lang="en-US" sz="1800" b="1" i="1" dirty="0"/>
              <a:t>[University of Illinois]:</a:t>
            </a:r>
          </a:p>
          <a:p>
            <a:pPr marL="0" indent="0">
              <a:buNone/>
            </a:pPr>
            <a:r>
              <a:rPr lang="en-US" sz="1800" i="1" dirty="0"/>
              <a:t>Version #1</a:t>
            </a:r>
            <a:r>
              <a:rPr lang="en-US" sz="1800" dirty="0"/>
              <a:t>: A car can go from 0 to 60 m/s in 8 s. At what distance </a:t>
            </a:r>
            <a:r>
              <a:rPr lang="en-US" sz="1800" i="1" dirty="0"/>
              <a:t>d </a:t>
            </a:r>
            <a:r>
              <a:rPr lang="en-US" sz="1800" dirty="0"/>
              <a:t>from the start at rest is the car traveling 30 m/s? </a:t>
            </a: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Version #2</a:t>
            </a:r>
            <a:r>
              <a:rPr lang="en-US" sz="1800" dirty="0"/>
              <a:t>:</a:t>
            </a:r>
            <a:r>
              <a:rPr lang="en-US" sz="1800" i="1" dirty="0"/>
              <a:t> </a:t>
            </a:r>
            <a:r>
              <a:rPr lang="en-US" sz="1800" dirty="0"/>
              <a:t>A car can go from 0 to </a:t>
            </a:r>
            <a:r>
              <a:rPr lang="en-US" sz="1800" i="1" dirty="0"/>
              <a:t>v</a:t>
            </a:r>
            <a:r>
              <a:rPr lang="en-US" sz="1800" baseline="-25000" dirty="0"/>
              <a:t>1</a:t>
            </a:r>
            <a:r>
              <a:rPr lang="en-US" sz="1800" dirty="0"/>
              <a:t> in </a:t>
            </a:r>
            <a:r>
              <a:rPr lang="en-US" sz="1800" i="1" dirty="0"/>
              <a:t>t</a:t>
            </a:r>
            <a:r>
              <a:rPr lang="en-US" sz="1800" baseline="-25000" dirty="0"/>
              <a:t>1</a:t>
            </a:r>
            <a:r>
              <a:rPr lang="en-US" sz="1800" dirty="0"/>
              <a:t> seconds. At what distance </a:t>
            </a:r>
            <a:r>
              <a:rPr lang="en-US" sz="1800" i="1" dirty="0"/>
              <a:t>d </a:t>
            </a:r>
            <a:r>
              <a:rPr lang="en-US" sz="1800" dirty="0"/>
              <a:t>from the start at rest is the car traveling (</a:t>
            </a:r>
            <a:r>
              <a:rPr lang="en-US" sz="1800" i="1" dirty="0"/>
              <a:t>v</a:t>
            </a:r>
            <a:r>
              <a:rPr lang="en-US" sz="1800" baseline="-25000" dirty="0"/>
              <a:t>1</a:t>
            </a:r>
            <a:r>
              <a:rPr lang="en-US" sz="1800" dirty="0"/>
              <a:t>/2)? </a:t>
            </a:r>
            <a:endParaRPr lang="en-US" sz="1800" i="1" dirty="0"/>
          </a:p>
          <a:p>
            <a:endParaRPr lang="en-US" sz="1800" i="1" dirty="0"/>
          </a:p>
          <a:p>
            <a:pPr marL="914400" lvl="2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8669" y="600445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Much worse!</a:t>
            </a:r>
          </a:p>
        </p:txBody>
      </p:sp>
      <p:sp>
        <p:nvSpPr>
          <p:cNvPr id="8" name="Arrow: Right 7"/>
          <p:cNvSpPr/>
          <p:nvPr/>
        </p:nvSpPr>
        <p:spPr>
          <a:xfrm rot="12889615">
            <a:off x="7350775" y="5696427"/>
            <a:ext cx="624489" cy="2521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933CE2A1-D209-4E52-85B1-AEC85DA254F9}"/>
              </a:ext>
            </a:extLst>
          </p:cNvPr>
          <p:cNvSpPr/>
          <p:nvPr/>
        </p:nvSpPr>
        <p:spPr>
          <a:xfrm>
            <a:off x="6019800" y="4054151"/>
            <a:ext cx="1447800" cy="381000"/>
          </a:xfrm>
          <a:prstGeom prst="round1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F4D882B5-2CED-48C6-B1B9-36CC633EEA05}"/>
              </a:ext>
            </a:extLst>
          </p:cNvPr>
          <p:cNvSpPr/>
          <p:nvPr/>
        </p:nvSpPr>
        <p:spPr>
          <a:xfrm>
            <a:off x="5791200" y="5289911"/>
            <a:ext cx="1447800" cy="381000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34C98-22CD-48CB-92AF-879D3CA04B98}"/>
              </a:ext>
            </a:extLst>
          </p:cNvPr>
          <p:cNvSpPr txBox="1"/>
          <p:nvPr/>
        </p:nvSpPr>
        <p:spPr>
          <a:xfrm>
            <a:off x="5982478" y="4038242"/>
            <a:ext cx="156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[93% correct]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27D10-5D4F-40AC-9C9D-61A20B2339A0}"/>
              </a:ext>
            </a:extLst>
          </p:cNvPr>
          <p:cNvSpPr txBox="1"/>
          <p:nvPr/>
        </p:nvSpPr>
        <p:spPr>
          <a:xfrm>
            <a:off x="5791200" y="5286172"/>
            <a:ext cx="15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[57% correct]</a:t>
            </a:r>
          </a:p>
        </p:txBody>
      </p:sp>
    </p:spTree>
    <p:extLst>
      <p:ext uri="{BB962C8B-B14F-4D97-AF65-F5344CB8AC3E}">
        <p14:creationId xmlns:p14="http://schemas.microsoft.com/office/powerpoint/2010/main" val="14593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6" grpId="0" animBg="1"/>
      <p:bldP spid="9" grpId="0" animBg="1"/>
      <p:bldP spid="7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0AA32-D26F-4D37-947E-9298414C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269094"/>
            <a:ext cx="6552395" cy="1560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012235-124F-4EE4-832A-538C4ABA5951}"/>
              </a:ext>
            </a:extLst>
          </p:cNvPr>
          <p:cNvSpPr txBox="1"/>
          <p:nvPr/>
        </p:nvSpPr>
        <p:spPr>
          <a:xfrm>
            <a:off x="1676401" y="200785"/>
            <a:ext cx="352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Torigoe</a:t>
            </a:r>
            <a:r>
              <a:rPr lang="en-US" dirty="0"/>
              <a:t> &amp; Gladding (2011):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DD8E76-B968-4741-B6A8-3B4728E6ABA7}"/>
              </a:ext>
            </a:extLst>
          </p:cNvPr>
          <p:cNvGrpSpPr/>
          <p:nvPr/>
        </p:nvGrpSpPr>
        <p:grpSpPr>
          <a:xfrm>
            <a:off x="2895994" y="1898273"/>
            <a:ext cx="6400013" cy="3849454"/>
            <a:chOff x="1371993" y="1898273"/>
            <a:chExt cx="6400013" cy="38494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197540-8485-401A-A786-66B83DC1A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993" y="1898273"/>
              <a:ext cx="6400013" cy="91368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2F1781-C922-4A46-84EC-AD0AFE8C5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2786" y="2963339"/>
              <a:ext cx="6298426" cy="111672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0AA7FD-FB89-4EE1-8354-0CBA14910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3271" y="4579327"/>
              <a:ext cx="1066275" cy="1168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1B8D0A-54E0-49C0-82A7-00E1E0252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6400" y="4538116"/>
              <a:ext cx="1472475" cy="1143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35CA9A-C35F-46DF-B4CC-7F97FF202C1C}"/>
                </a:ext>
              </a:extLst>
            </p:cNvPr>
            <p:cNvSpPr/>
            <p:nvPr/>
          </p:nvSpPr>
          <p:spPr>
            <a:xfrm>
              <a:off x="2865083" y="4579327"/>
              <a:ext cx="914400" cy="492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B4893D-BF6D-4F70-A4A8-E7C83CF5EEDC}"/>
                </a:ext>
              </a:extLst>
            </p:cNvPr>
            <p:cNvSpPr/>
            <p:nvPr/>
          </p:nvSpPr>
          <p:spPr>
            <a:xfrm>
              <a:off x="6808367" y="4800600"/>
              <a:ext cx="914400" cy="649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0058B1-8A23-4AE8-A1C8-54C40281C35E}"/>
                </a:ext>
              </a:extLst>
            </p:cNvPr>
            <p:cNvSpPr/>
            <p:nvPr/>
          </p:nvSpPr>
          <p:spPr>
            <a:xfrm>
              <a:off x="6629400" y="4442927"/>
              <a:ext cx="914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3E5AEE-8F0C-45B3-9CB0-84DA0A50F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16714" y="4283912"/>
              <a:ext cx="812400" cy="2413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0C0D4A-D703-432B-8F43-BBEB6009D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13900" y="4248732"/>
              <a:ext cx="1015500" cy="21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99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2A60-6292-4713-B06A-28D0F7DB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8 Sample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F32A-11C9-4659-A0CB-A87F9BC994E3}"/>
              </a:ext>
            </a:extLst>
          </p:cNvPr>
          <p:cNvSpPr txBox="1"/>
          <p:nvPr/>
        </p:nvSpPr>
        <p:spPr>
          <a:xfrm flipH="1">
            <a:off x="17526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111: Algebra-based;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244D5-5540-432E-AD23-4BEDEFFC36CF}"/>
              </a:ext>
            </a:extLst>
          </p:cNvPr>
          <p:cNvSpPr txBox="1"/>
          <p:nvPr/>
        </p:nvSpPr>
        <p:spPr>
          <a:xfrm flipH="1">
            <a:off x="5867400" y="1828797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121: Calculus-based;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135E-B561-467D-85F7-D5B09B46DA04}"/>
              </a:ext>
            </a:extLst>
          </p:cNvPr>
          <p:cNvSpPr txBox="1"/>
          <p:nvPr/>
        </p:nvSpPr>
        <p:spPr>
          <a:xfrm flipH="1">
            <a:off x="38100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112: Algebra-based; 2</a:t>
            </a:r>
            <a:r>
              <a:rPr lang="en-US" sz="1600" baseline="30000" dirty="0"/>
              <a:t>nd</a:t>
            </a:r>
            <a:r>
              <a:rPr lang="en-US" sz="1600" dirty="0"/>
              <a:t> semester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AA43D-333E-4BFA-9987-A075710018D7}"/>
              </a:ext>
            </a:extLst>
          </p:cNvPr>
          <p:cNvSpPr txBox="1"/>
          <p:nvPr/>
        </p:nvSpPr>
        <p:spPr>
          <a:xfrm flipH="1">
            <a:off x="8077200" y="1828792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131: Calculus-based; 2</a:t>
            </a:r>
            <a:r>
              <a:rPr lang="en-US" sz="1600" baseline="30000" dirty="0"/>
              <a:t>nd </a:t>
            </a:r>
            <a:r>
              <a:rPr lang="en-US" sz="1600" dirty="0"/>
              <a:t>semester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5C2DA0-99EF-4DB8-B61F-68CF1BB91D57}"/>
              </a:ext>
            </a:extLst>
          </p:cNvPr>
          <p:cNvGrpSpPr/>
          <p:nvPr/>
        </p:nvGrpSpPr>
        <p:grpSpPr>
          <a:xfrm>
            <a:off x="4026183" y="2743200"/>
            <a:ext cx="1625035" cy="369332"/>
            <a:chOff x="380072" y="2743200"/>
            <a:chExt cx="1625035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439DD4-C620-4081-AE93-87D37A525DA9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280D68-CBFE-457E-B520-100E9D472509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B7A48-96A9-45D3-8F1D-7562AF782716}"/>
              </a:ext>
            </a:extLst>
          </p:cNvPr>
          <p:cNvGrpSpPr/>
          <p:nvPr/>
        </p:nvGrpSpPr>
        <p:grpSpPr>
          <a:xfrm>
            <a:off x="6096001" y="2733773"/>
            <a:ext cx="1625035" cy="369332"/>
            <a:chOff x="380072" y="2743200"/>
            <a:chExt cx="1625035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AAC2F5-C69B-4E32-809F-9C23D5625BDF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2F7813-FC91-42A9-9746-F0EF1799B6C5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B3F86F-A846-424A-8CC0-9802BCC7AB33}"/>
              </a:ext>
            </a:extLst>
          </p:cNvPr>
          <p:cNvGrpSpPr/>
          <p:nvPr/>
        </p:nvGrpSpPr>
        <p:grpSpPr>
          <a:xfrm>
            <a:off x="8369583" y="2727615"/>
            <a:ext cx="1625035" cy="369332"/>
            <a:chOff x="380072" y="2743200"/>
            <a:chExt cx="1625035" cy="344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B39F6-63E2-4AE1-99DF-05E6486713B5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1A2F31-8ADD-4F95-B342-DAE469E50621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6E87B0-7521-410D-859D-E97F9620D80B}"/>
              </a:ext>
            </a:extLst>
          </p:cNvPr>
          <p:cNvGrpSpPr/>
          <p:nvPr/>
        </p:nvGrpSpPr>
        <p:grpSpPr>
          <a:xfrm>
            <a:off x="1904073" y="2413568"/>
            <a:ext cx="1625035" cy="698965"/>
            <a:chOff x="380072" y="2413567"/>
            <a:chExt cx="1625035" cy="6989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86999C-3BBB-44A9-9683-9606B1C57B61}"/>
                </a:ext>
              </a:extLst>
            </p:cNvPr>
            <p:cNvGrpSpPr/>
            <p:nvPr/>
          </p:nvGrpSpPr>
          <p:grpSpPr>
            <a:xfrm>
              <a:off x="380072" y="2743200"/>
              <a:ext cx="1625035" cy="369332"/>
              <a:chOff x="380072" y="2743200"/>
              <a:chExt cx="1625035" cy="36933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8E38AD-4476-4F48-A499-9F3EB0DBAC04}"/>
                  </a:ext>
                </a:extLst>
              </p:cNvPr>
              <p:cNvSpPr txBox="1"/>
              <p:nvPr/>
            </p:nvSpPr>
            <p:spPr>
              <a:xfrm>
                <a:off x="380072" y="2743200"/>
                <a:ext cx="87722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Tempe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6CE8F9-69A5-48DD-A941-32F81F9FFBBF}"/>
                  </a:ext>
                </a:extLst>
              </p:cNvPr>
              <p:cNvSpPr txBox="1"/>
              <p:nvPr/>
            </p:nvSpPr>
            <p:spPr>
              <a:xfrm>
                <a:off x="1371600" y="2743200"/>
                <a:ext cx="63350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Poly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7B1BA0-F20D-4C9E-8D21-743F69236494}"/>
                </a:ext>
              </a:extLst>
            </p:cNvPr>
            <p:cNvGrpSpPr/>
            <p:nvPr/>
          </p:nvGrpSpPr>
          <p:grpSpPr>
            <a:xfrm>
              <a:off x="818686" y="2413567"/>
              <a:ext cx="869668" cy="329633"/>
              <a:chOff x="818686" y="2413567"/>
              <a:chExt cx="869668" cy="329633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8140145-3B35-4DE3-9E3C-2376C000405A}"/>
                  </a:ext>
                </a:extLst>
              </p:cNvPr>
              <p:cNvCxnSpPr>
                <a:stCxn id="3" idx="2"/>
                <a:endCxn id="7" idx="0"/>
              </p:cNvCxnSpPr>
              <p:nvPr/>
            </p:nvCxnSpPr>
            <p:spPr>
              <a:xfrm flipH="1">
                <a:off x="818686" y="2413567"/>
                <a:ext cx="438614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E7C50BB-8746-4394-A4D5-3601B774275C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>
              <a:xfrm flipH="1" flipV="1">
                <a:off x="1266158" y="2428598"/>
                <a:ext cx="422196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0EAA04-5399-4BA8-8AA4-CB7FA645E8CA}"/>
              </a:ext>
            </a:extLst>
          </p:cNvPr>
          <p:cNvGrpSpPr/>
          <p:nvPr/>
        </p:nvGrpSpPr>
        <p:grpSpPr>
          <a:xfrm>
            <a:off x="4519094" y="2404141"/>
            <a:ext cx="869668" cy="329633"/>
            <a:chOff x="818686" y="2413567"/>
            <a:chExt cx="869668" cy="3296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600F94-608A-4EB3-AF9C-6757D5D9FB45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9C4E79-4E8D-451E-A8C0-3A393DBB79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9FA1ED-A1C8-4AEE-9FE0-4205DD6FF4C7}"/>
              </a:ext>
            </a:extLst>
          </p:cNvPr>
          <p:cNvGrpSpPr/>
          <p:nvPr/>
        </p:nvGrpSpPr>
        <p:grpSpPr>
          <a:xfrm>
            <a:off x="6539906" y="2413568"/>
            <a:ext cx="869668" cy="329633"/>
            <a:chOff x="818686" y="2413567"/>
            <a:chExt cx="869668" cy="3296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7F2A78-6A9B-4CA7-AF0A-2B8AA1B63252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3746A8-324C-486A-86F6-9E29D80354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AD6B6-15DA-4C4F-AEEA-23A1BDA78FEB}"/>
              </a:ext>
            </a:extLst>
          </p:cNvPr>
          <p:cNvGrpSpPr/>
          <p:nvPr/>
        </p:nvGrpSpPr>
        <p:grpSpPr>
          <a:xfrm>
            <a:off x="8811976" y="2397982"/>
            <a:ext cx="869668" cy="329633"/>
            <a:chOff x="818686" y="2413567"/>
            <a:chExt cx="869668" cy="32963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C8FDE9-621F-44FB-8209-6568FEA82948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23CCEF-16DC-4EDF-A165-6D9A27856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4390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C9B5-B6F7-4412-908A-A4C6BC04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on #2 </a:t>
            </a:r>
            <a:br>
              <a:rPr lang="en-US" sz="3600" dirty="0"/>
            </a:br>
            <a:r>
              <a:rPr lang="en-US" sz="2400" dirty="0"/>
              <a:t>[</a:t>
            </a:r>
            <a:r>
              <a:rPr lang="en-US" sz="2400" dirty="0" err="1"/>
              <a:t>Torigoe</a:t>
            </a:r>
            <a:r>
              <a:rPr lang="en-US" sz="2400" dirty="0"/>
              <a:t> and Gladding, 2007; 2011]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483D-5CA8-4893-BE5F-DB1BA237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4953000"/>
          </a:xfrm>
        </p:spPr>
        <p:txBody>
          <a:bodyPr/>
          <a:lstStyle/>
          <a:p>
            <a:r>
              <a:rPr lang="en-US" sz="2800" b="1" dirty="0"/>
              <a:t>Numeric version: </a:t>
            </a:r>
            <a:r>
              <a:rPr lang="en-US" sz="2800" dirty="0"/>
              <a:t>93% correct (</a:t>
            </a:r>
            <a:r>
              <a:rPr lang="en-US" sz="2800" i="1" dirty="0"/>
              <a:t>N</a:t>
            </a:r>
            <a:r>
              <a:rPr lang="en-US" sz="2800" dirty="0"/>
              <a:t> ≈ 380)</a:t>
            </a:r>
          </a:p>
          <a:p>
            <a:r>
              <a:rPr lang="en-US" sz="2800" b="1" dirty="0"/>
              <a:t>Symbolic version*: </a:t>
            </a:r>
            <a:r>
              <a:rPr lang="en-US" sz="2800" dirty="0"/>
              <a:t>57% correct (</a:t>
            </a:r>
            <a:r>
              <a:rPr lang="en-US" sz="2800" i="1" dirty="0"/>
              <a:t>N</a:t>
            </a:r>
            <a:r>
              <a:rPr lang="en-US" sz="2800" dirty="0"/>
              <a:t> ≈ 380)</a:t>
            </a:r>
          </a:p>
          <a:p>
            <a:pPr marL="457200" lvl="1" indent="0">
              <a:buNone/>
            </a:pPr>
            <a:r>
              <a:rPr lang="en-US" sz="2600" dirty="0"/>
              <a:t>*numerical values of </a:t>
            </a:r>
            <a:r>
              <a:rPr lang="en-US" sz="2600" i="1" dirty="0"/>
              <a:t>v</a:t>
            </a:r>
            <a:r>
              <a:rPr lang="en-US" sz="2600" i="1" baseline="-25000" dirty="0"/>
              <a:t>1</a:t>
            </a:r>
            <a:r>
              <a:rPr lang="en-US" sz="2600" dirty="0"/>
              <a:t> and </a:t>
            </a:r>
            <a:r>
              <a:rPr lang="en-US" sz="2600" i="1" dirty="0"/>
              <a:t>t</a:t>
            </a:r>
            <a:r>
              <a:rPr lang="en-US" sz="2600" i="1" baseline="-25000" dirty="0"/>
              <a:t>1</a:t>
            </a:r>
            <a:r>
              <a:rPr lang="en-US" sz="2600" dirty="0"/>
              <a:t> </a:t>
            </a:r>
            <a:r>
              <a:rPr lang="en-US" sz="2600" i="1" dirty="0"/>
              <a:t>not</a:t>
            </a:r>
            <a:r>
              <a:rPr lang="en-US" sz="2600" dirty="0"/>
              <a:t> provided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/>
              <a:t>		</a:t>
            </a:r>
            <a:r>
              <a:rPr lang="en-US" i="1" dirty="0"/>
              <a:t>	Highly significant difference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i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BA497EC-2D38-4667-B06C-90320FE97341}"/>
              </a:ext>
            </a:extLst>
          </p:cNvPr>
          <p:cNvSpPr/>
          <p:nvPr/>
        </p:nvSpPr>
        <p:spPr>
          <a:xfrm>
            <a:off x="4038600" y="3581400"/>
            <a:ext cx="609600" cy="266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8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AC33-FF58-4F34-B8FB-42590C03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Torigoe</a:t>
            </a:r>
            <a:r>
              <a:rPr lang="en-US" sz="3600" dirty="0"/>
              <a:t> and Gladding (2011),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B110E-3376-4827-8D2E-0DC430F6B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Significantly higher proportion of correct responses on </a:t>
            </a:r>
            <a:r>
              <a:rPr lang="en-US" sz="2800" i="1" dirty="0"/>
              <a:t>some</a:t>
            </a:r>
            <a:r>
              <a:rPr lang="en-US" sz="2800" dirty="0"/>
              <a:t> types of numerical questions, not on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Difference was greater for students in bottom quarter of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Larger difference linked to difficulties with multiple and simultaneous equations, symbol confusion, and misuse of compound expressions. </a:t>
            </a:r>
          </a:p>
        </p:txBody>
      </p:sp>
    </p:spTree>
    <p:extLst>
      <p:ext uri="{BB962C8B-B14F-4D97-AF65-F5344CB8AC3E}">
        <p14:creationId xmlns:p14="http://schemas.microsoft.com/office/powerpoint/2010/main" val="35762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18EA-10CD-4F4D-8970-58A05697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47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“Symbolic” Versus “Numeric”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09BA5-5B11-489A-A770-C23D510CF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040"/>
            <a:ext cx="10515600" cy="48166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3400" dirty="0" err="1"/>
              <a:t>Torigoe</a:t>
            </a:r>
            <a:r>
              <a:rPr lang="en-US" sz="3400" dirty="0"/>
              <a:t> and Gladding (2007; 2011) investigated differences in students’ responses to physics problems in both numeric and symbolic form</a:t>
            </a:r>
          </a:p>
          <a:p>
            <a:pPr lvl="1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400" dirty="0"/>
              <a:t>“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</a:rPr>
              <a:t>Numeric</a:t>
            </a:r>
            <a:r>
              <a:rPr lang="en-US" sz="3400" dirty="0"/>
              <a:t>” and “</a:t>
            </a:r>
            <a:r>
              <a:rPr lang="en-US" sz="3400" b="1" dirty="0">
                <a:solidFill>
                  <a:srgbClr val="0070C0"/>
                </a:solidFill>
              </a:rPr>
              <a:t>symbolic</a:t>
            </a:r>
            <a:r>
              <a:rPr lang="en-US" sz="3400" dirty="0"/>
              <a:t>” refer to the nature of the constant                                                  coefficients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3400" dirty="0"/>
              <a:t>Starting in 2018, we asked paired problems in both symbolic and numeric form</a:t>
            </a:r>
          </a:p>
          <a:p>
            <a:pPr lvl="1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400" dirty="0"/>
              <a:t>Our problems were stripped of physics context and asked as pure math problems</a:t>
            </a:r>
          </a:p>
          <a:p>
            <a:pPr lvl="1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400" dirty="0"/>
              <a:t>Focused on trigonometry and algebra</a:t>
            </a: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7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642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/>
              <a:t>Students’ Difficulties with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351338"/>
          </a:xfrm>
        </p:spPr>
        <p:txBody>
          <a:bodyPr/>
          <a:lstStyle/>
          <a:p>
            <a:pPr marL="0" lvl="2" indent="0">
              <a:buNone/>
            </a:pPr>
            <a:r>
              <a:rPr lang="en-US" b="1" i="1" dirty="0" err="1"/>
              <a:t>Torigoe</a:t>
            </a:r>
            <a:r>
              <a:rPr lang="en-US" b="1" i="1" dirty="0"/>
              <a:t> and Gladding (2011):</a:t>
            </a:r>
          </a:p>
          <a:p>
            <a:pPr marL="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 car can go from 0 to 60 m/s in 8 s. At what distance </a:t>
            </a:r>
            <a:r>
              <a:rPr lang="en-US" sz="2800" i="1" dirty="0"/>
              <a:t>d </a:t>
            </a:r>
            <a:r>
              <a:rPr lang="en-US" sz="2800" dirty="0"/>
              <a:t>from the start at rest is the car traveling 30 m/s? </a:t>
            </a:r>
          </a:p>
          <a:p>
            <a:pPr marL="0" indent="0">
              <a:buNone/>
            </a:pPr>
            <a:br>
              <a:rPr lang="en-US" sz="2800" dirty="0"/>
            </a:br>
            <a:endParaRPr lang="en-US" sz="2800" i="1" dirty="0"/>
          </a:p>
          <a:p>
            <a:pPr marL="0" indent="0">
              <a:buNone/>
            </a:pPr>
            <a:r>
              <a:rPr lang="en-US" sz="2800" dirty="0"/>
              <a:t>A car can go from 0 to </a:t>
            </a:r>
            <a:r>
              <a:rPr lang="en-US" sz="2800" i="1" dirty="0"/>
              <a:t>v</a:t>
            </a:r>
            <a:r>
              <a:rPr lang="en-US" sz="2800" baseline="-25000" dirty="0"/>
              <a:t>1</a:t>
            </a:r>
            <a:r>
              <a:rPr lang="en-US" sz="2800" dirty="0"/>
              <a:t> in </a:t>
            </a:r>
            <a:r>
              <a:rPr lang="en-US" sz="2800" i="1" dirty="0"/>
              <a:t>t</a:t>
            </a:r>
            <a:r>
              <a:rPr lang="en-US" sz="2800" baseline="-25000" dirty="0"/>
              <a:t>1</a:t>
            </a:r>
            <a:r>
              <a:rPr lang="en-US" sz="2800" dirty="0"/>
              <a:t> seconds. At what distance </a:t>
            </a:r>
            <a:r>
              <a:rPr lang="en-US" sz="2800" i="1" dirty="0"/>
              <a:t>d </a:t>
            </a:r>
            <a:r>
              <a:rPr lang="en-US" sz="2800" dirty="0"/>
              <a:t>from the start at rest is the car traveling (</a:t>
            </a:r>
            <a:r>
              <a:rPr lang="en-US" sz="2800" i="1" dirty="0"/>
              <a:t>v</a:t>
            </a:r>
            <a:r>
              <a:rPr lang="en-US" sz="2800" baseline="-25000" dirty="0"/>
              <a:t>1</a:t>
            </a:r>
            <a:r>
              <a:rPr lang="en-US" sz="2800" dirty="0"/>
              <a:t>/2)? </a:t>
            </a:r>
            <a:endParaRPr lang="en-US" sz="2800" i="1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27D10-5D4F-40AC-9C9D-61A20B2339A0}"/>
              </a:ext>
            </a:extLst>
          </p:cNvPr>
          <p:cNvSpPr txBox="1"/>
          <p:nvPr/>
        </p:nvSpPr>
        <p:spPr>
          <a:xfrm>
            <a:off x="838199" y="4648200"/>
            <a:ext cx="284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Symbolic version: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AC21B2-DACC-487D-BC25-0809CE262164}"/>
              </a:ext>
            </a:extLst>
          </p:cNvPr>
          <p:cNvSpPr txBox="1"/>
          <p:nvPr/>
        </p:nvSpPr>
        <p:spPr>
          <a:xfrm>
            <a:off x="809366" y="2362200"/>
            <a:ext cx="28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Numeric version:</a:t>
            </a:r>
          </a:p>
        </p:txBody>
      </p:sp>
    </p:spTree>
    <p:extLst>
      <p:ext uri="{BB962C8B-B14F-4D97-AF65-F5344CB8AC3E}">
        <p14:creationId xmlns:p14="http://schemas.microsoft.com/office/powerpoint/2010/main" val="28515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101C-C66F-419A-A068-365DA96A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443"/>
            <a:ext cx="10515600" cy="101118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Kinematic Equation Problem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F824FC-1761-403C-A875-D8B8A23B1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10043" r="79244" b="21301"/>
          <a:stretch/>
        </p:blipFill>
        <p:spPr>
          <a:xfrm>
            <a:off x="205465" y="1979877"/>
            <a:ext cx="2252300" cy="446144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200201-3C8E-4748-9989-43F9A6539C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t="14967" r="77114" b="23848"/>
          <a:stretch/>
        </p:blipFill>
        <p:spPr>
          <a:xfrm>
            <a:off x="5810040" y="1934398"/>
            <a:ext cx="2569909" cy="43810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B30953-856D-49A3-9223-FDFB46A3B4E3}"/>
              </a:ext>
            </a:extLst>
          </p:cNvPr>
          <p:cNvSpPr txBox="1"/>
          <p:nvPr/>
        </p:nvSpPr>
        <p:spPr>
          <a:xfrm>
            <a:off x="130690" y="1333546"/>
            <a:ext cx="225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</a:rPr>
              <a:t>Numeric:</a:t>
            </a:r>
            <a:endParaRPr lang="en-US" sz="3600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87C38-E8BA-4798-BBA3-1A9CE7A4E71F}"/>
              </a:ext>
            </a:extLst>
          </p:cNvPr>
          <p:cNvSpPr txBox="1"/>
          <p:nvPr/>
        </p:nvSpPr>
        <p:spPr>
          <a:xfrm>
            <a:off x="5978110" y="1333546"/>
            <a:ext cx="240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Symbolic: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E36663-BAC0-40C7-83C9-E0E7D7ACD190}"/>
                  </a:ext>
                </a:extLst>
              </p:cNvPr>
              <p:cNvSpPr txBox="1"/>
              <p:nvPr/>
            </p:nvSpPr>
            <p:spPr>
              <a:xfrm>
                <a:off x="10547959" y="5749211"/>
                <a:ext cx="1184235" cy="6046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i="1" dirty="0"/>
                  <a:t>d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E36663-BAC0-40C7-83C9-E0E7D7ACD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959" y="5749211"/>
                <a:ext cx="1184235" cy="604653"/>
              </a:xfrm>
              <a:prstGeom prst="rect">
                <a:avLst/>
              </a:prstGeom>
              <a:blipFill>
                <a:blip r:embed="rId4"/>
                <a:stretch>
                  <a:fillRect l="-17949" t="-303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2CABE63-518A-43A2-A48D-5BAE711C54F9}"/>
              </a:ext>
            </a:extLst>
          </p:cNvPr>
          <p:cNvSpPr txBox="1"/>
          <p:nvPr/>
        </p:nvSpPr>
        <p:spPr>
          <a:xfrm>
            <a:off x="8389220" y="5853762"/>
            <a:ext cx="227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Correct answer: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785800-F1D0-4A50-8D52-3D7640135436}"/>
                  </a:ext>
                </a:extLst>
              </p:cNvPr>
              <p:cNvSpPr txBox="1"/>
              <p:nvPr/>
            </p:nvSpPr>
            <p:spPr>
              <a:xfrm>
                <a:off x="4285613" y="5899443"/>
                <a:ext cx="10679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i="1" dirty="0"/>
                  <a:t>d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𝟔𝟎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785800-F1D0-4A50-8D52-3D7640135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613" y="5899443"/>
                <a:ext cx="1067985" cy="430887"/>
              </a:xfrm>
              <a:prstGeom prst="rect">
                <a:avLst/>
              </a:prstGeom>
              <a:blipFill>
                <a:blip r:embed="rId5"/>
                <a:stretch>
                  <a:fillRect l="-20000" t="-24286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47C3234-61B1-4FDC-A2C5-A42D1A18BAC1}"/>
              </a:ext>
            </a:extLst>
          </p:cNvPr>
          <p:cNvSpPr txBox="1"/>
          <p:nvPr/>
        </p:nvSpPr>
        <p:spPr>
          <a:xfrm>
            <a:off x="2113472" y="5895361"/>
            <a:ext cx="227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Correct answer: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4F0B81-6C16-4E9F-8B6C-202DF8875B7E}"/>
              </a:ext>
            </a:extLst>
          </p:cNvPr>
          <p:cNvCxnSpPr>
            <a:cxnSpLocks/>
          </p:cNvCxnSpPr>
          <p:nvPr/>
        </p:nvCxnSpPr>
        <p:spPr>
          <a:xfrm>
            <a:off x="5810040" y="1171575"/>
            <a:ext cx="18542" cy="56864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09C639B-82B3-4370-B2AD-7A6DCB08107E}"/>
              </a:ext>
            </a:extLst>
          </p:cNvPr>
          <p:cNvSpPr txBox="1"/>
          <p:nvPr/>
        </p:nvSpPr>
        <p:spPr>
          <a:xfrm>
            <a:off x="8607287" y="5526029"/>
            <a:ext cx="302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(Multiple Choice)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44F310-F957-4FB3-B8D4-EF52CFDB9045}"/>
              </a:ext>
            </a:extLst>
          </p:cNvPr>
          <p:cNvSpPr txBox="1"/>
          <p:nvPr/>
        </p:nvSpPr>
        <p:spPr>
          <a:xfrm>
            <a:off x="2406342" y="5564545"/>
            <a:ext cx="302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(Multiple Choice)</a:t>
            </a:r>
          </a:p>
        </p:txBody>
      </p:sp>
    </p:spTree>
    <p:extLst>
      <p:ext uri="{BB962C8B-B14F-4D97-AF65-F5344CB8AC3E}">
        <p14:creationId xmlns:p14="http://schemas.microsoft.com/office/powerpoint/2010/main" val="37081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5" grpId="0"/>
      <p:bldP spid="19" grpId="0"/>
      <p:bldP spid="21" grpId="0"/>
      <p:bldP spid="3" grpId="0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6F05-5699-47A9-8872-8D48B952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398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Correct-Response-Rate Differences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2280F-AE1E-4DBF-8694-8D16FE70A63B}"/>
              </a:ext>
            </a:extLst>
          </p:cNvPr>
          <p:cNvSpPr txBox="1"/>
          <p:nvPr/>
        </p:nvSpPr>
        <p:spPr>
          <a:xfrm>
            <a:off x="561975" y="1466881"/>
            <a:ext cx="856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First Semester </a:t>
            </a:r>
            <a:r>
              <a:rPr lang="en-US" sz="2800" b="1" dirty="0">
                <a:solidFill>
                  <a:srgbClr val="7030A0"/>
                </a:solidFill>
              </a:rPr>
              <a:t>algebra</a:t>
            </a:r>
            <a:r>
              <a:rPr lang="en-US" sz="2800" b="1" dirty="0"/>
              <a:t>-based (PHY 111) Tempe Campus: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81A20-E707-4145-BE78-F1F9D1C38464}"/>
              </a:ext>
            </a:extLst>
          </p:cNvPr>
          <p:cNvSpPr txBox="1"/>
          <p:nvPr/>
        </p:nvSpPr>
        <p:spPr>
          <a:xfrm>
            <a:off x="561974" y="3439696"/>
            <a:ext cx="856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First Semester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calculus</a:t>
            </a:r>
            <a:r>
              <a:rPr lang="en-US" sz="2800" b="1" dirty="0"/>
              <a:t>-based (PHY 121) Tempe Campus: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08018B-C886-4BEF-B9FF-9CAAB1D3B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41"/>
          <a:stretch/>
        </p:blipFill>
        <p:spPr>
          <a:xfrm>
            <a:off x="2572310" y="2202195"/>
            <a:ext cx="6730716" cy="963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05B718-D663-4120-993E-3694B1DB7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641"/>
          <a:stretch/>
        </p:blipFill>
        <p:spPr>
          <a:xfrm>
            <a:off x="2572310" y="4175009"/>
            <a:ext cx="6730716" cy="12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A9DE-835A-4271-978B-358EDACD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7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Differences in Procedure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19A5A7A-B330-42E9-87C2-58FE06E1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6" y="2183680"/>
            <a:ext cx="9122538" cy="459119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757B75-B033-4D9A-BC1A-3AEDC84A92ED}"/>
              </a:ext>
            </a:extLst>
          </p:cNvPr>
          <p:cNvCxnSpPr>
            <a:cxnSpLocks/>
          </p:cNvCxnSpPr>
          <p:nvPr/>
        </p:nvCxnSpPr>
        <p:spPr>
          <a:xfrm>
            <a:off x="9141761" y="2301240"/>
            <a:ext cx="0" cy="38531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4AD4820-3C4E-4BBE-881A-4EDEF77A6602}"/>
              </a:ext>
            </a:extLst>
          </p:cNvPr>
          <p:cNvSpPr txBox="1"/>
          <p:nvPr/>
        </p:nvSpPr>
        <p:spPr>
          <a:xfrm>
            <a:off x="9335144" y="3429000"/>
            <a:ext cx="2856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Arithmetic used on both sides of equation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C3A906-1807-4607-AB8D-73F3A850C2FB}"/>
              </a:ext>
            </a:extLst>
          </p:cNvPr>
          <p:cNvSpPr txBox="1"/>
          <p:nvPr/>
        </p:nvSpPr>
        <p:spPr>
          <a:xfrm>
            <a:off x="212606" y="1287606"/>
            <a:ext cx="230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Numeric: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DE8EC-BF0F-4906-9678-F331A23B2D21}"/>
              </a:ext>
            </a:extLst>
          </p:cNvPr>
          <p:cNvSpPr txBox="1"/>
          <p:nvPr/>
        </p:nvSpPr>
        <p:spPr>
          <a:xfrm>
            <a:off x="2514600" y="1421842"/>
            <a:ext cx="5496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 of student work</a:t>
            </a:r>
          </a:p>
        </p:txBody>
      </p:sp>
    </p:spTree>
    <p:extLst>
      <p:ext uri="{BB962C8B-B14F-4D97-AF65-F5344CB8AC3E}">
        <p14:creationId xmlns:p14="http://schemas.microsoft.com/office/powerpoint/2010/main" val="36228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A9DE-835A-4271-978B-358EDACD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888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Differences in Procedure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C3A906-1807-4607-AB8D-73F3A850C2FB}"/>
              </a:ext>
            </a:extLst>
          </p:cNvPr>
          <p:cNvSpPr txBox="1"/>
          <p:nvPr/>
        </p:nvSpPr>
        <p:spPr>
          <a:xfrm>
            <a:off x="212606" y="664457"/>
            <a:ext cx="245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Symbolic: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48E37-CE45-47DD-BF75-6DDE4BD2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93" y="1549811"/>
            <a:ext cx="9271946" cy="530818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61C05F-2183-49F0-A3EA-22E561BB406F}"/>
              </a:ext>
            </a:extLst>
          </p:cNvPr>
          <p:cNvCxnSpPr>
            <a:cxnSpLocks/>
          </p:cNvCxnSpPr>
          <p:nvPr/>
        </p:nvCxnSpPr>
        <p:spPr>
          <a:xfrm>
            <a:off x="1604993" y="2631688"/>
            <a:ext cx="1661532" cy="5841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190E2F-3A14-4D9E-BE5D-5391204B52D8}"/>
              </a:ext>
            </a:extLst>
          </p:cNvPr>
          <p:cNvSpPr txBox="1"/>
          <p:nvPr/>
        </p:nvSpPr>
        <p:spPr>
          <a:xfrm>
            <a:off x="115621" y="2216189"/>
            <a:ext cx="1661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Squaring Fraction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BB2F09-ED6F-46BE-BF43-89B85C8004CD}"/>
              </a:ext>
            </a:extLst>
          </p:cNvPr>
          <p:cNvSpPr/>
          <p:nvPr/>
        </p:nvSpPr>
        <p:spPr>
          <a:xfrm>
            <a:off x="3266525" y="2093027"/>
            <a:ext cx="6959142" cy="3272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B06B42-599A-4BA8-9F20-57B75B690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7" b="32068"/>
          <a:stretch/>
        </p:blipFill>
        <p:spPr>
          <a:xfrm>
            <a:off x="3438685" y="1549811"/>
            <a:ext cx="7362214" cy="360597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051A515-F9BE-4A5B-B8F4-F64E9D6AAC79}"/>
              </a:ext>
            </a:extLst>
          </p:cNvPr>
          <p:cNvSpPr/>
          <p:nvPr/>
        </p:nvSpPr>
        <p:spPr>
          <a:xfrm>
            <a:off x="3266526" y="2720898"/>
            <a:ext cx="1294324" cy="18692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001E86-CED4-4A11-83A9-0306A5165581}"/>
              </a:ext>
            </a:extLst>
          </p:cNvPr>
          <p:cNvSpPr/>
          <p:nvPr/>
        </p:nvSpPr>
        <p:spPr>
          <a:xfrm>
            <a:off x="7522575" y="2923751"/>
            <a:ext cx="2602732" cy="2366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A12E5F-81AD-4251-BD2E-CB684FB54EAF}"/>
              </a:ext>
            </a:extLst>
          </p:cNvPr>
          <p:cNvCxnSpPr>
            <a:cxnSpLocks/>
          </p:cNvCxnSpPr>
          <p:nvPr/>
        </p:nvCxnSpPr>
        <p:spPr>
          <a:xfrm flipH="1">
            <a:off x="9201128" y="1851102"/>
            <a:ext cx="1024540" cy="10726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1F331E-F35B-4025-A984-B0ABECC62F14}"/>
              </a:ext>
            </a:extLst>
          </p:cNvPr>
          <p:cNvSpPr txBox="1"/>
          <p:nvPr/>
        </p:nvSpPr>
        <p:spPr>
          <a:xfrm>
            <a:off x="10225668" y="1385192"/>
            <a:ext cx="1661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Dividing Fraction</a:t>
            </a:r>
          </a:p>
        </p:txBody>
      </p:sp>
    </p:spTree>
    <p:extLst>
      <p:ext uri="{BB962C8B-B14F-4D97-AF65-F5344CB8AC3E}">
        <p14:creationId xmlns:p14="http://schemas.microsoft.com/office/powerpoint/2010/main" val="19363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4" grpId="0" animBg="1"/>
      <p:bldP spid="12" grpId="0" animBg="1"/>
      <p:bldP spid="16" grpId="0" animBg="1"/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0757-7781-433A-960A-7B7DA17A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0" y="10335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Errors Observed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7AC464-E1CC-4CD4-AFDD-BBD251072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1340" y="1505114"/>
                <a:ext cx="10882460" cy="48485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600" b="1" dirty="0"/>
                  <a:t>Numeric version: </a:t>
                </a:r>
                <a:r>
                  <a:rPr lang="en-US" sz="3600" dirty="0"/>
                  <a:t>substituting the wrong value into original equation, e.g.,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for v.</a:t>
                </a:r>
              </a:p>
              <a:p>
                <a:endParaRPr lang="en-US" sz="3600" b="1" dirty="0"/>
              </a:p>
              <a:p>
                <a:r>
                  <a:rPr lang="en-US" sz="3600" b="1" dirty="0"/>
                  <a:t>Symbolic version: </a:t>
                </a:r>
                <a:r>
                  <a:rPr lang="en-US" sz="3600" dirty="0"/>
                  <a:t>incorrectly </a:t>
                </a:r>
                <a:r>
                  <a:rPr lang="en-US" sz="3600" dirty="0">
                    <a:solidFill>
                      <a:srgbClr val="FF0000"/>
                    </a:solidFill>
                  </a:rPr>
                  <a:t>squaring</a:t>
                </a:r>
                <a:r>
                  <a:rPr lang="en-US" sz="3600" dirty="0"/>
                  <a:t> and </a:t>
                </a:r>
                <a:r>
                  <a:rPr lang="en-US" sz="3600" dirty="0">
                    <a:solidFill>
                      <a:srgbClr val="FF0000"/>
                    </a:solidFill>
                  </a:rPr>
                  <a:t>multiplying/dividing fractions</a:t>
                </a:r>
                <a:r>
                  <a:rPr lang="en-US" sz="3600" dirty="0"/>
                  <a:t>.</a:t>
                </a:r>
              </a:p>
              <a:p>
                <a:pPr marL="0" indent="0">
                  <a:buNone/>
                </a:pPr>
                <a:endParaRPr lang="en-US" sz="3600" b="1" dirty="0"/>
              </a:p>
              <a:p>
                <a:pPr marL="0" indent="0">
                  <a:buNone/>
                </a:pPr>
                <a:r>
                  <a:rPr lang="en-US" sz="3600" b="1" dirty="0"/>
                  <a:t>Students seem to struggle with the additional steps and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complexity</a:t>
                </a:r>
                <a:r>
                  <a:rPr lang="en-US" sz="3600" b="1" dirty="0"/>
                  <a:t> in the symbolic version.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7AC464-E1CC-4CD4-AFDD-BBD251072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340" y="1505114"/>
                <a:ext cx="10882460" cy="4848552"/>
              </a:xfrm>
              <a:blipFill>
                <a:blip r:embed="rId2"/>
                <a:stretch>
                  <a:fillRect l="-1512" t="-3899" b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5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3C1A-CABC-4C65-83F2-6524B33DE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77" y="-1062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Example of Multiplication Error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B7D04B-C21F-4B0F-A316-9E67CE433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7" y="1109187"/>
            <a:ext cx="9424477" cy="5310466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037AC1-ADA0-422B-975F-1167E5E66852}"/>
              </a:ext>
            </a:extLst>
          </p:cNvPr>
          <p:cNvSpPr txBox="1"/>
          <p:nvPr/>
        </p:nvSpPr>
        <p:spPr>
          <a:xfrm>
            <a:off x="1634764" y="4364609"/>
            <a:ext cx="2960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Correct expression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EC30D4-0AB7-4C65-9605-07E26573077B}"/>
              </a:ext>
            </a:extLst>
          </p:cNvPr>
          <p:cNvCxnSpPr>
            <a:cxnSpLocks/>
          </p:cNvCxnSpPr>
          <p:nvPr/>
        </p:nvCxnSpPr>
        <p:spPr>
          <a:xfrm flipV="1">
            <a:off x="2955303" y="4364609"/>
            <a:ext cx="159470" cy="4387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F00886B-2392-4AA4-98D4-B3DA4086EBCF}"/>
              </a:ext>
            </a:extLst>
          </p:cNvPr>
          <p:cNvSpPr txBox="1"/>
          <p:nvPr/>
        </p:nvSpPr>
        <p:spPr>
          <a:xfrm>
            <a:off x="4886228" y="3198167"/>
            <a:ext cx="2960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D1EF5E-02C8-4CEB-9013-10A0EB43E545}"/>
              </a:ext>
            </a:extLst>
          </p:cNvPr>
          <p:cNvCxnSpPr>
            <a:cxnSpLocks/>
          </p:cNvCxnSpPr>
          <p:nvPr/>
        </p:nvCxnSpPr>
        <p:spPr>
          <a:xfrm>
            <a:off x="5282500" y="3616374"/>
            <a:ext cx="477654" cy="406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FDB1973-0993-4F44-8740-CF108E7C03E7}"/>
              </a:ext>
            </a:extLst>
          </p:cNvPr>
          <p:cNvSpPr/>
          <p:nvPr/>
        </p:nvSpPr>
        <p:spPr>
          <a:xfrm>
            <a:off x="356647" y="2234154"/>
            <a:ext cx="7995501" cy="3205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0A33B-A36C-4E39-9FCC-0927AB81B026}"/>
              </a:ext>
            </a:extLst>
          </p:cNvPr>
          <p:cNvSpPr/>
          <p:nvPr/>
        </p:nvSpPr>
        <p:spPr>
          <a:xfrm>
            <a:off x="5839889" y="3846136"/>
            <a:ext cx="1569579" cy="957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3E2A63-4EC6-4EA5-B50E-8B88A164695E}"/>
              </a:ext>
            </a:extLst>
          </p:cNvPr>
          <p:cNvSpPr/>
          <p:nvPr/>
        </p:nvSpPr>
        <p:spPr>
          <a:xfrm>
            <a:off x="2524798" y="3431853"/>
            <a:ext cx="1429777" cy="9098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3" grpId="0" animBg="1"/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2A60-6292-4713-B06A-28D0F7DB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8 Sample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F32A-11C9-4659-A0CB-A87F9BC994E3}"/>
              </a:ext>
            </a:extLst>
          </p:cNvPr>
          <p:cNvSpPr txBox="1"/>
          <p:nvPr/>
        </p:nvSpPr>
        <p:spPr>
          <a:xfrm flipH="1">
            <a:off x="17526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111: Algebra-based;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244D5-5540-432E-AD23-4BEDEFFC36CF}"/>
              </a:ext>
            </a:extLst>
          </p:cNvPr>
          <p:cNvSpPr txBox="1"/>
          <p:nvPr/>
        </p:nvSpPr>
        <p:spPr>
          <a:xfrm flipH="1">
            <a:off x="5867400" y="1828797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121: Calculus-based;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135E-B561-467D-85F7-D5B09B46DA04}"/>
              </a:ext>
            </a:extLst>
          </p:cNvPr>
          <p:cNvSpPr txBox="1"/>
          <p:nvPr/>
        </p:nvSpPr>
        <p:spPr>
          <a:xfrm flipH="1">
            <a:off x="38100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112: Algebra-based; 2</a:t>
            </a:r>
            <a:r>
              <a:rPr lang="en-US" sz="1600" baseline="30000" dirty="0"/>
              <a:t>nd</a:t>
            </a:r>
            <a:r>
              <a:rPr lang="en-US" sz="1600" dirty="0"/>
              <a:t> semester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AA43D-333E-4BFA-9987-A075710018D7}"/>
              </a:ext>
            </a:extLst>
          </p:cNvPr>
          <p:cNvSpPr txBox="1"/>
          <p:nvPr/>
        </p:nvSpPr>
        <p:spPr>
          <a:xfrm flipH="1">
            <a:off x="8077200" y="1828792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131: Calculus-based; 2</a:t>
            </a:r>
            <a:r>
              <a:rPr lang="en-US" sz="1600" baseline="30000" dirty="0"/>
              <a:t>nd </a:t>
            </a:r>
            <a:r>
              <a:rPr lang="en-US" sz="1600" dirty="0"/>
              <a:t>semester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5C2DA0-99EF-4DB8-B61F-68CF1BB91D57}"/>
              </a:ext>
            </a:extLst>
          </p:cNvPr>
          <p:cNvGrpSpPr/>
          <p:nvPr/>
        </p:nvGrpSpPr>
        <p:grpSpPr>
          <a:xfrm>
            <a:off x="4026183" y="2743200"/>
            <a:ext cx="1625035" cy="369332"/>
            <a:chOff x="380072" y="2743200"/>
            <a:chExt cx="1625035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439DD4-C620-4081-AE93-87D37A525DA9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280D68-CBFE-457E-B520-100E9D472509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B7A48-96A9-45D3-8F1D-7562AF782716}"/>
              </a:ext>
            </a:extLst>
          </p:cNvPr>
          <p:cNvGrpSpPr/>
          <p:nvPr/>
        </p:nvGrpSpPr>
        <p:grpSpPr>
          <a:xfrm>
            <a:off x="6096001" y="2733773"/>
            <a:ext cx="1625035" cy="369332"/>
            <a:chOff x="380072" y="2743200"/>
            <a:chExt cx="1625035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AAC2F5-C69B-4E32-809F-9C23D5625BDF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2F7813-FC91-42A9-9746-F0EF1799B6C5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B3F86F-A846-424A-8CC0-9802BCC7AB33}"/>
              </a:ext>
            </a:extLst>
          </p:cNvPr>
          <p:cNvGrpSpPr/>
          <p:nvPr/>
        </p:nvGrpSpPr>
        <p:grpSpPr>
          <a:xfrm>
            <a:off x="8369583" y="2727615"/>
            <a:ext cx="1625035" cy="369332"/>
            <a:chOff x="380072" y="2743200"/>
            <a:chExt cx="1625035" cy="344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B39F6-63E2-4AE1-99DF-05E6486713B5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1A2F31-8ADD-4F95-B342-DAE469E50621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6E87B0-7521-410D-859D-E97F9620D80B}"/>
              </a:ext>
            </a:extLst>
          </p:cNvPr>
          <p:cNvGrpSpPr/>
          <p:nvPr/>
        </p:nvGrpSpPr>
        <p:grpSpPr>
          <a:xfrm>
            <a:off x="1904073" y="2413568"/>
            <a:ext cx="1625035" cy="698965"/>
            <a:chOff x="380072" y="2413567"/>
            <a:chExt cx="1625035" cy="6989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86999C-3BBB-44A9-9683-9606B1C57B61}"/>
                </a:ext>
              </a:extLst>
            </p:cNvPr>
            <p:cNvGrpSpPr/>
            <p:nvPr/>
          </p:nvGrpSpPr>
          <p:grpSpPr>
            <a:xfrm>
              <a:off x="380072" y="2743200"/>
              <a:ext cx="1625035" cy="369332"/>
              <a:chOff x="380072" y="2743200"/>
              <a:chExt cx="1625035" cy="36933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8E38AD-4476-4F48-A499-9F3EB0DBAC04}"/>
                  </a:ext>
                </a:extLst>
              </p:cNvPr>
              <p:cNvSpPr txBox="1"/>
              <p:nvPr/>
            </p:nvSpPr>
            <p:spPr>
              <a:xfrm>
                <a:off x="380072" y="2743200"/>
                <a:ext cx="87722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Tempe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6CE8F9-69A5-48DD-A941-32F81F9FFBBF}"/>
                  </a:ext>
                </a:extLst>
              </p:cNvPr>
              <p:cNvSpPr txBox="1"/>
              <p:nvPr/>
            </p:nvSpPr>
            <p:spPr>
              <a:xfrm>
                <a:off x="1371600" y="2743200"/>
                <a:ext cx="63350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Poly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7B1BA0-F20D-4C9E-8D21-743F69236494}"/>
                </a:ext>
              </a:extLst>
            </p:cNvPr>
            <p:cNvGrpSpPr/>
            <p:nvPr/>
          </p:nvGrpSpPr>
          <p:grpSpPr>
            <a:xfrm>
              <a:off x="818686" y="2413567"/>
              <a:ext cx="869668" cy="329633"/>
              <a:chOff x="818686" y="2413567"/>
              <a:chExt cx="869668" cy="329633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8140145-3B35-4DE3-9E3C-2376C000405A}"/>
                  </a:ext>
                </a:extLst>
              </p:cNvPr>
              <p:cNvCxnSpPr>
                <a:stCxn id="3" idx="2"/>
                <a:endCxn id="7" idx="0"/>
              </p:cNvCxnSpPr>
              <p:nvPr/>
            </p:nvCxnSpPr>
            <p:spPr>
              <a:xfrm flipH="1">
                <a:off x="818686" y="2413567"/>
                <a:ext cx="438614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E7C50BB-8746-4394-A4D5-3601B774275C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>
              <a:xfrm flipH="1" flipV="1">
                <a:off x="1266158" y="2428598"/>
                <a:ext cx="422196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0EAA04-5399-4BA8-8AA4-CB7FA645E8CA}"/>
              </a:ext>
            </a:extLst>
          </p:cNvPr>
          <p:cNvGrpSpPr/>
          <p:nvPr/>
        </p:nvGrpSpPr>
        <p:grpSpPr>
          <a:xfrm>
            <a:off x="4519094" y="2404141"/>
            <a:ext cx="869668" cy="329633"/>
            <a:chOff x="818686" y="2413567"/>
            <a:chExt cx="869668" cy="3296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600F94-608A-4EB3-AF9C-6757D5D9FB45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9C4E79-4E8D-451E-A8C0-3A393DBB79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9FA1ED-A1C8-4AEE-9FE0-4205DD6FF4C7}"/>
              </a:ext>
            </a:extLst>
          </p:cNvPr>
          <p:cNvGrpSpPr/>
          <p:nvPr/>
        </p:nvGrpSpPr>
        <p:grpSpPr>
          <a:xfrm>
            <a:off x="6539906" y="2413568"/>
            <a:ext cx="869668" cy="329633"/>
            <a:chOff x="818686" y="2413567"/>
            <a:chExt cx="869668" cy="3296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7F2A78-6A9B-4CA7-AF0A-2B8AA1B63252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3746A8-324C-486A-86F6-9E29D80354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AD6B6-15DA-4C4F-AEEA-23A1BDA78FEB}"/>
              </a:ext>
            </a:extLst>
          </p:cNvPr>
          <p:cNvGrpSpPr/>
          <p:nvPr/>
        </p:nvGrpSpPr>
        <p:grpSpPr>
          <a:xfrm>
            <a:off x="8811976" y="2397982"/>
            <a:ext cx="869668" cy="329633"/>
            <a:chOff x="818686" y="2413567"/>
            <a:chExt cx="869668" cy="32963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C8FDE9-621F-44FB-8209-6568FEA82948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23CCEF-16DC-4EDF-A165-6D9A27856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B8CDF1D-A13E-423A-A2BE-918D95579096}"/>
              </a:ext>
            </a:extLst>
          </p:cNvPr>
          <p:cNvSpPr txBox="1"/>
          <p:nvPr/>
        </p:nvSpPr>
        <p:spPr>
          <a:xfrm>
            <a:off x="1600200" y="38862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 average, students in the Tempe courses have more extensive background and preparation (and different majors) than those in the corresponding Poly courses.</a:t>
            </a:r>
          </a:p>
        </p:txBody>
      </p:sp>
    </p:spTree>
    <p:extLst>
      <p:ext uri="{BB962C8B-B14F-4D97-AF65-F5344CB8AC3E}">
        <p14:creationId xmlns:p14="http://schemas.microsoft.com/office/powerpoint/2010/main" val="38210739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6DC2-3F1A-4B4F-8D20-6A2DD4A23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Example of Squaring Error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5100A-A1A3-4187-A870-A16FB57D9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96" y="1048147"/>
            <a:ext cx="9914286" cy="550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E3CAF3-7A0C-4E75-B717-30685133E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832" y="1687835"/>
            <a:ext cx="3028950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44C745-A12B-4607-AE69-55C07A52ABA3}"/>
              </a:ext>
            </a:extLst>
          </p:cNvPr>
          <p:cNvSpPr txBox="1"/>
          <p:nvPr/>
        </p:nvSpPr>
        <p:spPr>
          <a:xfrm>
            <a:off x="9209281" y="2971800"/>
            <a:ext cx="2330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Not squaring the denominator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91B092-8D89-46D1-9035-ABC5ED93A970}"/>
              </a:ext>
            </a:extLst>
          </p:cNvPr>
          <p:cNvSpPr/>
          <p:nvPr/>
        </p:nvSpPr>
        <p:spPr>
          <a:xfrm>
            <a:off x="3520353" y="1048147"/>
            <a:ext cx="2689946" cy="353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65C6C9-4495-4569-9466-7CB1E6FFF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3" r="48592" b="32842"/>
          <a:stretch/>
        </p:blipFill>
        <p:spPr>
          <a:xfrm>
            <a:off x="3396428" y="1121830"/>
            <a:ext cx="2630797" cy="369993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3D8F3FD-4109-42FF-8517-622F09AB6A0B}"/>
              </a:ext>
            </a:extLst>
          </p:cNvPr>
          <p:cNvSpPr/>
          <p:nvPr/>
        </p:nvSpPr>
        <p:spPr>
          <a:xfrm>
            <a:off x="4469633" y="2971799"/>
            <a:ext cx="783700" cy="924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B39B86-A263-4C48-9EF9-04E053D9560D}"/>
              </a:ext>
            </a:extLst>
          </p:cNvPr>
          <p:cNvCxnSpPr>
            <a:cxnSpLocks/>
          </p:cNvCxnSpPr>
          <p:nvPr/>
        </p:nvCxnSpPr>
        <p:spPr>
          <a:xfrm flipV="1">
            <a:off x="5310605" y="2373710"/>
            <a:ext cx="1762729" cy="10552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C59F468-F30C-4451-A951-6031F707E72D}"/>
              </a:ext>
            </a:extLst>
          </p:cNvPr>
          <p:cNvSpPr/>
          <p:nvPr/>
        </p:nvSpPr>
        <p:spPr>
          <a:xfrm>
            <a:off x="7073334" y="1648652"/>
            <a:ext cx="783700" cy="924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1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 animBg="1"/>
      <p:bldP spid="11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E66A-8C2C-40E1-97C0-6D172C0C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Example of Division Error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44125-96A2-48F0-BA46-9FFFAF172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1" y="1202097"/>
            <a:ext cx="9130370" cy="52173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B458DF-6AC2-42C6-99BB-074225A4A128}"/>
              </a:ext>
            </a:extLst>
          </p:cNvPr>
          <p:cNvCxnSpPr>
            <a:cxnSpLocks/>
          </p:cNvCxnSpPr>
          <p:nvPr/>
        </p:nvCxnSpPr>
        <p:spPr>
          <a:xfrm>
            <a:off x="4293221" y="3198542"/>
            <a:ext cx="97015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90D88C-50C4-47D1-8699-3A656A71C368}"/>
              </a:ext>
            </a:extLst>
          </p:cNvPr>
          <p:cNvCxnSpPr>
            <a:cxnSpLocks/>
          </p:cNvCxnSpPr>
          <p:nvPr/>
        </p:nvCxnSpPr>
        <p:spPr>
          <a:xfrm>
            <a:off x="4258529" y="4490225"/>
            <a:ext cx="97015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D2AB27-8FBB-44D7-AC54-92D3952C4431}"/>
              </a:ext>
            </a:extLst>
          </p:cNvPr>
          <p:cNvCxnSpPr/>
          <p:nvPr/>
        </p:nvCxnSpPr>
        <p:spPr>
          <a:xfrm>
            <a:off x="4293221" y="3198542"/>
            <a:ext cx="0" cy="12916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56F84D-7504-47E9-AA15-15E23F066780}"/>
              </a:ext>
            </a:extLst>
          </p:cNvPr>
          <p:cNvCxnSpPr/>
          <p:nvPr/>
        </p:nvCxnSpPr>
        <p:spPr>
          <a:xfrm flipH="1">
            <a:off x="2274849" y="3844383"/>
            <a:ext cx="201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7C5B46A-B1A5-40C7-8CAE-79BA1B11A912}"/>
              </a:ext>
            </a:extLst>
          </p:cNvPr>
          <p:cNvSpPr txBox="1"/>
          <p:nvPr/>
        </p:nvSpPr>
        <p:spPr>
          <a:xfrm>
            <a:off x="44602" y="3289896"/>
            <a:ext cx="223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Division of fractions error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A48AEB1-FD39-4850-8AF7-179693F9DDFD}"/>
              </a:ext>
            </a:extLst>
          </p:cNvPr>
          <p:cNvSpPr/>
          <p:nvPr/>
        </p:nvSpPr>
        <p:spPr>
          <a:xfrm>
            <a:off x="5263377" y="2186609"/>
            <a:ext cx="1385889" cy="1657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5204952-1016-4C53-AEEC-B14B9470A49A}"/>
              </a:ext>
            </a:extLst>
          </p:cNvPr>
          <p:cNvSpPr/>
          <p:nvPr/>
        </p:nvSpPr>
        <p:spPr>
          <a:xfrm>
            <a:off x="5228685" y="3934141"/>
            <a:ext cx="2040646" cy="10137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6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3864-38E8-4A05-8338-B14F605E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Testing Operational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92D27-0B59-4CA9-875B-ABF01142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713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800" dirty="0"/>
              <a:t>To help better understand the errors occurring on the symbolic problem, we asked basic questions to test math skills at the middle-school level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We wanted to reduce the complexity of the problem in order to isolate errors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dirty="0"/>
              <a:t>“Complexity” implies, among other things, the number of steps involved in the problem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We administered three problems on the manipulation of fractions which were directly related to the kinematic equation algebra problem </a:t>
            </a:r>
          </a:p>
        </p:txBody>
      </p:sp>
    </p:spTree>
    <p:extLst>
      <p:ext uri="{BB962C8B-B14F-4D97-AF65-F5344CB8AC3E}">
        <p14:creationId xmlns:p14="http://schemas.microsoft.com/office/powerpoint/2010/main" val="28097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562A-6D9A-4C37-BEAA-16915C33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829"/>
            <a:ext cx="10515600" cy="1000114"/>
          </a:xfrm>
        </p:spPr>
        <p:txBody>
          <a:bodyPr/>
          <a:lstStyle/>
          <a:p>
            <a:pPr algn="ctr"/>
            <a:r>
              <a:rPr lang="en-US" b="1" dirty="0"/>
              <a:t>Fractions – 3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D10CC-DB40-4FDB-ACED-BC146D265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3" t="2661" r="6525" b="6395"/>
          <a:stretch/>
        </p:blipFill>
        <p:spPr>
          <a:xfrm>
            <a:off x="523875" y="1259542"/>
            <a:ext cx="4262284" cy="2238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4C8565-7320-459C-B5D4-884058EBA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8" t="7170" r="2747" b="11029"/>
          <a:stretch/>
        </p:blipFill>
        <p:spPr>
          <a:xfrm>
            <a:off x="6120074" y="1188622"/>
            <a:ext cx="5609699" cy="23444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3BD0E3-1C4A-48BC-9032-4FEE1BD4D145}"/>
              </a:ext>
            </a:extLst>
          </p:cNvPr>
          <p:cNvSpPr/>
          <p:nvPr/>
        </p:nvSpPr>
        <p:spPr>
          <a:xfrm>
            <a:off x="523875" y="1132574"/>
            <a:ext cx="4413918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456E9E-B7D5-4A28-8239-A5536AE90424}"/>
              </a:ext>
            </a:extLst>
          </p:cNvPr>
          <p:cNvSpPr/>
          <p:nvPr/>
        </p:nvSpPr>
        <p:spPr>
          <a:xfrm>
            <a:off x="5934074" y="1132574"/>
            <a:ext cx="5981700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9ECD0-71BE-4D80-98A3-94B9B4B8C1F0}"/>
              </a:ext>
            </a:extLst>
          </p:cNvPr>
          <p:cNvSpPr txBox="1"/>
          <p:nvPr/>
        </p:nvSpPr>
        <p:spPr>
          <a:xfrm>
            <a:off x="462226" y="623509"/>
            <a:ext cx="403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Symbolic </a:t>
            </a:r>
            <a:r>
              <a:rPr lang="en-US" sz="2400" b="1" dirty="0"/>
              <a:t>Multiplication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05C4F-B2D6-4F5B-AF04-7153BF64238C}"/>
              </a:ext>
            </a:extLst>
          </p:cNvPr>
          <p:cNvSpPr txBox="1"/>
          <p:nvPr/>
        </p:nvSpPr>
        <p:spPr>
          <a:xfrm>
            <a:off x="5826048" y="623509"/>
            <a:ext cx="320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Symbolic </a:t>
            </a:r>
            <a:r>
              <a:rPr lang="en-US" sz="2400" b="1" dirty="0"/>
              <a:t>Division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CC75B1-5EC4-4255-96A5-9FEDCD082989}"/>
              </a:ext>
            </a:extLst>
          </p:cNvPr>
          <p:cNvSpPr txBox="1"/>
          <p:nvPr/>
        </p:nvSpPr>
        <p:spPr>
          <a:xfrm>
            <a:off x="3962400" y="1132574"/>
            <a:ext cx="91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1EAE26-AE34-4A1F-9C60-37698226F878}"/>
              </a:ext>
            </a:extLst>
          </p:cNvPr>
          <p:cNvSpPr txBox="1"/>
          <p:nvPr/>
        </p:nvSpPr>
        <p:spPr>
          <a:xfrm>
            <a:off x="11049001" y="1141222"/>
            <a:ext cx="897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(2)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719D24-AD70-4F45-86ED-E5D5489B7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46" t="3814" r="9734"/>
          <a:stretch/>
        </p:blipFill>
        <p:spPr>
          <a:xfrm>
            <a:off x="3572540" y="4374495"/>
            <a:ext cx="4337122" cy="24479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2C4191-DB81-478E-A20E-0103C4717F7E}"/>
              </a:ext>
            </a:extLst>
          </p:cNvPr>
          <p:cNvSpPr/>
          <p:nvPr/>
        </p:nvSpPr>
        <p:spPr>
          <a:xfrm>
            <a:off x="2730834" y="4382051"/>
            <a:ext cx="5981700" cy="2447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DCFD44-D1B0-41AA-A2FE-7FAA6EAD177D}"/>
              </a:ext>
            </a:extLst>
          </p:cNvPr>
          <p:cNvSpPr txBox="1"/>
          <p:nvPr/>
        </p:nvSpPr>
        <p:spPr>
          <a:xfrm>
            <a:off x="2724148" y="3893788"/>
            <a:ext cx="320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Exponent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5BCD25-2935-4B0F-BEE3-2880D7B7B1E4}"/>
              </a:ext>
            </a:extLst>
          </p:cNvPr>
          <p:cNvSpPr txBox="1"/>
          <p:nvPr/>
        </p:nvSpPr>
        <p:spPr>
          <a:xfrm>
            <a:off x="7909663" y="4382051"/>
            <a:ext cx="84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2452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2" grpId="0"/>
      <p:bldP spid="14" grpId="0"/>
      <p:bldP spid="16" grpId="0"/>
      <p:bldP spid="18" grpId="0" animBg="1"/>
      <p:bldP spid="19" grpId="0"/>
      <p:bldP spid="2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30EB-433F-47D3-AE77-65224A88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505"/>
            <a:ext cx="12028602" cy="152061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(1) </a:t>
            </a:r>
            <a:r>
              <a:rPr lang="en-US" b="1" dirty="0"/>
              <a:t>Correct Response Rates (multiplication)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63E375-5149-4F58-97BE-3D86784A3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3139744"/>
            <a:ext cx="11547835" cy="4351338"/>
          </a:xfrm>
        </p:spPr>
        <p:txBody>
          <a:bodyPr>
            <a:normAutofit/>
          </a:bodyPr>
          <a:lstStyle/>
          <a:p>
            <a:r>
              <a:rPr lang="en-US" sz="2800" dirty="0"/>
              <a:t>ASU </a:t>
            </a:r>
            <a:r>
              <a:rPr lang="en-US" sz="2800" i="1" dirty="0"/>
              <a:t>Tempe</a:t>
            </a:r>
            <a:r>
              <a:rPr lang="en-US" sz="2800" dirty="0"/>
              <a:t> campus averages:</a:t>
            </a:r>
          </a:p>
          <a:p>
            <a:pPr marL="0" indent="0">
              <a:buNone/>
            </a:pPr>
            <a:r>
              <a:rPr lang="en-US" sz="2800" dirty="0"/>
              <a:t>	1</a:t>
            </a:r>
            <a:r>
              <a:rPr lang="en-US" sz="2800" baseline="30000" dirty="0"/>
              <a:t>st</a:t>
            </a:r>
            <a:r>
              <a:rPr lang="en-US" sz="2800" dirty="0"/>
              <a:t> semester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calculus</a:t>
            </a:r>
            <a:r>
              <a:rPr lang="en-US" sz="2800" dirty="0"/>
              <a:t>-based course, (</a:t>
            </a:r>
            <a:r>
              <a:rPr lang="en-US" sz="2800" i="1" dirty="0"/>
              <a:t>N</a:t>
            </a:r>
            <a:r>
              <a:rPr lang="en-US" sz="2800" dirty="0"/>
              <a:t>=95): </a:t>
            </a:r>
            <a:r>
              <a:rPr lang="en-US" sz="2800" b="1" dirty="0"/>
              <a:t>96%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/>
              <a:t>ASU </a:t>
            </a:r>
            <a:r>
              <a:rPr lang="en-US" sz="2800" i="1" dirty="0"/>
              <a:t>Polytechnic</a:t>
            </a:r>
            <a:r>
              <a:rPr lang="en-US" sz="2800" dirty="0"/>
              <a:t> campus averages: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semester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calculus</a:t>
            </a:r>
            <a:r>
              <a:rPr lang="en-US" sz="2800" dirty="0"/>
              <a:t>-based course, (</a:t>
            </a:r>
            <a:r>
              <a:rPr lang="en-US" sz="2800" i="1" dirty="0"/>
              <a:t>N</a:t>
            </a:r>
            <a:r>
              <a:rPr lang="en-US" sz="2800" dirty="0"/>
              <a:t>=69): </a:t>
            </a:r>
            <a:r>
              <a:rPr lang="en-US" sz="2800" b="1" dirty="0"/>
              <a:t>75%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03781-5517-41BD-931F-FE78E4B69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3" t="2661" r="56592" b="59720"/>
          <a:stretch/>
        </p:blipFill>
        <p:spPr>
          <a:xfrm>
            <a:off x="4953013" y="1522205"/>
            <a:ext cx="2285974" cy="1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30EB-433F-47D3-AE77-65224A88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16"/>
            <a:ext cx="12028602" cy="152061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(2) </a:t>
            </a:r>
            <a:r>
              <a:rPr lang="en-US" b="1" dirty="0"/>
              <a:t>Correct Response Rates (division)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63E375-5149-4F58-97BE-3D86784A3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003" y="3185027"/>
            <a:ext cx="11547835" cy="4351338"/>
          </a:xfrm>
        </p:spPr>
        <p:txBody>
          <a:bodyPr>
            <a:normAutofit/>
          </a:bodyPr>
          <a:lstStyle/>
          <a:p>
            <a:r>
              <a:rPr lang="en-US" sz="2800" dirty="0"/>
              <a:t>ASU </a:t>
            </a:r>
            <a:r>
              <a:rPr lang="en-US" sz="2800" i="1" dirty="0"/>
              <a:t>Tempe</a:t>
            </a:r>
            <a:r>
              <a:rPr lang="en-US" sz="2800" dirty="0"/>
              <a:t> campus averages:</a:t>
            </a:r>
          </a:p>
          <a:p>
            <a:pPr marL="0" indent="0">
              <a:buNone/>
            </a:pPr>
            <a:r>
              <a:rPr lang="en-US" sz="2800" dirty="0"/>
              <a:t>	1</a:t>
            </a:r>
            <a:r>
              <a:rPr lang="en-US" sz="2800" baseline="30000" dirty="0"/>
              <a:t>st</a:t>
            </a:r>
            <a:r>
              <a:rPr lang="en-US" sz="2800" dirty="0"/>
              <a:t> semester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calculus</a:t>
            </a:r>
            <a:r>
              <a:rPr lang="en-US" sz="2800" dirty="0"/>
              <a:t>-based course, (</a:t>
            </a:r>
            <a:r>
              <a:rPr lang="en-US" sz="2800" i="1" dirty="0"/>
              <a:t>N</a:t>
            </a:r>
            <a:r>
              <a:rPr lang="en-US" sz="2800" dirty="0"/>
              <a:t>=95): </a:t>
            </a:r>
            <a:r>
              <a:rPr lang="en-US" sz="2800" b="1" dirty="0"/>
              <a:t>92%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/>
              <a:t>ASU </a:t>
            </a:r>
            <a:r>
              <a:rPr lang="en-US" sz="2800" i="1" dirty="0"/>
              <a:t>Polytechnic</a:t>
            </a:r>
            <a:r>
              <a:rPr lang="en-US" sz="2800" dirty="0"/>
              <a:t> campus averages: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semester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calculus</a:t>
            </a:r>
            <a:r>
              <a:rPr lang="en-US" sz="2800" dirty="0"/>
              <a:t>-based course, (</a:t>
            </a:r>
            <a:r>
              <a:rPr lang="en-US" sz="2800" i="1" dirty="0"/>
              <a:t>N</a:t>
            </a:r>
            <a:r>
              <a:rPr lang="en-US" sz="2800" dirty="0"/>
              <a:t>=69): </a:t>
            </a:r>
            <a:r>
              <a:rPr lang="en-US" sz="2800" b="1" dirty="0"/>
              <a:t>68%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96120-B3AC-4B8D-A97B-B09B97111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8" t="7170" r="69668" b="58822"/>
          <a:stretch/>
        </p:blipFill>
        <p:spPr>
          <a:xfrm>
            <a:off x="5112076" y="1524229"/>
            <a:ext cx="1967844" cy="13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30EB-433F-47D3-AE77-65224A88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16"/>
            <a:ext cx="12028602" cy="152061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(3) </a:t>
            </a:r>
            <a:r>
              <a:rPr lang="en-US" b="1" dirty="0"/>
              <a:t>Correct Response Rates (exponent)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63E375-5149-4F58-97BE-3D86784A3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003" y="3185027"/>
            <a:ext cx="11547835" cy="4351338"/>
          </a:xfrm>
        </p:spPr>
        <p:txBody>
          <a:bodyPr>
            <a:normAutofit/>
          </a:bodyPr>
          <a:lstStyle/>
          <a:p>
            <a:r>
              <a:rPr lang="en-US" sz="2800" dirty="0"/>
              <a:t>ASU </a:t>
            </a:r>
            <a:r>
              <a:rPr lang="en-US" sz="2800" i="1" dirty="0"/>
              <a:t>Tempe</a:t>
            </a:r>
            <a:r>
              <a:rPr lang="en-US" sz="2800" dirty="0"/>
              <a:t> campus averages:</a:t>
            </a:r>
          </a:p>
          <a:p>
            <a:pPr marL="0" indent="0">
              <a:buNone/>
            </a:pPr>
            <a:r>
              <a:rPr lang="en-US" sz="2800" dirty="0"/>
              <a:t>	1</a:t>
            </a:r>
            <a:r>
              <a:rPr lang="en-US" sz="2800" baseline="30000" dirty="0"/>
              <a:t>st</a:t>
            </a:r>
            <a:r>
              <a:rPr lang="en-US" sz="2800" dirty="0"/>
              <a:t> semester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calculus</a:t>
            </a:r>
            <a:r>
              <a:rPr lang="en-US" sz="2800" dirty="0"/>
              <a:t>-based course, (</a:t>
            </a:r>
            <a:r>
              <a:rPr lang="en-US" sz="2800" i="1" dirty="0"/>
              <a:t>N</a:t>
            </a:r>
            <a:r>
              <a:rPr lang="en-US" sz="2800" dirty="0"/>
              <a:t>=95): </a:t>
            </a:r>
            <a:r>
              <a:rPr lang="en-US" sz="2800" b="1" dirty="0"/>
              <a:t>100%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/>
              <a:t>ASU </a:t>
            </a:r>
            <a:r>
              <a:rPr lang="en-US" sz="2800" i="1" dirty="0"/>
              <a:t>Polytechnic</a:t>
            </a:r>
            <a:r>
              <a:rPr lang="en-US" sz="2800" dirty="0"/>
              <a:t> campus averages: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semester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calculus</a:t>
            </a:r>
            <a:r>
              <a:rPr lang="en-US" sz="2800" dirty="0"/>
              <a:t>-based course, (</a:t>
            </a:r>
            <a:r>
              <a:rPr lang="en-US" sz="2800" i="1" dirty="0"/>
              <a:t>N</a:t>
            </a:r>
            <a:r>
              <a:rPr lang="en-US" sz="2800" dirty="0"/>
              <a:t>=69): </a:t>
            </a:r>
            <a:r>
              <a:rPr lang="en-US" sz="2800" b="1" dirty="0"/>
              <a:t>91%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DEB27-7DD2-4D4B-BCD6-C3C57E2E8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46" t="3814" r="54949" b="53228"/>
          <a:stretch/>
        </p:blipFill>
        <p:spPr>
          <a:xfrm>
            <a:off x="4880342" y="1524229"/>
            <a:ext cx="2267918" cy="12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9D6C-C4E8-4793-B21C-F0D642FF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19" y="1314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Weak Operational Skills, or Carelessness?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56178-D1D4-460C-93B9-13D1B53B9513}"/>
              </a:ext>
            </a:extLst>
          </p:cNvPr>
          <p:cNvSpPr txBox="1"/>
          <p:nvPr/>
        </p:nvSpPr>
        <p:spPr>
          <a:xfrm>
            <a:off x="609600" y="1288012"/>
            <a:ext cx="1097279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We define “non-operational errors” as all errors that occur when the student apparently has knowledge of the mathematical operations needed to solve individual steps of a multi-step problem, but fails to solve the problem correctly, e.g., from not accessing previously learned skills, or not exercising sufficient care.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Knowledge of how to solve each fraction problem is essential to work the kinematic equation problem correctly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With certain assumptions, we can then estimate the percentage of students that solved the kinematic equation problem incorrectly because of “non-operational errors”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61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8E9F6-BA72-4034-A495-8DA170C3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3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Measuring “Non-Operational Errors”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527E4-86DA-44BB-9A5F-AD332FB4449A}"/>
              </a:ext>
            </a:extLst>
          </p:cNvPr>
          <p:cNvSpPr txBox="1"/>
          <p:nvPr/>
        </p:nvSpPr>
        <p:spPr>
          <a:xfrm>
            <a:off x="387626" y="1505396"/>
            <a:ext cx="11201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We hypothesize, based on analysis of thousands of written diagnostics, that the majority of errors on the symbolic version were due to errors on one or more of the three “fraction” operations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Therefore, we assume that, if a student responds incorrectly to </a:t>
            </a:r>
            <a:r>
              <a:rPr lang="en-US" sz="2800" dirty="0">
                <a:solidFill>
                  <a:srgbClr val="FF0000"/>
                </a:solidFill>
              </a:rPr>
              <a:t>any </a:t>
            </a:r>
            <a:r>
              <a:rPr lang="en-US" sz="2800" dirty="0"/>
              <a:t>of the three fraction problems, they would probably give an incorrect response to the kinematics problem; we call this an “operational” error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We define any other error as a “non-operational”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5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591E-913D-4BB2-8AEA-616AE5EF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Calculation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0A0117-81AB-409E-BDA6-85D0E409464A}"/>
                  </a:ext>
                </a:extLst>
              </p:cNvPr>
              <p:cNvSpPr/>
              <p:nvPr/>
            </p:nvSpPr>
            <p:spPr>
              <a:xfrm>
                <a:off x="838200" y="1452149"/>
                <a:ext cx="9843052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en-US" sz="3200" b="1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3200" b="1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3200" b="1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3200" b="1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%+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% ⇒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0A0117-81AB-409E-BDA6-85D0E4094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52149"/>
                <a:ext cx="9843052" cy="40318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D024724-E18D-49D0-803C-B821B87A78D9}"/>
              </a:ext>
            </a:extLst>
          </p:cNvPr>
          <p:cNvSpPr txBox="1"/>
          <p:nvPr/>
        </p:nvSpPr>
        <p:spPr>
          <a:xfrm>
            <a:off x="1676400" y="1731581"/>
            <a:ext cx="2531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Percentage of errors that are “operational” errors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C99D40-4B7B-4BDD-B1ED-26CC52733A62}"/>
              </a:ext>
            </a:extLst>
          </p:cNvPr>
          <p:cNvCxnSpPr>
            <a:cxnSpLocks/>
          </p:cNvCxnSpPr>
          <p:nvPr/>
        </p:nvCxnSpPr>
        <p:spPr>
          <a:xfrm>
            <a:off x="3352800" y="3670573"/>
            <a:ext cx="651013" cy="7551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A8555F-D50A-4C56-919A-870BA1222D04}"/>
              </a:ext>
            </a:extLst>
          </p:cNvPr>
          <p:cNvSpPr txBox="1"/>
          <p:nvPr/>
        </p:nvSpPr>
        <p:spPr>
          <a:xfrm>
            <a:off x="4277247" y="1731581"/>
            <a:ext cx="2352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Percentage of errors that are</a:t>
            </a:r>
          </a:p>
          <a:p>
            <a:r>
              <a:rPr lang="en-US" sz="2400" b="1" dirty="0"/>
              <a:t>“non-operational” errors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B29DDC-566E-431B-BEF3-D183851361B8}"/>
              </a:ext>
            </a:extLst>
          </p:cNvPr>
          <p:cNvCxnSpPr>
            <a:cxnSpLocks/>
          </p:cNvCxnSpPr>
          <p:nvPr/>
        </p:nvCxnSpPr>
        <p:spPr>
          <a:xfrm flipH="1">
            <a:off x="6269719" y="3670573"/>
            <a:ext cx="512081" cy="7768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C6B4CBF-8224-4C03-AD94-19D32124A4D3}"/>
              </a:ext>
            </a:extLst>
          </p:cNvPr>
          <p:cNvCxnSpPr>
            <a:cxnSpLocks/>
          </p:cNvCxnSpPr>
          <p:nvPr/>
        </p:nvCxnSpPr>
        <p:spPr>
          <a:xfrm>
            <a:off x="5134365" y="3962400"/>
            <a:ext cx="0" cy="4632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8CCE163-8FB9-48A5-AE05-5AE6661EED87}"/>
              </a:ext>
            </a:extLst>
          </p:cNvPr>
          <p:cNvSpPr txBox="1"/>
          <p:nvPr/>
        </p:nvSpPr>
        <p:spPr>
          <a:xfrm>
            <a:off x="6913279" y="1731581"/>
            <a:ext cx="2244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incorrect response rate (kinematics problem)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96CB37-147D-4CB8-B98B-438F29BDAC52}"/>
              </a:ext>
            </a:extLst>
          </p:cNvPr>
          <p:cNvSpPr/>
          <p:nvPr/>
        </p:nvSpPr>
        <p:spPr>
          <a:xfrm>
            <a:off x="7362211" y="4425696"/>
            <a:ext cx="1699493" cy="4480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20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2A60-6292-4713-B06A-28D0F7DB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8 Sample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F32A-11C9-4659-A0CB-A87F9BC994E3}"/>
              </a:ext>
            </a:extLst>
          </p:cNvPr>
          <p:cNvSpPr txBox="1"/>
          <p:nvPr/>
        </p:nvSpPr>
        <p:spPr>
          <a:xfrm flipH="1">
            <a:off x="17526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111: Algebra-based;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244D5-5540-432E-AD23-4BEDEFFC36CF}"/>
              </a:ext>
            </a:extLst>
          </p:cNvPr>
          <p:cNvSpPr txBox="1"/>
          <p:nvPr/>
        </p:nvSpPr>
        <p:spPr>
          <a:xfrm flipH="1">
            <a:off x="5867400" y="1828797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121: Calculus-based;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135E-B561-467D-85F7-D5B09B46DA04}"/>
              </a:ext>
            </a:extLst>
          </p:cNvPr>
          <p:cNvSpPr txBox="1"/>
          <p:nvPr/>
        </p:nvSpPr>
        <p:spPr>
          <a:xfrm flipH="1">
            <a:off x="38100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112: Algebra-based; 2</a:t>
            </a:r>
            <a:r>
              <a:rPr lang="en-US" sz="1600" baseline="30000" dirty="0"/>
              <a:t>nd</a:t>
            </a:r>
            <a:r>
              <a:rPr lang="en-US" sz="1600" dirty="0"/>
              <a:t> semester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AA43D-333E-4BFA-9987-A075710018D7}"/>
              </a:ext>
            </a:extLst>
          </p:cNvPr>
          <p:cNvSpPr txBox="1"/>
          <p:nvPr/>
        </p:nvSpPr>
        <p:spPr>
          <a:xfrm flipH="1">
            <a:off x="8077200" y="1828792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131: Calculus-based; 2</a:t>
            </a:r>
            <a:r>
              <a:rPr lang="en-US" sz="1600" baseline="30000" dirty="0"/>
              <a:t>nd </a:t>
            </a:r>
            <a:r>
              <a:rPr lang="en-US" sz="1600" dirty="0"/>
              <a:t>semester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5C2DA0-99EF-4DB8-B61F-68CF1BB91D57}"/>
              </a:ext>
            </a:extLst>
          </p:cNvPr>
          <p:cNvGrpSpPr/>
          <p:nvPr/>
        </p:nvGrpSpPr>
        <p:grpSpPr>
          <a:xfrm>
            <a:off x="4026183" y="2743200"/>
            <a:ext cx="1625035" cy="369332"/>
            <a:chOff x="380072" y="2743200"/>
            <a:chExt cx="1625035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439DD4-C620-4081-AE93-87D37A525DA9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280D68-CBFE-457E-B520-100E9D472509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B7A48-96A9-45D3-8F1D-7562AF782716}"/>
              </a:ext>
            </a:extLst>
          </p:cNvPr>
          <p:cNvGrpSpPr/>
          <p:nvPr/>
        </p:nvGrpSpPr>
        <p:grpSpPr>
          <a:xfrm>
            <a:off x="6096001" y="2733773"/>
            <a:ext cx="1625035" cy="369332"/>
            <a:chOff x="380072" y="2743200"/>
            <a:chExt cx="1625035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AAC2F5-C69B-4E32-809F-9C23D5625BDF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2F7813-FC91-42A9-9746-F0EF1799B6C5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B3F86F-A846-424A-8CC0-9802BCC7AB33}"/>
              </a:ext>
            </a:extLst>
          </p:cNvPr>
          <p:cNvGrpSpPr/>
          <p:nvPr/>
        </p:nvGrpSpPr>
        <p:grpSpPr>
          <a:xfrm>
            <a:off x="8369583" y="2727615"/>
            <a:ext cx="1625035" cy="369332"/>
            <a:chOff x="380072" y="2743200"/>
            <a:chExt cx="1625035" cy="344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B39F6-63E2-4AE1-99DF-05E6486713B5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1A2F31-8ADD-4F95-B342-DAE469E50621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6E87B0-7521-410D-859D-E97F9620D80B}"/>
              </a:ext>
            </a:extLst>
          </p:cNvPr>
          <p:cNvGrpSpPr/>
          <p:nvPr/>
        </p:nvGrpSpPr>
        <p:grpSpPr>
          <a:xfrm>
            <a:off x="1904073" y="2413568"/>
            <a:ext cx="1625035" cy="698965"/>
            <a:chOff x="380072" y="2413567"/>
            <a:chExt cx="1625035" cy="6989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86999C-3BBB-44A9-9683-9606B1C57B61}"/>
                </a:ext>
              </a:extLst>
            </p:cNvPr>
            <p:cNvGrpSpPr/>
            <p:nvPr/>
          </p:nvGrpSpPr>
          <p:grpSpPr>
            <a:xfrm>
              <a:off x="380072" y="2743200"/>
              <a:ext cx="1625035" cy="369332"/>
              <a:chOff x="380072" y="2743200"/>
              <a:chExt cx="1625035" cy="36933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8E38AD-4476-4F48-A499-9F3EB0DBAC04}"/>
                  </a:ext>
                </a:extLst>
              </p:cNvPr>
              <p:cNvSpPr txBox="1"/>
              <p:nvPr/>
            </p:nvSpPr>
            <p:spPr>
              <a:xfrm>
                <a:off x="380072" y="2743200"/>
                <a:ext cx="87722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Tempe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6CE8F9-69A5-48DD-A941-32F81F9FFBBF}"/>
                  </a:ext>
                </a:extLst>
              </p:cNvPr>
              <p:cNvSpPr txBox="1"/>
              <p:nvPr/>
            </p:nvSpPr>
            <p:spPr>
              <a:xfrm>
                <a:off x="1371600" y="2743200"/>
                <a:ext cx="63350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Poly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7B1BA0-F20D-4C9E-8D21-743F69236494}"/>
                </a:ext>
              </a:extLst>
            </p:cNvPr>
            <p:cNvGrpSpPr/>
            <p:nvPr/>
          </p:nvGrpSpPr>
          <p:grpSpPr>
            <a:xfrm>
              <a:off x="818686" y="2413567"/>
              <a:ext cx="869668" cy="329633"/>
              <a:chOff x="818686" y="2413567"/>
              <a:chExt cx="869668" cy="329633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8140145-3B35-4DE3-9E3C-2376C000405A}"/>
                  </a:ext>
                </a:extLst>
              </p:cNvPr>
              <p:cNvCxnSpPr>
                <a:stCxn id="3" idx="2"/>
                <a:endCxn id="7" idx="0"/>
              </p:cNvCxnSpPr>
              <p:nvPr/>
            </p:nvCxnSpPr>
            <p:spPr>
              <a:xfrm flipH="1">
                <a:off x="818686" y="2413567"/>
                <a:ext cx="438614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E7C50BB-8746-4394-A4D5-3601B774275C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>
              <a:xfrm flipH="1" flipV="1">
                <a:off x="1266158" y="2428598"/>
                <a:ext cx="422196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0EAA04-5399-4BA8-8AA4-CB7FA645E8CA}"/>
              </a:ext>
            </a:extLst>
          </p:cNvPr>
          <p:cNvGrpSpPr/>
          <p:nvPr/>
        </p:nvGrpSpPr>
        <p:grpSpPr>
          <a:xfrm>
            <a:off x="4519094" y="2404141"/>
            <a:ext cx="869668" cy="329633"/>
            <a:chOff x="818686" y="2413567"/>
            <a:chExt cx="869668" cy="3296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600F94-608A-4EB3-AF9C-6757D5D9FB45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9C4E79-4E8D-451E-A8C0-3A393DBB79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9FA1ED-A1C8-4AEE-9FE0-4205DD6FF4C7}"/>
              </a:ext>
            </a:extLst>
          </p:cNvPr>
          <p:cNvGrpSpPr/>
          <p:nvPr/>
        </p:nvGrpSpPr>
        <p:grpSpPr>
          <a:xfrm>
            <a:off x="6539906" y="2413568"/>
            <a:ext cx="869668" cy="329633"/>
            <a:chOff x="818686" y="2413567"/>
            <a:chExt cx="869668" cy="3296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7F2A78-6A9B-4CA7-AF0A-2B8AA1B63252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3746A8-324C-486A-86F6-9E29D80354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AD6B6-15DA-4C4F-AEEA-23A1BDA78FEB}"/>
              </a:ext>
            </a:extLst>
          </p:cNvPr>
          <p:cNvGrpSpPr/>
          <p:nvPr/>
        </p:nvGrpSpPr>
        <p:grpSpPr>
          <a:xfrm>
            <a:off x="8811976" y="2397982"/>
            <a:ext cx="869668" cy="329633"/>
            <a:chOff x="818686" y="2413567"/>
            <a:chExt cx="869668" cy="32963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C8FDE9-621F-44FB-8209-6568FEA82948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23CCEF-16DC-4EDF-A165-6D9A27856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11748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591E-913D-4BB2-8AEA-616AE5EF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Calculation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0A0117-81AB-409E-BDA6-85D0E409464A}"/>
                  </a:ext>
                </a:extLst>
              </p:cNvPr>
              <p:cNvSpPr/>
              <p:nvPr/>
            </p:nvSpPr>
            <p:spPr>
              <a:xfrm>
                <a:off x="838200" y="1452149"/>
                <a:ext cx="9843052" cy="3988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en-US" sz="3200" b="1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3200" b="1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3200" b="1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</m:oMath>
                  </m:oMathPara>
                </a14:m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0A0117-81AB-409E-BDA6-85D0E4094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52149"/>
                <a:ext cx="9843052" cy="39882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A34DAB-E5C9-424A-9B70-5FE5CDBFB372}"/>
              </a:ext>
            </a:extLst>
          </p:cNvPr>
          <p:cNvCxnSpPr>
            <a:cxnSpLocks/>
          </p:cNvCxnSpPr>
          <p:nvPr/>
        </p:nvCxnSpPr>
        <p:spPr>
          <a:xfrm>
            <a:off x="3707296" y="3592673"/>
            <a:ext cx="1094132" cy="5022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19F93F1-A688-42B6-A861-F285ACA2F428}"/>
              </a:ext>
            </a:extLst>
          </p:cNvPr>
          <p:cNvSpPr txBox="1"/>
          <p:nvPr/>
        </p:nvSpPr>
        <p:spPr>
          <a:xfrm>
            <a:off x="1826732" y="2402037"/>
            <a:ext cx="2244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Percentage of errors that are</a:t>
            </a:r>
          </a:p>
          <a:p>
            <a:r>
              <a:rPr lang="en-US" sz="2400" b="1" dirty="0"/>
              <a:t>“non-operational” errors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96CB37-147D-4CB8-B98B-438F29BDAC52}"/>
              </a:ext>
            </a:extLst>
          </p:cNvPr>
          <p:cNvSpPr/>
          <p:nvPr/>
        </p:nvSpPr>
        <p:spPr>
          <a:xfrm>
            <a:off x="5963479" y="4214190"/>
            <a:ext cx="964095" cy="4752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138135-A822-46F3-9F25-2DDE3DAECA12}"/>
              </a:ext>
            </a:extLst>
          </p:cNvPr>
          <p:cNvCxnSpPr>
            <a:cxnSpLocks/>
          </p:cNvCxnSpPr>
          <p:nvPr/>
        </p:nvCxnSpPr>
        <p:spPr>
          <a:xfrm flipV="1">
            <a:off x="3707296" y="4854220"/>
            <a:ext cx="848967" cy="6093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006963A-1AB7-4BDA-A6A1-FE775D0EBD9D}"/>
              </a:ext>
            </a:extLst>
          </p:cNvPr>
          <p:cNvSpPr txBox="1"/>
          <p:nvPr/>
        </p:nvSpPr>
        <p:spPr>
          <a:xfrm>
            <a:off x="1826732" y="4786122"/>
            <a:ext cx="2244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incorrect response rate (kinematics problem)</a:t>
            </a:r>
          </a:p>
          <a:p>
            <a:endParaRPr lang="en-US" sz="2400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44CF16-7C91-4F97-848C-61FBD5BE52A2}"/>
              </a:ext>
            </a:extLst>
          </p:cNvPr>
          <p:cNvCxnSpPr>
            <a:cxnSpLocks/>
          </p:cNvCxnSpPr>
          <p:nvPr/>
        </p:nvCxnSpPr>
        <p:spPr>
          <a:xfrm flipH="1">
            <a:off x="6927574" y="3592673"/>
            <a:ext cx="815009" cy="6215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7456B69-592B-43AD-B922-446CF781502D}"/>
              </a:ext>
            </a:extLst>
          </p:cNvPr>
          <p:cNvSpPr txBox="1"/>
          <p:nvPr/>
        </p:nvSpPr>
        <p:spPr>
          <a:xfrm>
            <a:off x="7742583" y="2750425"/>
            <a:ext cx="224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Proportion of errors that are “non-operational” errors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18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 animBg="1"/>
      <p:bldP spid="18" grpId="0"/>
      <p:bldP spid="2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8429-0231-497A-82C1-6B3A808C3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Table of Results: “Non-Operational Errors”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30E50-C66F-4FDE-B20F-53D4CD306F20}"/>
              </a:ext>
            </a:extLst>
          </p:cNvPr>
          <p:cNvSpPr txBox="1"/>
          <p:nvPr/>
        </p:nvSpPr>
        <p:spPr>
          <a:xfrm>
            <a:off x="920495" y="2926172"/>
            <a:ext cx="6219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semester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calculus</a:t>
            </a:r>
            <a:r>
              <a:rPr lang="en-US" sz="2800" dirty="0"/>
              <a:t>-based course: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CB405-C8E1-447A-88AC-70281F88505F}"/>
              </a:ext>
            </a:extLst>
          </p:cNvPr>
          <p:cNvSpPr txBox="1"/>
          <p:nvPr/>
        </p:nvSpPr>
        <p:spPr>
          <a:xfrm>
            <a:off x="920494" y="4915820"/>
            <a:ext cx="6219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semester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calculus</a:t>
            </a:r>
            <a:r>
              <a:rPr lang="en-US" sz="2800" dirty="0"/>
              <a:t>-based course: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E6574-4D1F-47C7-9816-3F9EDC15B743}"/>
              </a:ext>
            </a:extLst>
          </p:cNvPr>
          <p:cNvSpPr txBox="1"/>
          <p:nvPr/>
        </p:nvSpPr>
        <p:spPr>
          <a:xfrm>
            <a:off x="993645" y="1201476"/>
            <a:ext cx="6219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semester </a:t>
            </a:r>
            <a:r>
              <a:rPr lang="en-US" sz="2800" dirty="0">
                <a:solidFill>
                  <a:srgbClr val="7030A0"/>
                </a:solidFill>
              </a:rPr>
              <a:t>algebra</a:t>
            </a:r>
            <a:r>
              <a:rPr lang="en-US" sz="2800" dirty="0"/>
              <a:t>-based course: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FC0450D-5E35-4BF1-8194-E40078A0A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17" y="1722089"/>
            <a:ext cx="9859062" cy="94371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0DF2390-4ACE-4804-BF95-3D29750A1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17" y="3449392"/>
            <a:ext cx="9859062" cy="117178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ED1C685-0ED9-4ADD-AD57-98A30E1F9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17" y="5439040"/>
            <a:ext cx="9859062" cy="9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B13CA-51C6-4C0B-8E53-BC057224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Summary and Relation to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E8082-4F38-417C-B233-8E9A615A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545"/>
            <a:ext cx="10601739" cy="53504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000" dirty="0"/>
              <a:t>Students’ tend to self-correct their errors during problem-solving interviews approximately 50% of the time, consistent with findings on the written diagnostics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000" dirty="0"/>
              <a:t>Therefore, we conclude that students often posses the operational tools necessary to solve a problem, but make non-operational mistakes due to “carelessness”, inability to access relevant knowledge, etc.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000" dirty="0"/>
              <a:t>We see the possibility of significant improvement through implementation and improvement of work-checking strategies</a:t>
            </a:r>
          </a:p>
        </p:txBody>
      </p:sp>
    </p:spTree>
    <p:extLst>
      <p:ext uri="{BB962C8B-B14F-4D97-AF65-F5344CB8AC3E}">
        <p14:creationId xmlns:p14="http://schemas.microsoft.com/office/powerpoint/2010/main" val="13653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CCC2-33A7-457D-A55E-A5485CDE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E1C4-B196-4546-9F7B-D75AB8520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Regardless of course (algebra- or calculus-based), campus (Tempe or Poly), or semester (Spring or Fall):</a:t>
            </a:r>
          </a:p>
          <a:p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Difficulties with basic mathematical operations are widespread; average error rates range from 20-70%;</a:t>
            </a:r>
          </a:p>
          <a:p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Performance on problems using symbols for constants is significantly worse than on problems using numbers;</a:t>
            </a:r>
          </a:p>
          <a:p>
            <a:r>
              <a:rPr lang="en-US" sz="2400" dirty="0"/>
              <a:t>During problem-solving interviews, students self-correct approximately 50% of errors following minimal prompts;</a:t>
            </a:r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624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C8C6-3BFF-40CD-838B-44D5BC08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Student Self-Correction of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4DA5-614F-4EE9-8CF8-18A6FFBB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solidFill>
                  <a:srgbClr val="000000"/>
                </a:solidFill>
              </a:rPr>
              <a:t>Our Interview Findings: </a:t>
            </a:r>
            <a:r>
              <a:rPr lang="en-US" sz="2400" dirty="0">
                <a:solidFill>
                  <a:srgbClr val="FF0000"/>
                </a:solidFill>
              </a:rPr>
              <a:t>Almost half </a:t>
            </a:r>
            <a:r>
              <a:rPr lang="en-US" sz="2400" dirty="0"/>
              <a:t>of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students’ errors on algebra problems were self-corrected by students during interviews, as a consequence of interviewer prompts or unprompted auto-correction.</a:t>
            </a:r>
            <a:endParaRPr lang="en-US" sz="1800" dirty="0">
              <a:solidFill>
                <a:sysClr val="windowText" lastClr="00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>
                <a:solidFill>
                  <a:srgbClr val="002060"/>
                </a:solidFill>
              </a:rPr>
              <a:t>Prompts Leading to Self-Correction</a:t>
            </a:r>
          </a:p>
          <a:p>
            <a:pPr lvl="0"/>
            <a:r>
              <a:rPr lang="en-US" sz="2400" i="1" dirty="0">
                <a:solidFill>
                  <a:srgbClr val="000000"/>
                </a:solidFill>
              </a:rPr>
              <a:t>“Explain that step”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i="1" dirty="0">
                <a:solidFill>
                  <a:srgbClr val="000000"/>
                </a:solidFill>
              </a:rPr>
              <a:t>“Clarify what you mean</a:t>
            </a:r>
            <a:r>
              <a:rPr lang="en-US" sz="2400" dirty="0">
                <a:solidFill>
                  <a:srgbClr val="000000"/>
                </a:solidFill>
              </a:rPr>
              <a:t>.”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“</a:t>
            </a:r>
            <a:r>
              <a:rPr lang="en-US" sz="2400" i="1" dirty="0">
                <a:solidFill>
                  <a:srgbClr val="000000"/>
                </a:solidFill>
              </a:rPr>
              <a:t>What does the problem ask you to do?”</a:t>
            </a:r>
          </a:p>
          <a:p>
            <a:pPr>
              <a:spcBef>
                <a:spcPts val="1200"/>
              </a:spcBef>
            </a:pPr>
            <a:r>
              <a:rPr lang="en-US" sz="2400" i="1" dirty="0">
                <a:solidFill>
                  <a:srgbClr val="000000"/>
                </a:solidFill>
              </a:rPr>
              <a:t>[No specific prompt: Students asked to explain all work]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Interview Results: </a:t>
            </a:r>
            <a:r>
              <a:rPr lang="en-US" altLang="en-US" sz="4000" i="1" dirty="0"/>
              <a:t>N</a:t>
            </a:r>
            <a:r>
              <a:rPr lang="en-US" altLang="en-US" sz="4000" dirty="0"/>
              <a:t> = 53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0185" t="49413" r="28703" b="14691"/>
          <a:stretch>
            <a:fillRect/>
          </a:stretch>
        </p:blipFill>
        <p:spPr>
          <a:xfrm>
            <a:off x="1849058" y="1552729"/>
            <a:ext cx="8493884" cy="28063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F2FA1-27A6-4807-A4AC-D3F46B1C8EB9}"/>
              </a:ext>
            </a:extLst>
          </p:cNvPr>
          <p:cNvSpPr txBox="1"/>
          <p:nvPr/>
        </p:nvSpPr>
        <p:spPr>
          <a:xfrm flipH="1">
            <a:off x="3543300" y="426720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2400" b="1" dirty="0">
                <a:solidFill>
                  <a:srgbClr val="000000"/>
                </a:solidFill>
              </a:rPr>
              <a:t>Correct: 	         	         83%</a:t>
            </a:r>
          </a:p>
          <a:p>
            <a:pPr lvl="0" eaLnBrk="0" hangingPunct="0"/>
            <a:r>
              <a:rPr lang="en-US" altLang="en-US" sz="2400" b="1" dirty="0">
                <a:solidFill>
                  <a:srgbClr val="000000"/>
                </a:solidFill>
              </a:rPr>
              <a:t>Error, Self-corrected:       9%</a:t>
            </a:r>
          </a:p>
          <a:p>
            <a:pPr lvl="0" eaLnBrk="0" hangingPunct="0"/>
            <a:r>
              <a:rPr lang="en-US" altLang="en-US" sz="2400" b="1" dirty="0">
                <a:solidFill>
                  <a:srgbClr val="000000"/>
                </a:solidFill>
              </a:rPr>
              <a:t>Error, Uncorrected:          8%</a:t>
            </a:r>
          </a:p>
        </p:txBody>
      </p:sp>
    </p:spTree>
    <p:extLst>
      <p:ext uri="{BB962C8B-B14F-4D97-AF65-F5344CB8AC3E}">
        <p14:creationId xmlns:p14="http://schemas.microsoft.com/office/powerpoint/2010/main" val="35697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Interview Results: </a:t>
            </a:r>
            <a:r>
              <a:rPr lang="en-US" altLang="en-US" sz="4000" i="1" dirty="0"/>
              <a:t>N</a:t>
            </a:r>
            <a:r>
              <a:rPr lang="en-US" altLang="en-US" sz="4000" dirty="0"/>
              <a:t> = 53</a:t>
            </a:r>
          </a:p>
        </p:txBody>
      </p:sp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3886200" y="2895600"/>
            <a:ext cx="54102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FC302-33E2-41C3-886C-BA82A498C5E8}"/>
              </a:ext>
            </a:extLst>
          </p:cNvPr>
          <p:cNvSpPr txBox="1"/>
          <p:nvPr/>
        </p:nvSpPr>
        <p:spPr>
          <a:xfrm flipH="1">
            <a:off x="2362200" y="1964773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  <a:r>
              <a:rPr lang="en-US" dirty="0"/>
              <a:t> cos (20°) = </a:t>
            </a:r>
            <a:r>
              <a:rPr lang="en-US" i="1" dirty="0"/>
              <a:t>y</a:t>
            </a:r>
            <a:r>
              <a:rPr lang="en-US" dirty="0"/>
              <a:t> cos (70°)</a:t>
            </a:r>
          </a:p>
          <a:p>
            <a:r>
              <a:rPr lang="en-US" i="1" dirty="0"/>
              <a:t>x</a:t>
            </a:r>
            <a:r>
              <a:rPr lang="en-US" dirty="0"/>
              <a:t> cos (70°) + </a:t>
            </a:r>
            <a:r>
              <a:rPr lang="en-US" i="1" dirty="0"/>
              <a:t>y</a:t>
            </a:r>
            <a:r>
              <a:rPr lang="en-US" dirty="0"/>
              <a:t> cos (20°) = 10</a:t>
            </a:r>
          </a:p>
          <a:p>
            <a:endParaRPr lang="en-US" dirty="0"/>
          </a:p>
          <a:p>
            <a:r>
              <a:rPr lang="en-US" dirty="0"/>
              <a:t>What are the values of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? Show all your steps. Note: The value for </a:t>
            </a:r>
            <a:r>
              <a:rPr lang="en-US" i="1" dirty="0"/>
              <a:t>x</a:t>
            </a:r>
            <a:r>
              <a:rPr lang="en-US" dirty="0"/>
              <a:t> should NOT include </a:t>
            </a:r>
            <a:r>
              <a:rPr lang="en-US" i="1" dirty="0"/>
              <a:t>y</a:t>
            </a:r>
            <a:r>
              <a:rPr lang="en-US" dirty="0"/>
              <a:t>, and the value for </a:t>
            </a:r>
            <a:r>
              <a:rPr lang="en-US" i="1" dirty="0"/>
              <a:t>y</a:t>
            </a:r>
            <a:r>
              <a:rPr lang="en-US" dirty="0"/>
              <a:t> should NOT include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C979E7-A297-41FE-9240-3680BC07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220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DADC1-A843-461C-AF84-C5E3D99CDDB3}"/>
              </a:ext>
            </a:extLst>
          </p:cNvPr>
          <p:cNvSpPr txBox="1"/>
          <p:nvPr/>
        </p:nvSpPr>
        <p:spPr>
          <a:xfrm flipH="1">
            <a:off x="3276600" y="449580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2400" b="1" dirty="0">
                <a:solidFill>
                  <a:srgbClr val="000000"/>
                </a:solidFill>
              </a:rPr>
              <a:t>Correct: 	         	         57%</a:t>
            </a:r>
          </a:p>
          <a:p>
            <a:pPr lvl="0" eaLnBrk="0" hangingPunct="0"/>
            <a:r>
              <a:rPr lang="en-US" altLang="en-US" sz="2400" b="1" dirty="0">
                <a:solidFill>
                  <a:srgbClr val="000000"/>
                </a:solidFill>
              </a:rPr>
              <a:t>Error, Self-corrected:     19%</a:t>
            </a:r>
          </a:p>
          <a:p>
            <a:pPr lvl="0" eaLnBrk="0" hangingPunct="0"/>
            <a:r>
              <a:rPr lang="en-US" altLang="en-US" sz="2400" b="1" dirty="0">
                <a:solidFill>
                  <a:srgbClr val="000000"/>
                </a:solidFill>
              </a:rPr>
              <a:t>Error, Uncorrected:        25%</a:t>
            </a:r>
          </a:p>
        </p:txBody>
      </p:sp>
    </p:spTree>
    <p:extLst>
      <p:ext uri="{BB962C8B-B14F-4D97-AF65-F5344CB8AC3E}">
        <p14:creationId xmlns:p14="http://schemas.microsoft.com/office/powerpoint/2010/main" val="244690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7" grpId="0" build="p"/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Interview Results: </a:t>
            </a:r>
            <a:r>
              <a:rPr lang="en-US" altLang="en-US" sz="4000" i="1" dirty="0"/>
              <a:t>N</a:t>
            </a:r>
            <a:r>
              <a:rPr lang="en-US" altLang="en-US" sz="4000" dirty="0"/>
              <a:t> = 53</a:t>
            </a:r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3733800" y="2895600"/>
            <a:ext cx="54102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F716D-F868-490F-9C6F-613685FC4D83}"/>
              </a:ext>
            </a:extLst>
          </p:cNvPr>
          <p:cNvSpPr txBox="1"/>
          <p:nvPr/>
        </p:nvSpPr>
        <p:spPr>
          <a:xfrm>
            <a:off x="2743200" y="1794214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i="1" dirty="0"/>
              <a:t>x</a:t>
            </a:r>
            <a:r>
              <a:rPr lang="en-US" dirty="0"/>
              <a:t> = b</a:t>
            </a:r>
            <a:r>
              <a:rPr lang="en-US" i="1" dirty="0"/>
              <a:t>y</a:t>
            </a:r>
          </a:p>
          <a:p>
            <a:r>
              <a:rPr lang="en-US" dirty="0" err="1"/>
              <a:t>b</a:t>
            </a:r>
            <a:r>
              <a:rPr lang="en-US" i="1" dirty="0" err="1"/>
              <a:t>x</a:t>
            </a:r>
            <a:r>
              <a:rPr lang="en-US" dirty="0"/>
              <a:t> + a</a:t>
            </a:r>
            <a:r>
              <a:rPr lang="en-US" i="1" dirty="0"/>
              <a:t>y</a:t>
            </a:r>
            <a:r>
              <a:rPr lang="en-US" dirty="0"/>
              <a:t> = c</a:t>
            </a:r>
          </a:p>
          <a:p>
            <a:endParaRPr lang="en-US" dirty="0"/>
          </a:p>
          <a:p>
            <a:r>
              <a:rPr lang="en-US" dirty="0"/>
              <a:t>a, b, and c are constants. </a:t>
            </a:r>
          </a:p>
          <a:p>
            <a:r>
              <a:rPr lang="en-US" dirty="0"/>
              <a:t>What are the values of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in terms of a, b, and c? Show all your steps. Note: The value for </a:t>
            </a:r>
            <a:r>
              <a:rPr lang="en-US" i="1" dirty="0"/>
              <a:t>x</a:t>
            </a:r>
            <a:r>
              <a:rPr lang="en-US" dirty="0"/>
              <a:t> should NOT include </a:t>
            </a:r>
            <a:r>
              <a:rPr lang="en-US" i="1" dirty="0"/>
              <a:t>y</a:t>
            </a:r>
            <a:r>
              <a:rPr lang="en-US" dirty="0"/>
              <a:t>, and the value for </a:t>
            </a:r>
            <a:r>
              <a:rPr lang="en-US" i="1" dirty="0"/>
              <a:t>y</a:t>
            </a:r>
            <a:r>
              <a:rPr lang="en-US" dirty="0"/>
              <a:t> should NOT include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33306-7CBB-41BF-B702-2BE8929C566E}"/>
              </a:ext>
            </a:extLst>
          </p:cNvPr>
          <p:cNvSpPr txBox="1"/>
          <p:nvPr/>
        </p:nvSpPr>
        <p:spPr>
          <a:xfrm flipH="1">
            <a:off x="3200400" y="470333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2400" b="1" dirty="0">
                <a:solidFill>
                  <a:srgbClr val="000000"/>
                </a:solidFill>
              </a:rPr>
              <a:t>Correct: 	         	         55%</a:t>
            </a:r>
          </a:p>
          <a:p>
            <a:pPr lvl="0" eaLnBrk="0" hangingPunct="0"/>
            <a:r>
              <a:rPr lang="en-US" altLang="en-US" sz="2400" b="1" dirty="0">
                <a:solidFill>
                  <a:srgbClr val="000000"/>
                </a:solidFill>
              </a:rPr>
              <a:t>Error, Self-corrected:     21%</a:t>
            </a:r>
          </a:p>
          <a:p>
            <a:pPr lvl="0" eaLnBrk="0" hangingPunct="0"/>
            <a:r>
              <a:rPr lang="en-US" altLang="en-US" sz="2400" b="1" dirty="0">
                <a:solidFill>
                  <a:srgbClr val="000000"/>
                </a:solidFill>
              </a:rPr>
              <a:t>Error, Uncorrected:        25%</a:t>
            </a:r>
          </a:p>
        </p:txBody>
      </p:sp>
    </p:spTree>
    <p:extLst>
      <p:ext uri="{BB962C8B-B14F-4D97-AF65-F5344CB8AC3E}">
        <p14:creationId xmlns:p14="http://schemas.microsoft.com/office/powerpoint/2010/main" val="383785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3" grpId="0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E96C-97BE-43CE-B1E0-1234AA3B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Population: </a:t>
            </a:r>
            <a:br>
              <a:rPr lang="en-US" dirty="0"/>
            </a:br>
            <a:r>
              <a:rPr lang="en-US" dirty="0"/>
              <a:t>University of Colorado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92C4A-0820-4938-9DFC-774D51DA2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Fall 2019, our diagnostic was administered in the algebra-based general physics course at the University of Colorado (</a:t>
            </a:r>
            <a:r>
              <a:rPr lang="en-US" i="1" dirty="0"/>
              <a:t>N</a:t>
            </a:r>
            <a:r>
              <a:rPr lang="en-US" dirty="0"/>
              <a:t> = 388). Results were broadly consistent with ASU results from the Tempe campus. </a:t>
            </a:r>
          </a:p>
        </p:txBody>
      </p:sp>
    </p:spTree>
    <p:extLst>
      <p:ext uri="{BB962C8B-B14F-4D97-AF65-F5344CB8AC3E}">
        <p14:creationId xmlns:p14="http://schemas.microsoft.com/office/powerpoint/2010/main" val="7256420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18A9-BEBB-4FB1-B658-E49109A471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2019 Diagnostic Results</a:t>
            </a:r>
            <a:br>
              <a:rPr lang="en-US" dirty="0"/>
            </a:br>
            <a:r>
              <a:rPr lang="en-US" dirty="0"/>
              <a:t>with Comparisons to Colorado University</a:t>
            </a:r>
          </a:p>
        </p:txBody>
      </p:sp>
    </p:spTree>
    <p:extLst>
      <p:ext uri="{BB962C8B-B14F-4D97-AF65-F5344CB8AC3E}">
        <p14:creationId xmlns:p14="http://schemas.microsoft.com/office/powerpoint/2010/main" val="169617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2A60-6292-4713-B06A-28D0F7DB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16 Sample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F32A-11C9-4659-A0CB-A87F9BC994E3}"/>
              </a:ext>
            </a:extLst>
          </p:cNvPr>
          <p:cNvSpPr txBox="1"/>
          <p:nvPr/>
        </p:nvSpPr>
        <p:spPr>
          <a:xfrm flipH="1">
            <a:off x="17526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111: Algebra-based;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244D5-5540-432E-AD23-4BEDEFFC36CF}"/>
              </a:ext>
            </a:extLst>
          </p:cNvPr>
          <p:cNvSpPr txBox="1"/>
          <p:nvPr/>
        </p:nvSpPr>
        <p:spPr>
          <a:xfrm flipH="1">
            <a:off x="5867400" y="1828797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121: Calculus-based;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135E-B561-467D-85F7-D5B09B46DA04}"/>
              </a:ext>
            </a:extLst>
          </p:cNvPr>
          <p:cNvSpPr txBox="1"/>
          <p:nvPr/>
        </p:nvSpPr>
        <p:spPr>
          <a:xfrm flipH="1">
            <a:off x="38100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112: Algebra-based; 2</a:t>
            </a:r>
            <a:r>
              <a:rPr lang="en-US" sz="1600" baseline="30000" dirty="0"/>
              <a:t>nd</a:t>
            </a:r>
            <a:r>
              <a:rPr lang="en-US" sz="1600" dirty="0"/>
              <a:t> semester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AA43D-333E-4BFA-9987-A075710018D7}"/>
              </a:ext>
            </a:extLst>
          </p:cNvPr>
          <p:cNvSpPr txBox="1"/>
          <p:nvPr/>
        </p:nvSpPr>
        <p:spPr>
          <a:xfrm flipH="1">
            <a:off x="8077200" y="1828792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131: Calculus-based; 2</a:t>
            </a:r>
            <a:r>
              <a:rPr lang="en-US" sz="1600" baseline="30000" dirty="0"/>
              <a:t>nd </a:t>
            </a:r>
            <a:r>
              <a:rPr lang="en-US" sz="1600" dirty="0"/>
              <a:t>semester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5C2DA0-99EF-4DB8-B61F-68CF1BB91D57}"/>
              </a:ext>
            </a:extLst>
          </p:cNvPr>
          <p:cNvGrpSpPr/>
          <p:nvPr/>
        </p:nvGrpSpPr>
        <p:grpSpPr>
          <a:xfrm>
            <a:off x="4026183" y="2743200"/>
            <a:ext cx="1625035" cy="369332"/>
            <a:chOff x="380072" y="2743200"/>
            <a:chExt cx="1625035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439DD4-C620-4081-AE93-87D37A525DA9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280D68-CBFE-457E-B520-100E9D472509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B7A48-96A9-45D3-8F1D-7562AF782716}"/>
              </a:ext>
            </a:extLst>
          </p:cNvPr>
          <p:cNvGrpSpPr/>
          <p:nvPr/>
        </p:nvGrpSpPr>
        <p:grpSpPr>
          <a:xfrm>
            <a:off x="6096001" y="2733773"/>
            <a:ext cx="1625035" cy="369332"/>
            <a:chOff x="380072" y="2743200"/>
            <a:chExt cx="1625035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AAC2F5-C69B-4E32-809F-9C23D5625BDF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2F7813-FC91-42A9-9746-F0EF1799B6C5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B3F86F-A846-424A-8CC0-9802BCC7AB33}"/>
              </a:ext>
            </a:extLst>
          </p:cNvPr>
          <p:cNvGrpSpPr/>
          <p:nvPr/>
        </p:nvGrpSpPr>
        <p:grpSpPr>
          <a:xfrm>
            <a:off x="8369583" y="2727615"/>
            <a:ext cx="1625035" cy="369332"/>
            <a:chOff x="380072" y="2743200"/>
            <a:chExt cx="1625035" cy="344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B39F6-63E2-4AE1-99DF-05E6486713B5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1A2F31-8ADD-4F95-B342-DAE469E50621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6E87B0-7521-410D-859D-E97F9620D80B}"/>
              </a:ext>
            </a:extLst>
          </p:cNvPr>
          <p:cNvGrpSpPr/>
          <p:nvPr/>
        </p:nvGrpSpPr>
        <p:grpSpPr>
          <a:xfrm>
            <a:off x="1904073" y="2413568"/>
            <a:ext cx="1625035" cy="698965"/>
            <a:chOff x="380072" y="2413567"/>
            <a:chExt cx="1625035" cy="6989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86999C-3BBB-44A9-9683-9606B1C57B61}"/>
                </a:ext>
              </a:extLst>
            </p:cNvPr>
            <p:cNvGrpSpPr/>
            <p:nvPr/>
          </p:nvGrpSpPr>
          <p:grpSpPr>
            <a:xfrm>
              <a:off x="380072" y="2743200"/>
              <a:ext cx="1625035" cy="369332"/>
              <a:chOff x="380072" y="2743200"/>
              <a:chExt cx="1625035" cy="36933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8E38AD-4476-4F48-A499-9F3EB0DBAC04}"/>
                  </a:ext>
                </a:extLst>
              </p:cNvPr>
              <p:cNvSpPr txBox="1"/>
              <p:nvPr/>
            </p:nvSpPr>
            <p:spPr>
              <a:xfrm>
                <a:off x="380072" y="2743200"/>
                <a:ext cx="87722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Tempe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6CE8F9-69A5-48DD-A941-32F81F9FFBBF}"/>
                  </a:ext>
                </a:extLst>
              </p:cNvPr>
              <p:cNvSpPr txBox="1"/>
              <p:nvPr/>
            </p:nvSpPr>
            <p:spPr>
              <a:xfrm>
                <a:off x="1371600" y="2743200"/>
                <a:ext cx="63350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Poly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7B1BA0-F20D-4C9E-8D21-743F69236494}"/>
                </a:ext>
              </a:extLst>
            </p:cNvPr>
            <p:cNvGrpSpPr/>
            <p:nvPr/>
          </p:nvGrpSpPr>
          <p:grpSpPr>
            <a:xfrm>
              <a:off x="818686" y="2413567"/>
              <a:ext cx="869668" cy="329633"/>
              <a:chOff x="818686" y="2413567"/>
              <a:chExt cx="869668" cy="329633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8140145-3B35-4DE3-9E3C-2376C000405A}"/>
                  </a:ext>
                </a:extLst>
              </p:cNvPr>
              <p:cNvCxnSpPr>
                <a:stCxn id="3" idx="2"/>
                <a:endCxn id="7" idx="0"/>
              </p:cNvCxnSpPr>
              <p:nvPr/>
            </p:nvCxnSpPr>
            <p:spPr>
              <a:xfrm flipH="1">
                <a:off x="818686" y="2413567"/>
                <a:ext cx="438614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E7C50BB-8746-4394-A4D5-3601B774275C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>
              <a:xfrm flipH="1" flipV="1">
                <a:off x="1266158" y="2428598"/>
                <a:ext cx="422196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0EAA04-5399-4BA8-8AA4-CB7FA645E8CA}"/>
              </a:ext>
            </a:extLst>
          </p:cNvPr>
          <p:cNvGrpSpPr/>
          <p:nvPr/>
        </p:nvGrpSpPr>
        <p:grpSpPr>
          <a:xfrm>
            <a:off x="4519094" y="2404141"/>
            <a:ext cx="869668" cy="329633"/>
            <a:chOff x="818686" y="2413567"/>
            <a:chExt cx="869668" cy="3296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600F94-608A-4EB3-AF9C-6757D5D9FB45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9C4E79-4E8D-451E-A8C0-3A393DBB79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9FA1ED-A1C8-4AEE-9FE0-4205DD6FF4C7}"/>
              </a:ext>
            </a:extLst>
          </p:cNvPr>
          <p:cNvGrpSpPr/>
          <p:nvPr/>
        </p:nvGrpSpPr>
        <p:grpSpPr>
          <a:xfrm>
            <a:off x="6539906" y="2413568"/>
            <a:ext cx="869668" cy="329633"/>
            <a:chOff x="818686" y="2413567"/>
            <a:chExt cx="869668" cy="3296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7F2A78-6A9B-4CA7-AF0A-2B8AA1B63252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3746A8-324C-486A-86F6-9E29D80354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AD6B6-15DA-4C4F-AEEA-23A1BDA78FEB}"/>
              </a:ext>
            </a:extLst>
          </p:cNvPr>
          <p:cNvGrpSpPr/>
          <p:nvPr/>
        </p:nvGrpSpPr>
        <p:grpSpPr>
          <a:xfrm>
            <a:off x="8811976" y="2397982"/>
            <a:ext cx="869668" cy="329633"/>
            <a:chOff x="818686" y="2413567"/>
            <a:chExt cx="869668" cy="32963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C8FDE9-621F-44FB-8209-6568FEA82948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23CCEF-16DC-4EDF-A165-6D9A27856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089510-CED1-4B25-9A94-CB86D539A634}"/>
              </a:ext>
            </a:extLst>
          </p:cNvPr>
          <p:cNvGrpSpPr/>
          <p:nvPr/>
        </p:nvGrpSpPr>
        <p:grpSpPr>
          <a:xfrm>
            <a:off x="1741602" y="3133073"/>
            <a:ext cx="1113244" cy="637410"/>
            <a:chOff x="419565" y="2413567"/>
            <a:chExt cx="2579901" cy="6374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4D29AF6-E29C-49C3-B8D9-16E6F117B7F2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6B26844-C099-4C34-BB98-31EDA5F71E04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3850FFE-E435-4323-8C32-9060C755BA63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A8A593B-483A-47AB-A2D4-E6D2253BBE5D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AE4F914-E2D9-4921-838C-6D1A221A2B23}"/>
                  </a:ext>
                </a:extLst>
              </p:cNvPr>
              <p:cNvCxnSpPr>
                <a:cxnSpLocks/>
                <a:endCxn id="39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1C0770E-2E78-4329-A8F9-9CEA1CBCB3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9C14CC1-AD60-4326-BCC7-83F8DFEEDBE5}"/>
              </a:ext>
            </a:extLst>
          </p:cNvPr>
          <p:cNvGrpSpPr/>
          <p:nvPr/>
        </p:nvGrpSpPr>
        <p:grpSpPr>
          <a:xfrm>
            <a:off x="2786189" y="3125028"/>
            <a:ext cx="1113244" cy="637410"/>
            <a:chOff x="419565" y="2413567"/>
            <a:chExt cx="2579901" cy="63741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12622B4-33F1-45E1-8F44-AB413813C5F4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58F741-4D1C-4A3F-809D-0B843F3AB1AF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DAAD2A-4699-47CD-B420-C4236B53CE37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3F0CC23-09D0-477D-A012-BB7D73ACC7B5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0DDE5EA-415F-4B4F-8471-51BC597EB3E3}"/>
                  </a:ext>
                </a:extLst>
              </p:cNvPr>
              <p:cNvCxnSpPr>
                <a:cxnSpLocks/>
                <a:endCxn id="47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FC7DEC9-228B-4E46-AA5C-8438E12B1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4955DE1-594B-4B7D-9D43-72699FFCBE02}"/>
              </a:ext>
            </a:extLst>
          </p:cNvPr>
          <p:cNvGrpSpPr/>
          <p:nvPr/>
        </p:nvGrpSpPr>
        <p:grpSpPr>
          <a:xfrm>
            <a:off x="3839657" y="3123460"/>
            <a:ext cx="1113244" cy="637410"/>
            <a:chOff x="419565" y="2413567"/>
            <a:chExt cx="2579901" cy="63741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1C4A21D-083F-477C-B0F3-B5780145C611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4E59EA-E479-44C9-805D-9C0ED2B961D3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528290-AE15-4208-917A-46E4FF324E31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B492E8E-0C9C-4F57-AD9E-E489813D32BC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F5E9602-16FD-4BB5-B93C-7E2D8D542F5F}"/>
                  </a:ext>
                </a:extLst>
              </p:cNvPr>
              <p:cNvCxnSpPr>
                <a:cxnSpLocks/>
                <a:endCxn id="54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E805657-53E4-4C77-8A2B-8607BA966E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FEAC680-91EF-4BA1-A0A7-4E1800B12B41}"/>
              </a:ext>
            </a:extLst>
          </p:cNvPr>
          <p:cNvGrpSpPr/>
          <p:nvPr/>
        </p:nvGrpSpPr>
        <p:grpSpPr>
          <a:xfrm>
            <a:off x="4903410" y="3113798"/>
            <a:ext cx="1113244" cy="637410"/>
            <a:chOff x="419565" y="2413567"/>
            <a:chExt cx="2579901" cy="63741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748CE18-F6AC-4C32-A85A-BA18AAEA2180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C848F53-3617-4EFE-98E0-DA3883417F85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FACE35-28B6-4BDE-8F43-6EC875FF4D6C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C4A480B-2FC4-45E6-89AC-AB7F3A55AAD2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B4C45EE-9182-427E-8ED6-AA23B22A1BD4}"/>
                  </a:ext>
                </a:extLst>
              </p:cNvPr>
              <p:cNvCxnSpPr>
                <a:cxnSpLocks/>
                <a:endCxn id="61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F0765BC-08C5-4B57-AAFB-40DE1BC8CC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7FE15A-4907-4240-A63A-D37ACCCE960D}"/>
              </a:ext>
            </a:extLst>
          </p:cNvPr>
          <p:cNvGrpSpPr/>
          <p:nvPr/>
        </p:nvGrpSpPr>
        <p:grpSpPr>
          <a:xfrm>
            <a:off x="5974406" y="3113798"/>
            <a:ext cx="1113244" cy="637410"/>
            <a:chOff x="419565" y="2413567"/>
            <a:chExt cx="2579901" cy="63741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60C5388-73A3-46C5-BCF8-3F3A2FED03DE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E8D21B7-A638-4F15-87DD-ADAADB4B9D1C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928CFD7-95DB-4D95-8461-B30A24144DD7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4ABED37-C8A6-4A51-A310-45E73EC28157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28D4686-8F77-4D3A-B450-E5A150579B14}"/>
                  </a:ext>
                </a:extLst>
              </p:cNvPr>
              <p:cNvCxnSpPr>
                <a:cxnSpLocks/>
                <a:endCxn id="68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04BBF48-B5EF-428E-8A4A-8455825BE0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6651B12-E6CC-4C29-A59D-B4D99F626AB2}"/>
              </a:ext>
            </a:extLst>
          </p:cNvPr>
          <p:cNvGrpSpPr/>
          <p:nvPr/>
        </p:nvGrpSpPr>
        <p:grpSpPr>
          <a:xfrm>
            <a:off x="7056998" y="3113798"/>
            <a:ext cx="1113244" cy="637410"/>
            <a:chOff x="419565" y="2413567"/>
            <a:chExt cx="2579901" cy="63741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DD7CF22-DACB-44B9-8B2F-B6CC6D1ACFAF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875B29-23E9-4E62-9D60-495F687EFA30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A3D506-AD5E-4DE7-8457-9F250F66EB5B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506FA54-481D-433C-B00E-1E3628DC7D58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B58BE39-4BE6-4E41-98AE-F149F8F89C02}"/>
                  </a:ext>
                </a:extLst>
              </p:cNvPr>
              <p:cNvCxnSpPr>
                <a:cxnSpLocks/>
                <a:endCxn id="75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8B4BBF7-5DD0-4A1D-BE1A-0667D26D58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D47984-2D83-41EC-96FF-EBC32C1603D1}"/>
              </a:ext>
            </a:extLst>
          </p:cNvPr>
          <p:cNvGrpSpPr/>
          <p:nvPr/>
        </p:nvGrpSpPr>
        <p:grpSpPr>
          <a:xfrm>
            <a:off x="8142441" y="3113798"/>
            <a:ext cx="1113244" cy="637410"/>
            <a:chOff x="419565" y="2413567"/>
            <a:chExt cx="2579901" cy="63741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FFEFCD7-1619-477B-8CEC-BFC12776390F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A53650C-7ABB-4FDC-942C-45DE0961B314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13EAFF1-FA7F-46A4-B274-665D9BCCB29D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4FE6964-5B11-4E63-B300-986C7655C05B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C334108-602D-4E8A-9535-0762B07EACA4}"/>
                  </a:ext>
                </a:extLst>
              </p:cNvPr>
              <p:cNvCxnSpPr>
                <a:cxnSpLocks/>
                <a:endCxn id="82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EA608F1-EB26-4E26-B9BA-35BD77FF7E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2687184-AF2C-45AF-A316-18E9AC4E8924}"/>
              </a:ext>
            </a:extLst>
          </p:cNvPr>
          <p:cNvGrpSpPr/>
          <p:nvPr/>
        </p:nvGrpSpPr>
        <p:grpSpPr>
          <a:xfrm>
            <a:off x="9219234" y="3125010"/>
            <a:ext cx="1113244" cy="637410"/>
            <a:chOff x="419565" y="2413567"/>
            <a:chExt cx="2579901" cy="6374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CE7AFD1-DF9C-4ABA-9D1C-47F025EE97B0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B1F2F2A-CDB2-46A7-B4A0-AC497E152557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D7D7746-BCC8-4B65-9B0F-E7DC6CCF3BEC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B042A3A-27AE-40A6-8484-1E42689CE185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F216EA7-F6AD-4A5C-8223-27B89D838E4C}"/>
                  </a:ext>
                </a:extLst>
              </p:cNvPr>
              <p:cNvCxnSpPr>
                <a:cxnSpLocks/>
                <a:endCxn id="89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F6E4EBB-EB0E-4C45-847E-9C7A93AB5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095595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2C7302-FC58-4640-8145-0CF4CCF4A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7"/>
          <a:stretch/>
        </p:blipFill>
        <p:spPr>
          <a:xfrm>
            <a:off x="466568" y="1422222"/>
            <a:ext cx="3456604" cy="2895581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404FA7-BC25-4EFF-9A2D-2F06DF49C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8"/>
          <a:stretch/>
        </p:blipFill>
        <p:spPr>
          <a:xfrm>
            <a:off x="4572760" y="1422222"/>
            <a:ext cx="3573272" cy="289558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35CFD5-9345-428E-86A4-C55BB7F63A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41"/>
          <a:stretch/>
        </p:blipFill>
        <p:spPr>
          <a:xfrm>
            <a:off x="8795621" y="1423208"/>
            <a:ext cx="2929811" cy="28945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2C7E01-41B0-4209-8734-9613E9A94918}"/>
              </a:ext>
            </a:extLst>
          </p:cNvPr>
          <p:cNvSpPr txBox="1"/>
          <p:nvPr/>
        </p:nvSpPr>
        <p:spPr>
          <a:xfrm>
            <a:off x="2443065" y="351134"/>
            <a:ext cx="730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Trigonometry Problems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2E945-A862-4057-8AB9-620450156B83}"/>
              </a:ext>
            </a:extLst>
          </p:cNvPr>
          <p:cNvSpPr txBox="1"/>
          <p:nvPr/>
        </p:nvSpPr>
        <p:spPr>
          <a:xfrm>
            <a:off x="5600434" y="4570947"/>
            <a:ext cx="19207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“numeric” </a:t>
            </a:r>
            <a:r>
              <a:rPr lang="en-US" sz="2600" b="1" dirty="0"/>
              <a:t>hypotenuse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08CC0-2091-4C18-A2DB-08470A530DE4}"/>
              </a:ext>
            </a:extLst>
          </p:cNvPr>
          <p:cNvSpPr txBox="1"/>
          <p:nvPr/>
        </p:nvSpPr>
        <p:spPr>
          <a:xfrm>
            <a:off x="1234506" y="4570947"/>
            <a:ext cx="21944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</a:rPr>
              <a:t>“symbolic” </a:t>
            </a:r>
            <a:r>
              <a:rPr lang="en-US" sz="2600" b="1" dirty="0"/>
              <a:t>hypotenuse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9E0E8-798B-4248-A86A-09D4877F5B98}"/>
              </a:ext>
            </a:extLst>
          </p:cNvPr>
          <p:cNvSpPr txBox="1"/>
          <p:nvPr/>
        </p:nvSpPr>
        <p:spPr>
          <a:xfrm>
            <a:off x="9300162" y="4570947"/>
            <a:ext cx="19207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Solving for the angle problem</a:t>
            </a:r>
          </a:p>
        </p:txBody>
      </p:sp>
    </p:spTree>
    <p:extLst>
      <p:ext uri="{BB962C8B-B14F-4D97-AF65-F5344CB8AC3E}">
        <p14:creationId xmlns:p14="http://schemas.microsoft.com/office/powerpoint/2010/main" val="33566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A4BE09-2F50-4FCE-AF63-88B58E6FD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7"/>
          <a:stretch/>
        </p:blipFill>
        <p:spPr>
          <a:xfrm>
            <a:off x="773378" y="4991585"/>
            <a:ext cx="2118645" cy="1716833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267F1A-2BAC-4691-AE3E-CDD902127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23" y="149582"/>
            <a:ext cx="8344253" cy="427954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0199C7-30B9-4DF2-A867-C6906E8B9002}"/>
              </a:ext>
            </a:extLst>
          </p:cNvPr>
          <p:cNvCxnSpPr>
            <a:cxnSpLocks/>
          </p:cNvCxnSpPr>
          <p:nvPr/>
        </p:nvCxnSpPr>
        <p:spPr>
          <a:xfrm flipV="1">
            <a:off x="2238375" y="4276485"/>
            <a:ext cx="257175" cy="705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8111C9D3-4D39-42E8-8AE4-613371A619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18"/>
          <a:stretch/>
        </p:blipFill>
        <p:spPr>
          <a:xfrm>
            <a:off x="3646026" y="4991584"/>
            <a:ext cx="2118646" cy="171683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2BA5302-5A2B-45B8-AB21-071B7AFA7B9F}"/>
              </a:ext>
            </a:extLst>
          </p:cNvPr>
          <p:cNvCxnSpPr>
            <a:cxnSpLocks/>
            <a:endCxn id="24" idx="2"/>
          </p:cNvCxnSpPr>
          <p:nvPr/>
        </p:nvCxnSpPr>
        <p:spPr>
          <a:xfrm flipH="1" flipV="1">
            <a:off x="4705350" y="4429126"/>
            <a:ext cx="6716" cy="5624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3FC27D8-57CD-4AD9-B22E-BE3802DE4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41"/>
          <a:stretch/>
        </p:blipFill>
        <p:spPr>
          <a:xfrm>
            <a:off x="6481435" y="4991584"/>
            <a:ext cx="1859769" cy="17168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296F7FB-CA71-496C-A4AE-298228E80E59}"/>
              </a:ext>
            </a:extLst>
          </p:cNvPr>
          <p:cNvCxnSpPr>
            <a:cxnSpLocks/>
          </p:cNvCxnSpPr>
          <p:nvPr/>
        </p:nvCxnSpPr>
        <p:spPr>
          <a:xfrm flipH="1" flipV="1">
            <a:off x="7226666" y="4276485"/>
            <a:ext cx="285083" cy="7150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A70A0C5-DE0D-4A4C-81EB-63ED23D7C5F0}"/>
              </a:ext>
            </a:extLst>
          </p:cNvPr>
          <p:cNvSpPr txBox="1"/>
          <p:nvPr/>
        </p:nvSpPr>
        <p:spPr>
          <a:xfrm>
            <a:off x="8341204" y="1419141"/>
            <a:ext cx="3565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CU: </a:t>
            </a:r>
            <a:r>
              <a:rPr lang="en-US" sz="2000" i="1" dirty="0"/>
              <a:t>N</a:t>
            </a:r>
            <a:r>
              <a:rPr lang="en-US" sz="2000" dirty="0"/>
              <a:t>=197, 191, 388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Tempe: </a:t>
            </a:r>
            <a:r>
              <a:rPr lang="en-US" sz="2000" i="1" dirty="0"/>
              <a:t>N≈500</a:t>
            </a:r>
            <a:r>
              <a:rPr lang="en-US" sz="2000" dirty="0"/>
              <a:t> (average from 3 semesters)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Poly: </a:t>
            </a:r>
            <a:r>
              <a:rPr lang="en-US" sz="2000" i="1" dirty="0"/>
              <a:t>N≈300</a:t>
            </a:r>
            <a:r>
              <a:rPr lang="en-US" sz="2000" dirty="0"/>
              <a:t> (average from 5 semesters)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Error bars are ±</a:t>
            </a:r>
            <a:r>
              <a:rPr lang="el-GR" sz="2000" dirty="0"/>
              <a:t>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901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73555-7BC3-437C-B118-E80790E3526D}"/>
              </a:ext>
            </a:extLst>
          </p:cNvPr>
          <p:cNvSpPr txBox="1"/>
          <p:nvPr/>
        </p:nvSpPr>
        <p:spPr>
          <a:xfrm>
            <a:off x="2443065" y="113962"/>
            <a:ext cx="730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Slope Problem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475C3-9C36-4F64-96F9-C7C5C4499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635" y="821848"/>
            <a:ext cx="6764730" cy="584989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58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046DA4-9C62-4C06-A9B4-37683D27C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493"/>
            <a:ext cx="9594411" cy="4854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6A2A44-FEC3-4BEE-BA0C-6C9FF445615E}"/>
              </a:ext>
            </a:extLst>
          </p:cNvPr>
          <p:cNvSpPr txBox="1"/>
          <p:nvPr/>
        </p:nvSpPr>
        <p:spPr>
          <a:xfrm>
            <a:off x="8479427" y="2269745"/>
            <a:ext cx="3565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CU: </a:t>
            </a:r>
            <a:r>
              <a:rPr lang="en-US" sz="2000" i="1" dirty="0"/>
              <a:t>N</a:t>
            </a:r>
            <a:r>
              <a:rPr lang="en-US" sz="2000" dirty="0"/>
              <a:t>=388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Tempe: </a:t>
            </a:r>
            <a:r>
              <a:rPr lang="en-US" sz="2000" i="1" dirty="0"/>
              <a:t>N≈750</a:t>
            </a:r>
            <a:r>
              <a:rPr lang="en-US" sz="2000" dirty="0"/>
              <a:t> (average from 3 semesters)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Poly: </a:t>
            </a:r>
            <a:r>
              <a:rPr lang="en-US" sz="2000" i="1" dirty="0"/>
              <a:t>N≈200</a:t>
            </a:r>
            <a:r>
              <a:rPr lang="en-US" sz="2000" dirty="0"/>
              <a:t> (average from 3 semesters)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Error bars are ±</a:t>
            </a:r>
            <a:r>
              <a:rPr lang="el-GR" sz="2000" dirty="0"/>
              <a:t>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81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CEBF7B-DDB5-4D0E-A331-923808469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975"/>
            <a:ext cx="9248114" cy="5165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6A2A44-FEC3-4BEE-BA0C-6C9FF445615E}"/>
              </a:ext>
            </a:extLst>
          </p:cNvPr>
          <p:cNvSpPr txBox="1"/>
          <p:nvPr/>
        </p:nvSpPr>
        <p:spPr>
          <a:xfrm>
            <a:off x="8479427" y="2269745"/>
            <a:ext cx="3565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CU: </a:t>
            </a:r>
            <a:r>
              <a:rPr lang="en-US" sz="2000" i="1" dirty="0"/>
              <a:t>N</a:t>
            </a:r>
            <a:r>
              <a:rPr lang="en-US" sz="2000" dirty="0"/>
              <a:t>=388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Tempe: </a:t>
            </a:r>
            <a:r>
              <a:rPr lang="en-US" sz="2000" i="1" dirty="0"/>
              <a:t>N≈750</a:t>
            </a:r>
            <a:r>
              <a:rPr lang="en-US" sz="2000" dirty="0"/>
              <a:t> (average from 3 semesters)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Poly: </a:t>
            </a:r>
            <a:r>
              <a:rPr lang="en-US" sz="2000" i="1" dirty="0"/>
              <a:t>N≈200</a:t>
            </a:r>
            <a:r>
              <a:rPr lang="en-US" sz="2000" dirty="0"/>
              <a:t> (average from 3 semesters)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Error bars are ±</a:t>
            </a:r>
            <a:r>
              <a:rPr lang="el-GR" sz="2000" dirty="0"/>
              <a:t>σ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AD4D0-688E-424E-A590-5602EE3F3122}"/>
              </a:ext>
            </a:extLst>
          </p:cNvPr>
          <p:cNvSpPr txBox="1"/>
          <p:nvPr/>
        </p:nvSpPr>
        <p:spPr>
          <a:xfrm>
            <a:off x="914400" y="393832"/>
            <a:ext cx="78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Numbers based on including all multiple-choice responses of “2/3” as correct </a:t>
            </a:r>
          </a:p>
        </p:txBody>
      </p:sp>
    </p:spTree>
    <p:extLst>
      <p:ext uri="{BB962C8B-B14F-4D97-AF65-F5344CB8AC3E}">
        <p14:creationId xmlns:p14="http://schemas.microsoft.com/office/powerpoint/2010/main" val="8426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C0DA76-727C-4D1A-A36F-3125D847C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5" y="860194"/>
            <a:ext cx="8601769" cy="51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512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F01271-DD05-4A4B-9FEE-823C0A300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" r="73315" b="44638"/>
          <a:stretch/>
        </p:blipFill>
        <p:spPr>
          <a:xfrm>
            <a:off x="1828800" y="2780063"/>
            <a:ext cx="3156493" cy="174574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B6BBA8-AA3C-40F5-8F81-B215422248AB}"/>
              </a:ext>
            </a:extLst>
          </p:cNvPr>
          <p:cNvSpPr txBox="1"/>
          <p:nvPr/>
        </p:nvSpPr>
        <p:spPr>
          <a:xfrm>
            <a:off x="2443065" y="603061"/>
            <a:ext cx="7305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Symbolic Single Equation Algebra Problems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FFE77B-3A59-4736-9261-53B3CABAF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5" r="74991" b="42594"/>
          <a:stretch/>
        </p:blipFill>
        <p:spPr>
          <a:xfrm>
            <a:off x="7206709" y="2794059"/>
            <a:ext cx="2976466" cy="174574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184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F01271-DD05-4A4B-9FEE-823C0A300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" r="73315" b="44638"/>
          <a:stretch/>
        </p:blipFill>
        <p:spPr>
          <a:xfrm>
            <a:off x="828836" y="5349650"/>
            <a:ext cx="2523601" cy="139571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FFE77B-3A59-4736-9261-53B3CABAF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5" r="74991" b="42594"/>
          <a:stretch/>
        </p:blipFill>
        <p:spPr>
          <a:xfrm>
            <a:off x="4906164" y="5349649"/>
            <a:ext cx="2379671" cy="139571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1C6FC-BBED-4268-B946-743AE0CFB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80" y="112634"/>
            <a:ext cx="8077900" cy="467146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1A2334-0FE6-4137-8119-10BF819CABEE}"/>
              </a:ext>
            </a:extLst>
          </p:cNvPr>
          <p:cNvCxnSpPr>
            <a:cxnSpLocks/>
          </p:cNvCxnSpPr>
          <p:nvPr/>
        </p:nvCxnSpPr>
        <p:spPr>
          <a:xfrm flipV="1">
            <a:off x="2294358" y="4581331"/>
            <a:ext cx="224907" cy="7683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4CC181-EFAB-4500-8710-41FCF550BD8A}"/>
              </a:ext>
            </a:extLst>
          </p:cNvPr>
          <p:cNvCxnSpPr>
            <a:cxnSpLocks/>
          </p:cNvCxnSpPr>
          <p:nvPr/>
        </p:nvCxnSpPr>
        <p:spPr>
          <a:xfrm flipH="1" flipV="1">
            <a:off x="5952931" y="4581331"/>
            <a:ext cx="279917" cy="7367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2EB3D07-F3C9-462F-ADFB-C336306231FA}"/>
              </a:ext>
            </a:extLst>
          </p:cNvPr>
          <p:cNvSpPr txBox="1"/>
          <p:nvPr/>
        </p:nvSpPr>
        <p:spPr>
          <a:xfrm>
            <a:off x="7995971" y="2094424"/>
            <a:ext cx="35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CU: </a:t>
            </a:r>
            <a:r>
              <a:rPr lang="en-US" sz="2000" i="1" dirty="0"/>
              <a:t>N≈</a:t>
            </a:r>
            <a:r>
              <a:rPr lang="en-US" sz="2000" dirty="0"/>
              <a:t>200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Tempe: </a:t>
            </a:r>
            <a:r>
              <a:rPr lang="en-US" sz="2000" i="1" dirty="0"/>
              <a:t>N≈100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82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B6BBA8-AA3C-40F5-8F81-B215422248AB}"/>
              </a:ext>
            </a:extLst>
          </p:cNvPr>
          <p:cNvSpPr txBox="1"/>
          <p:nvPr/>
        </p:nvSpPr>
        <p:spPr>
          <a:xfrm>
            <a:off x="2443064" y="562986"/>
            <a:ext cx="730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Fraction Problems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5C5A0-EAAF-4608-8C08-058595C0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839" y="1499689"/>
            <a:ext cx="3582860" cy="194163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E4E40D-4886-47E7-8859-B2615779F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381" y="1762620"/>
            <a:ext cx="3271590" cy="158832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758548-ED59-4676-86D9-46A9FF3A4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736" y="4416004"/>
            <a:ext cx="2280152" cy="103290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7EBC8A-8807-4B22-8A91-BC24D4C2C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948" y="4416004"/>
            <a:ext cx="4841316" cy="164929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075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98263-612B-41E4-B7DA-932C205F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06" y="248846"/>
            <a:ext cx="7285351" cy="4486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231C4E-D708-4A19-BF4B-00C2E4433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882" b="51691"/>
          <a:stretch/>
        </p:blipFill>
        <p:spPr>
          <a:xfrm>
            <a:off x="273543" y="5449076"/>
            <a:ext cx="1704757" cy="92752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135542-5E42-4E36-87F0-137B39924A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935" b="51691"/>
          <a:stretch/>
        </p:blipFill>
        <p:spPr>
          <a:xfrm>
            <a:off x="2720012" y="5449077"/>
            <a:ext cx="1940374" cy="92752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6591C1-0301-4AD9-A5B5-84B7513B5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648" y="5449076"/>
            <a:ext cx="2047521" cy="92752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7FAF9E-00DA-48FD-8CCC-FF9A1A780C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7717" b="61048"/>
          <a:stretch/>
        </p:blipFill>
        <p:spPr>
          <a:xfrm>
            <a:off x="8083197" y="5449076"/>
            <a:ext cx="2065673" cy="92752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A481D2-07BE-4C60-A4CB-17DF9224ADAE}"/>
              </a:ext>
            </a:extLst>
          </p:cNvPr>
          <p:cNvCxnSpPr>
            <a:cxnSpLocks/>
          </p:cNvCxnSpPr>
          <p:nvPr/>
        </p:nvCxnSpPr>
        <p:spPr>
          <a:xfrm flipV="1">
            <a:off x="1674186" y="4625651"/>
            <a:ext cx="527688" cy="8234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05F96C-8552-48BA-AEE0-164178AAF6DE}"/>
              </a:ext>
            </a:extLst>
          </p:cNvPr>
          <p:cNvCxnSpPr>
            <a:cxnSpLocks/>
          </p:cNvCxnSpPr>
          <p:nvPr/>
        </p:nvCxnSpPr>
        <p:spPr>
          <a:xfrm flipV="1">
            <a:off x="3630550" y="4851917"/>
            <a:ext cx="301370" cy="5971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2DE4FD-4C64-45A6-A3B9-98EFF046BBCD}"/>
              </a:ext>
            </a:extLst>
          </p:cNvPr>
          <p:cNvCxnSpPr>
            <a:cxnSpLocks/>
          </p:cNvCxnSpPr>
          <p:nvPr/>
        </p:nvCxnSpPr>
        <p:spPr>
          <a:xfrm flipH="1" flipV="1">
            <a:off x="5973340" y="4793601"/>
            <a:ext cx="245319" cy="597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88C0E2-FA06-4397-9E4C-F70514161073}"/>
              </a:ext>
            </a:extLst>
          </p:cNvPr>
          <p:cNvCxnSpPr>
            <a:cxnSpLocks/>
          </p:cNvCxnSpPr>
          <p:nvPr/>
        </p:nvCxnSpPr>
        <p:spPr>
          <a:xfrm flipH="1" flipV="1">
            <a:off x="7782478" y="4657060"/>
            <a:ext cx="561693" cy="7920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67FADEE-C985-447D-8743-18D174D4CCE7}"/>
              </a:ext>
            </a:extLst>
          </p:cNvPr>
          <p:cNvSpPr txBox="1"/>
          <p:nvPr/>
        </p:nvSpPr>
        <p:spPr>
          <a:xfrm>
            <a:off x="8344171" y="1984233"/>
            <a:ext cx="3565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CU: </a:t>
            </a:r>
            <a:r>
              <a:rPr lang="en-US" sz="2000" i="1" dirty="0"/>
              <a:t>N=</a:t>
            </a:r>
            <a:r>
              <a:rPr lang="en-US" sz="2000" dirty="0"/>
              <a:t>388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Tempe: </a:t>
            </a:r>
            <a:r>
              <a:rPr lang="en-US" sz="2000" i="1" dirty="0"/>
              <a:t>N≈200</a:t>
            </a:r>
            <a:r>
              <a:rPr lang="en-US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Poly: </a:t>
            </a:r>
            <a:r>
              <a:rPr lang="en-US" sz="2000" i="1" dirty="0"/>
              <a:t>N=54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62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2A60-6292-4713-B06A-28D0F7DB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16 Sample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F32A-11C9-4659-A0CB-A87F9BC994E3}"/>
              </a:ext>
            </a:extLst>
          </p:cNvPr>
          <p:cNvSpPr txBox="1"/>
          <p:nvPr/>
        </p:nvSpPr>
        <p:spPr>
          <a:xfrm flipH="1">
            <a:off x="17526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111: Algebra-based;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244D5-5540-432E-AD23-4BEDEFFC36CF}"/>
              </a:ext>
            </a:extLst>
          </p:cNvPr>
          <p:cNvSpPr txBox="1"/>
          <p:nvPr/>
        </p:nvSpPr>
        <p:spPr>
          <a:xfrm flipH="1">
            <a:off x="5867400" y="1828797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121: Calculus-based;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135E-B561-467D-85F7-D5B09B46DA04}"/>
              </a:ext>
            </a:extLst>
          </p:cNvPr>
          <p:cNvSpPr txBox="1"/>
          <p:nvPr/>
        </p:nvSpPr>
        <p:spPr>
          <a:xfrm flipH="1">
            <a:off x="38100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112: Algebra-based; 2</a:t>
            </a:r>
            <a:r>
              <a:rPr lang="en-US" sz="1600" baseline="30000" dirty="0"/>
              <a:t>nd</a:t>
            </a:r>
            <a:r>
              <a:rPr lang="en-US" sz="1600" dirty="0"/>
              <a:t> semester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AA43D-333E-4BFA-9987-A075710018D7}"/>
              </a:ext>
            </a:extLst>
          </p:cNvPr>
          <p:cNvSpPr txBox="1"/>
          <p:nvPr/>
        </p:nvSpPr>
        <p:spPr>
          <a:xfrm flipH="1">
            <a:off x="8077200" y="1828792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131: Calculus-based; 2</a:t>
            </a:r>
            <a:r>
              <a:rPr lang="en-US" sz="1600" baseline="30000" dirty="0"/>
              <a:t>nd </a:t>
            </a:r>
            <a:r>
              <a:rPr lang="en-US" sz="1600" dirty="0"/>
              <a:t>semester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5C2DA0-99EF-4DB8-B61F-68CF1BB91D57}"/>
              </a:ext>
            </a:extLst>
          </p:cNvPr>
          <p:cNvGrpSpPr/>
          <p:nvPr/>
        </p:nvGrpSpPr>
        <p:grpSpPr>
          <a:xfrm>
            <a:off x="4026183" y="2743200"/>
            <a:ext cx="1625035" cy="369332"/>
            <a:chOff x="380072" y="2743200"/>
            <a:chExt cx="1625035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439DD4-C620-4081-AE93-87D37A525DA9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280D68-CBFE-457E-B520-100E9D472509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B7A48-96A9-45D3-8F1D-7562AF782716}"/>
              </a:ext>
            </a:extLst>
          </p:cNvPr>
          <p:cNvGrpSpPr/>
          <p:nvPr/>
        </p:nvGrpSpPr>
        <p:grpSpPr>
          <a:xfrm>
            <a:off x="6096001" y="2733773"/>
            <a:ext cx="1625035" cy="369332"/>
            <a:chOff x="380072" y="2743200"/>
            <a:chExt cx="1625035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AAC2F5-C69B-4E32-809F-9C23D5625BDF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2F7813-FC91-42A9-9746-F0EF1799B6C5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B3F86F-A846-424A-8CC0-9802BCC7AB33}"/>
              </a:ext>
            </a:extLst>
          </p:cNvPr>
          <p:cNvGrpSpPr/>
          <p:nvPr/>
        </p:nvGrpSpPr>
        <p:grpSpPr>
          <a:xfrm>
            <a:off x="8369583" y="2727615"/>
            <a:ext cx="1625035" cy="369332"/>
            <a:chOff x="380072" y="2743200"/>
            <a:chExt cx="1625035" cy="344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B39F6-63E2-4AE1-99DF-05E6486713B5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1A2F31-8ADD-4F95-B342-DAE469E50621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6E87B0-7521-410D-859D-E97F9620D80B}"/>
              </a:ext>
            </a:extLst>
          </p:cNvPr>
          <p:cNvGrpSpPr/>
          <p:nvPr/>
        </p:nvGrpSpPr>
        <p:grpSpPr>
          <a:xfrm>
            <a:off x="1904073" y="2413568"/>
            <a:ext cx="1625035" cy="698965"/>
            <a:chOff x="380072" y="2413567"/>
            <a:chExt cx="1625035" cy="6989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86999C-3BBB-44A9-9683-9606B1C57B61}"/>
                </a:ext>
              </a:extLst>
            </p:cNvPr>
            <p:cNvGrpSpPr/>
            <p:nvPr/>
          </p:nvGrpSpPr>
          <p:grpSpPr>
            <a:xfrm>
              <a:off x="380072" y="2743200"/>
              <a:ext cx="1625035" cy="369332"/>
              <a:chOff x="380072" y="2743200"/>
              <a:chExt cx="1625035" cy="36933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8E38AD-4476-4F48-A499-9F3EB0DBAC04}"/>
                  </a:ext>
                </a:extLst>
              </p:cNvPr>
              <p:cNvSpPr txBox="1"/>
              <p:nvPr/>
            </p:nvSpPr>
            <p:spPr>
              <a:xfrm>
                <a:off x="380072" y="2743200"/>
                <a:ext cx="87722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Tempe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6CE8F9-69A5-48DD-A941-32F81F9FFBBF}"/>
                  </a:ext>
                </a:extLst>
              </p:cNvPr>
              <p:cNvSpPr txBox="1"/>
              <p:nvPr/>
            </p:nvSpPr>
            <p:spPr>
              <a:xfrm>
                <a:off x="1371600" y="2743200"/>
                <a:ext cx="63350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Poly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7B1BA0-F20D-4C9E-8D21-743F69236494}"/>
                </a:ext>
              </a:extLst>
            </p:cNvPr>
            <p:cNvGrpSpPr/>
            <p:nvPr/>
          </p:nvGrpSpPr>
          <p:grpSpPr>
            <a:xfrm>
              <a:off x="818686" y="2413567"/>
              <a:ext cx="869668" cy="329633"/>
              <a:chOff x="818686" y="2413567"/>
              <a:chExt cx="869668" cy="329633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8140145-3B35-4DE3-9E3C-2376C000405A}"/>
                  </a:ext>
                </a:extLst>
              </p:cNvPr>
              <p:cNvCxnSpPr>
                <a:stCxn id="3" idx="2"/>
                <a:endCxn id="7" idx="0"/>
              </p:cNvCxnSpPr>
              <p:nvPr/>
            </p:nvCxnSpPr>
            <p:spPr>
              <a:xfrm flipH="1">
                <a:off x="818686" y="2413567"/>
                <a:ext cx="438614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E7C50BB-8746-4394-A4D5-3601B774275C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>
              <a:xfrm flipH="1" flipV="1">
                <a:off x="1266158" y="2428598"/>
                <a:ext cx="422196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0EAA04-5399-4BA8-8AA4-CB7FA645E8CA}"/>
              </a:ext>
            </a:extLst>
          </p:cNvPr>
          <p:cNvGrpSpPr/>
          <p:nvPr/>
        </p:nvGrpSpPr>
        <p:grpSpPr>
          <a:xfrm>
            <a:off x="4519094" y="2404141"/>
            <a:ext cx="869668" cy="329633"/>
            <a:chOff x="818686" y="2413567"/>
            <a:chExt cx="869668" cy="3296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600F94-608A-4EB3-AF9C-6757D5D9FB45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9C4E79-4E8D-451E-A8C0-3A393DBB79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9FA1ED-A1C8-4AEE-9FE0-4205DD6FF4C7}"/>
              </a:ext>
            </a:extLst>
          </p:cNvPr>
          <p:cNvGrpSpPr/>
          <p:nvPr/>
        </p:nvGrpSpPr>
        <p:grpSpPr>
          <a:xfrm>
            <a:off x="6539906" y="2413568"/>
            <a:ext cx="869668" cy="329633"/>
            <a:chOff x="818686" y="2413567"/>
            <a:chExt cx="869668" cy="3296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7F2A78-6A9B-4CA7-AF0A-2B8AA1B63252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3746A8-324C-486A-86F6-9E29D80354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AD6B6-15DA-4C4F-AEEA-23A1BDA78FEB}"/>
              </a:ext>
            </a:extLst>
          </p:cNvPr>
          <p:cNvGrpSpPr/>
          <p:nvPr/>
        </p:nvGrpSpPr>
        <p:grpSpPr>
          <a:xfrm>
            <a:off x="8811976" y="2397982"/>
            <a:ext cx="869668" cy="329633"/>
            <a:chOff x="818686" y="2413567"/>
            <a:chExt cx="869668" cy="32963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C8FDE9-621F-44FB-8209-6568FEA82948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23CCEF-16DC-4EDF-A165-6D9A27856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089510-CED1-4B25-9A94-CB86D539A634}"/>
              </a:ext>
            </a:extLst>
          </p:cNvPr>
          <p:cNvGrpSpPr/>
          <p:nvPr/>
        </p:nvGrpSpPr>
        <p:grpSpPr>
          <a:xfrm>
            <a:off x="1741602" y="3133073"/>
            <a:ext cx="1113244" cy="637410"/>
            <a:chOff x="419565" y="2413567"/>
            <a:chExt cx="2579901" cy="6374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4D29AF6-E29C-49C3-B8D9-16E6F117B7F2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6B26844-C099-4C34-BB98-31EDA5F71E04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3850FFE-E435-4323-8C32-9060C755BA63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A8A593B-483A-47AB-A2D4-E6D2253BBE5D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AE4F914-E2D9-4921-838C-6D1A221A2B23}"/>
                  </a:ext>
                </a:extLst>
              </p:cNvPr>
              <p:cNvCxnSpPr>
                <a:cxnSpLocks/>
                <a:endCxn id="39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1C0770E-2E78-4329-A8F9-9CEA1CBCB3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9C14CC1-AD60-4326-BCC7-83F8DFEEDBE5}"/>
              </a:ext>
            </a:extLst>
          </p:cNvPr>
          <p:cNvGrpSpPr/>
          <p:nvPr/>
        </p:nvGrpSpPr>
        <p:grpSpPr>
          <a:xfrm>
            <a:off x="2786189" y="3125028"/>
            <a:ext cx="1113244" cy="637410"/>
            <a:chOff x="419565" y="2413567"/>
            <a:chExt cx="2579901" cy="63741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12622B4-33F1-45E1-8F44-AB413813C5F4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58F741-4D1C-4A3F-809D-0B843F3AB1AF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DAAD2A-4699-47CD-B420-C4236B53CE37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3F0CC23-09D0-477D-A012-BB7D73ACC7B5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0DDE5EA-415F-4B4F-8471-51BC597EB3E3}"/>
                  </a:ext>
                </a:extLst>
              </p:cNvPr>
              <p:cNvCxnSpPr>
                <a:cxnSpLocks/>
                <a:endCxn id="47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FC7DEC9-228B-4E46-AA5C-8438E12B1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4955DE1-594B-4B7D-9D43-72699FFCBE02}"/>
              </a:ext>
            </a:extLst>
          </p:cNvPr>
          <p:cNvGrpSpPr/>
          <p:nvPr/>
        </p:nvGrpSpPr>
        <p:grpSpPr>
          <a:xfrm>
            <a:off x="3839657" y="3123460"/>
            <a:ext cx="1113244" cy="637410"/>
            <a:chOff x="419565" y="2413567"/>
            <a:chExt cx="2579901" cy="63741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1C4A21D-083F-477C-B0F3-B5780145C611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4E59EA-E479-44C9-805D-9C0ED2B961D3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528290-AE15-4208-917A-46E4FF324E31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B492E8E-0C9C-4F57-AD9E-E489813D32BC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F5E9602-16FD-4BB5-B93C-7E2D8D542F5F}"/>
                  </a:ext>
                </a:extLst>
              </p:cNvPr>
              <p:cNvCxnSpPr>
                <a:cxnSpLocks/>
                <a:endCxn id="54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E805657-53E4-4C77-8A2B-8607BA966E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FEAC680-91EF-4BA1-A0A7-4E1800B12B41}"/>
              </a:ext>
            </a:extLst>
          </p:cNvPr>
          <p:cNvGrpSpPr/>
          <p:nvPr/>
        </p:nvGrpSpPr>
        <p:grpSpPr>
          <a:xfrm>
            <a:off x="4903410" y="3113798"/>
            <a:ext cx="1113244" cy="637410"/>
            <a:chOff x="419565" y="2413567"/>
            <a:chExt cx="2579901" cy="63741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748CE18-F6AC-4C32-A85A-BA18AAEA2180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C848F53-3617-4EFE-98E0-DA3883417F85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FACE35-28B6-4BDE-8F43-6EC875FF4D6C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C4A480B-2FC4-45E6-89AC-AB7F3A55AAD2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B4C45EE-9182-427E-8ED6-AA23B22A1BD4}"/>
                  </a:ext>
                </a:extLst>
              </p:cNvPr>
              <p:cNvCxnSpPr>
                <a:cxnSpLocks/>
                <a:endCxn id="61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F0765BC-08C5-4B57-AAFB-40DE1BC8CC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7FE15A-4907-4240-A63A-D37ACCCE960D}"/>
              </a:ext>
            </a:extLst>
          </p:cNvPr>
          <p:cNvGrpSpPr/>
          <p:nvPr/>
        </p:nvGrpSpPr>
        <p:grpSpPr>
          <a:xfrm>
            <a:off x="5974406" y="3113798"/>
            <a:ext cx="1113244" cy="637410"/>
            <a:chOff x="419565" y="2413567"/>
            <a:chExt cx="2579901" cy="63741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60C5388-73A3-46C5-BCF8-3F3A2FED03DE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E8D21B7-A638-4F15-87DD-ADAADB4B9D1C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928CFD7-95DB-4D95-8461-B30A24144DD7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4ABED37-C8A6-4A51-A310-45E73EC28157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28D4686-8F77-4D3A-B450-E5A150579B14}"/>
                  </a:ext>
                </a:extLst>
              </p:cNvPr>
              <p:cNvCxnSpPr>
                <a:cxnSpLocks/>
                <a:endCxn id="68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04BBF48-B5EF-428E-8A4A-8455825BE0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6651B12-E6CC-4C29-A59D-B4D99F626AB2}"/>
              </a:ext>
            </a:extLst>
          </p:cNvPr>
          <p:cNvGrpSpPr/>
          <p:nvPr/>
        </p:nvGrpSpPr>
        <p:grpSpPr>
          <a:xfrm>
            <a:off x="7056998" y="3113798"/>
            <a:ext cx="1113244" cy="637410"/>
            <a:chOff x="419565" y="2413567"/>
            <a:chExt cx="2579901" cy="63741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DD7CF22-DACB-44B9-8B2F-B6CC6D1ACFAF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875B29-23E9-4E62-9D60-495F687EFA30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A3D506-AD5E-4DE7-8457-9F250F66EB5B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506FA54-481D-433C-B00E-1E3628DC7D58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B58BE39-4BE6-4E41-98AE-F149F8F89C02}"/>
                  </a:ext>
                </a:extLst>
              </p:cNvPr>
              <p:cNvCxnSpPr>
                <a:cxnSpLocks/>
                <a:endCxn id="75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8B4BBF7-5DD0-4A1D-BE1A-0667D26D58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D47984-2D83-41EC-96FF-EBC32C1603D1}"/>
              </a:ext>
            </a:extLst>
          </p:cNvPr>
          <p:cNvGrpSpPr/>
          <p:nvPr/>
        </p:nvGrpSpPr>
        <p:grpSpPr>
          <a:xfrm>
            <a:off x="8142441" y="3113798"/>
            <a:ext cx="1113244" cy="637410"/>
            <a:chOff x="419565" y="2413567"/>
            <a:chExt cx="2579901" cy="63741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FFEFCD7-1619-477B-8CEC-BFC12776390F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A53650C-7ABB-4FDC-942C-45DE0961B314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13EAFF1-FA7F-46A4-B274-665D9BCCB29D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4FE6964-5B11-4E63-B300-986C7655C05B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C334108-602D-4E8A-9535-0762B07EACA4}"/>
                  </a:ext>
                </a:extLst>
              </p:cNvPr>
              <p:cNvCxnSpPr>
                <a:cxnSpLocks/>
                <a:endCxn id="82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EA608F1-EB26-4E26-B9BA-35BD77FF7E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2687184-AF2C-45AF-A316-18E9AC4E8924}"/>
              </a:ext>
            </a:extLst>
          </p:cNvPr>
          <p:cNvGrpSpPr/>
          <p:nvPr/>
        </p:nvGrpSpPr>
        <p:grpSpPr>
          <a:xfrm>
            <a:off x="9219234" y="3125010"/>
            <a:ext cx="1113244" cy="637410"/>
            <a:chOff x="419565" y="2413567"/>
            <a:chExt cx="2579901" cy="6374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CE7AFD1-DF9C-4ABA-9D1C-47F025EE97B0}"/>
                </a:ext>
              </a:extLst>
            </p:cNvPr>
            <p:cNvGrpSpPr/>
            <p:nvPr/>
          </p:nvGrpSpPr>
          <p:grpSpPr>
            <a:xfrm>
              <a:off x="419565" y="2743200"/>
              <a:ext cx="2579901" cy="307777"/>
              <a:chOff x="419565" y="2743200"/>
              <a:chExt cx="2579901" cy="307777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B1F2F2A-CDB2-46A7-B4A0-AC497E152557}"/>
                  </a:ext>
                </a:extLst>
              </p:cNvPr>
              <p:cNvSpPr txBox="1"/>
              <p:nvPr/>
            </p:nvSpPr>
            <p:spPr>
              <a:xfrm>
                <a:off x="419565" y="2743200"/>
                <a:ext cx="10966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Fall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D7D7746-BCC8-4B65-9B0F-E7DC6CCF3BEC}"/>
                  </a:ext>
                </a:extLst>
              </p:cNvPr>
              <p:cNvSpPr txBox="1"/>
              <p:nvPr/>
            </p:nvSpPr>
            <p:spPr>
              <a:xfrm>
                <a:off x="1371597" y="2743200"/>
                <a:ext cx="1627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Spring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B042A3A-27AE-40A6-8484-1E42689CE185}"/>
                </a:ext>
              </a:extLst>
            </p:cNvPr>
            <p:cNvGrpSpPr/>
            <p:nvPr/>
          </p:nvGrpSpPr>
          <p:grpSpPr>
            <a:xfrm>
              <a:off x="967884" y="2413567"/>
              <a:ext cx="1176643" cy="337257"/>
              <a:chOff x="967884" y="2413567"/>
              <a:chExt cx="1176643" cy="33725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F216EA7-F6AD-4A5C-8223-27B89D838E4C}"/>
                  </a:ext>
                </a:extLst>
              </p:cNvPr>
              <p:cNvCxnSpPr>
                <a:cxnSpLocks/>
                <a:endCxn id="89" idx="0"/>
              </p:cNvCxnSpPr>
              <p:nvPr/>
            </p:nvCxnSpPr>
            <p:spPr>
              <a:xfrm flipH="1">
                <a:off x="967884" y="2413567"/>
                <a:ext cx="444125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F6E4EBB-EB0E-4C45-847E-9C7A93AB5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12006" y="2436222"/>
                <a:ext cx="732521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A09AED7-B8A0-4E8A-B981-7669D40E5A8C}"/>
              </a:ext>
            </a:extLst>
          </p:cNvPr>
          <p:cNvSpPr txBox="1"/>
          <p:nvPr/>
        </p:nvSpPr>
        <p:spPr>
          <a:xfrm>
            <a:off x="1981201" y="4456938"/>
            <a:ext cx="784860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Each</a:t>
            </a:r>
            <a:r>
              <a:rPr lang="en-US" sz="3200" dirty="0">
                <a:solidFill>
                  <a:srgbClr val="FF0000"/>
                </a:solidFill>
              </a:rPr>
              <a:t> of the 16 sample populations has distinct and consistent differences from all of the others!</a:t>
            </a:r>
          </a:p>
        </p:txBody>
      </p:sp>
    </p:spTree>
    <p:extLst>
      <p:ext uri="{BB962C8B-B14F-4D97-AF65-F5344CB8AC3E}">
        <p14:creationId xmlns:p14="http://schemas.microsoft.com/office/powerpoint/2010/main" val="32306947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44626-54CD-4F69-923A-A1AB5428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07" y="2152683"/>
            <a:ext cx="3157871" cy="338243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32FFC6-1240-48C5-826B-5AB90EE50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223" y="2158994"/>
            <a:ext cx="3021424" cy="337612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787321-EFFB-40BB-A3D4-BCF066F4993C}"/>
              </a:ext>
            </a:extLst>
          </p:cNvPr>
          <p:cNvSpPr txBox="1"/>
          <p:nvPr/>
        </p:nvSpPr>
        <p:spPr>
          <a:xfrm>
            <a:off x="2443065" y="603061"/>
            <a:ext cx="730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Finding The Area Problems</a:t>
            </a:r>
          </a:p>
        </p:txBody>
      </p:sp>
    </p:spTree>
    <p:extLst>
      <p:ext uri="{BB962C8B-B14F-4D97-AF65-F5344CB8AC3E}">
        <p14:creationId xmlns:p14="http://schemas.microsoft.com/office/powerpoint/2010/main" val="4224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7B6430-C92C-475D-BF12-23D573E35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3" y="308056"/>
            <a:ext cx="7209145" cy="4625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6954C-38C7-483C-8A32-3A4E397C2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1" y="5037883"/>
            <a:ext cx="1573619" cy="16855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6C8ACF-FD8A-4BCC-86CF-15CDEC5B9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148" y="4993319"/>
            <a:ext cx="1573619" cy="175835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E6BC35-58AB-4E82-B4A1-8745FFC3645C}"/>
              </a:ext>
            </a:extLst>
          </p:cNvPr>
          <p:cNvCxnSpPr>
            <a:cxnSpLocks/>
          </p:cNvCxnSpPr>
          <p:nvPr/>
        </p:nvCxnSpPr>
        <p:spPr>
          <a:xfrm flipV="1">
            <a:off x="1743740" y="4720856"/>
            <a:ext cx="520995" cy="728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475293-3BC0-471D-B0DC-2190170903D9}"/>
              </a:ext>
            </a:extLst>
          </p:cNvPr>
          <p:cNvCxnSpPr>
            <a:cxnSpLocks/>
          </p:cNvCxnSpPr>
          <p:nvPr/>
        </p:nvCxnSpPr>
        <p:spPr>
          <a:xfrm flipH="1" flipV="1">
            <a:off x="6298153" y="4730836"/>
            <a:ext cx="482010" cy="718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344E00-249C-447E-98C4-184BB74254B2}"/>
              </a:ext>
            </a:extLst>
          </p:cNvPr>
          <p:cNvSpPr txBox="1"/>
          <p:nvPr/>
        </p:nvSpPr>
        <p:spPr>
          <a:xfrm>
            <a:off x="8057092" y="1651430"/>
            <a:ext cx="3565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CU: </a:t>
            </a:r>
            <a:r>
              <a:rPr lang="en-US" sz="2000" i="1" dirty="0"/>
              <a:t>N=</a:t>
            </a:r>
            <a:r>
              <a:rPr lang="en-US" sz="2000" dirty="0"/>
              <a:t>383, 382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Tempe: </a:t>
            </a:r>
            <a:r>
              <a:rPr lang="en-US" sz="2000" i="1" dirty="0"/>
              <a:t>N≈500 </a:t>
            </a:r>
            <a:r>
              <a:rPr lang="en-US" sz="2000" dirty="0"/>
              <a:t>(average from 3 semesters)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Poly: </a:t>
            </a:r>
            <a:r>
              <a:rPr lang="en-US" sz="2000" i="1" dirty="0"/>
              <a:t>N ≈100 </a:t>
            </a:r>
            <a:r>
              <a:rPr lang="en-US" sz="2000" dirty="0"/>
              <a:t>(average from 2 semesters)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Error bars are ±</a:t>
            </a:r>
            <a:r>
              <a:rPr lang="el-GR" sz="2000" dirty="0"/>
              <a:t>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65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19005C-6EFF-4F18-BFA4-C039911B3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92"/>
            <a:ext cx="8732805" cy="4491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FB2A8E-3B51-415F-AA53-5A22B2CD547A}"/>
              </a:ext>
            </a:extLst>
          </p:cNvPr>
          <p:cNvSpPr txBox="1"/>
          <p:nvPr/>
        </p:nvSpPr>
        <p:spPr>
          <a:xfrm>
            <a:off x="8057092" y="1651430"/>
            <a:ext cx="3565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CU: </a:t>
            </a:r>
            <a:r>
              <a:rPr lang="en-US" sz="2000" i="1" dirty="0"/>
              <a:t>N=</a:t>
            </a:r>
            <a:r>
              <a:rPr lang="en-US" sz="2000" dirty="0"/>
              <a:t>383, 382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Tempe: </a:t>
            </a:r>
            <a:r>
              <a:rPr lang="en-US" sz="2000" i="1" dirty="0"/>
              <a:t>N≈500 </a:t>
            </a:r>
            <a:r>
              <a:rPr lang="en-US" sz="2000" dirty="0"/>
              <a:t>(average from 3 semesters)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Poly: </a:t>
            </a:r>
            <a:r>
              <a:rPr lang="en-US" sz="2000" i="1" dirty="0"/>
              <a:t>N ≈100 </a:t>
            </a:r>
            <a:r>
              <a:rPr lang="en-US" sz="2000" dirty="0"/>
              <a:t>(average from 2 semesters)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Error bars are ±</a:t>
            </a:r>
            <a:r>
              <a:rPr lang="el-GR" sz="2000" dirty="0"/>
              <a:t>σ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D07F04-AF05-4946-9D90-FAB502B82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1" y="5037883"/>
            <a:ext cx="1573619" cy="16855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C96431-A3C9-4CE5-94CC-7ADB39EE4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186" y="5002893"/>
            <a:ext cx="1573619" cy="175835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1F9B9B-FB72-4581-BBD9-0BA268734BDB}"/>
              </a:ext>
            </a:extLst>
          </p:cNvPr>
          <p:cNvCxnSpPr>
            <a:cxnSpLocks/>
          </p:cNvCxnSpPr>
          <p:nvPr/>
        </p:nvCxnSpPr>
        <p:spPr>
          <a:xfrm flipV="1">
            <a:off x="1570009" y="4309143"/>
            <a:ext cx="520995" cy="728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DB51C4-96F2-4547-9EF4-875AA0230AC9}"/>
              </a:ext>
            </a:extLst>
          </p:cNvPr>
          <p:cNvCxnSpPr>
            <a:cxnSpLocks/>
          </p:cNvCxnSpPr>
          <p:nvPr/>
        </p:nvCxnSpPr>
        <p:spPr>
          <a:xfrm flipH="1" flipV="1">
            <a:off x="7035272" y="4266778"/>
            <a:ext cx="482010" cy="718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B16E8C-5C68-4F17-8417-E5BA45CD6A40}"/>
              </a:ext>
            </a:extLst>
          </p:cNvPr>
          <p:cNvSpPr txBox="1"/>
          <p:nvPr/>
        </p:nvSpPr>
        <p:spPr>
          <a:xfrm>
            <a:off x="8721012" y="493566"/>
            <a:ext cx="347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Numbers based on requiring units to be correct</a:t>
            </a:r>
          </a:p>
        </p:txBody>
      </p:sp>
    </p:spTree>
    <p:extLst>
      <p:ext uri="{BB962C8B-B14F-4D97-AF65-F5344CB8AC3E}">
        <p14:creationId xmlns:p14="http://schemas.microsoft.com/office/powerpoint/2010/main" val="27074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3D0AF7-B7AF-4B79-9721-2DEEEA31F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063" b="33716"/>
          <a:stretch/>
        </p:blipFill>
        <p:spPr>
          <a:xfrm>
            <a:off x="2344101" y="2184078"/>
            <a:ext cx="2600037" cy="232237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F92491-A8AD-4F06-8121-7628B488C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454" y="2719732"/>
            <a:ext cx="4915632" cy="141853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D2923-A364-49E7-99C7-E2B7904DB054}"/>
              </a:ext>
            </a:extLst>
          </p:cNvPr>
          <p:cNvSpPr txBox="1"/>
          <p:nvPr/>
        </p:nvSpPr>
        <p:spPr>
          <a:xfrm>
            <a:off x="2443064" y="562986"/>
            <a:ext cx="730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Simultaneous Equations</a:t>
            </a:r>
          </a:p>
        </p:txBody>
      </p:sp>
    </p:spTree>
    <p:extLst>
      <p:ext uri="{BB962C8B-B14F-4D97-AF65-F5344CB8AC3E}">
        <p14:creationId xmlns:p14="http://schemas.microsoft.com/office/powerpoint/2010/main" val="6851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F93154-4C4D-41D3-8512-617894578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55" y="250284"/>
            <a:ext cx="7856901" cy="4656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ADDD74-DFC4-4CA7-9C88-A23AB9395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5" r="80466" b="65509"/>
          <a:stretch/>
        </p:blipFill>
        <p:spPr>
          <a:xfrm>
            <a:off x="1091979" y="5507666"/>
            <a:ext cx="2094614" cy="127243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4C1387-29E2-4C96-87E9-5F1DAFE7C7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71" t="35943" r="52111"/>
          <a:stretch/>
        </p:blipFill>
        <p:spPr>
          <a:xfrm>
            <a:off x="5096170" y="5507666"/>
            <a:ext cx="2304090" cy="11000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23D052-28DC-42FB-8D98-211B5B3D38FD}"/>
              </a:ext>
            </a:extLst>
          </p:cNvPr>
          <p:cNvCxnSpPr>
            <a:cxnSpLocks/>
          </p:cNvCxnSpPr>
          <p:nvPr/>
        </p:nvCxnSpPr>
        <p:spPr>
          <a:xfrm flipV="1">
            <a:off x="1743740" y="4720856"/>
            <a:ext cx="520995" cy="728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3D5222-C2A6-471A-92E0-63A43F44C281}"/>
              </a:ext>
            </a:extLst>
          </p:cNvPr>
          <p:cNvCxnSpPr>
            <a:cxnSpLocks/>
          </p:cNvCxnSpPr>
          <p:nvPr/>
        </p:nvCxnSpPr>
        <p:spPr>
          <a:xfrm flipH="1" flipV="1">
            <a:off x="6248215" y="4720856"/>
            <a:ext cx="631050" cy="728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B996AD-308F-4F42-B5BF-19826EB1ADA1}"/>
              </a:ext>
            </a:extLst>
          </p:cNvPr>
          <p:cNvSpPr txBox="1"/>
          <p:nvPr/>
        </p:nvSpPr>
        <p:spPr>
          <a:xfrm>
            <a:off x="8057092" y="1651430"/>
            <a:ext cx="3565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CU: </a:t>
            </a:r>
            <a:r>
              <a:rPr lang="en-US" sz="2000" i="1" dirty="0"/>
              <a:t>N=</a:t>
            </a:r>
            <a:r>
              <a:rPr lang="en-US" sz="2000" dirty="0"/>
              <a:t>167, 180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Tempe: </a:t>
            </a:r>
            <a:r>
              <a:rPr lang="en-US" sz="2000" i="1" dirty="0"/>
              <a:t>N=326, 423 </a:t>
            </a:r>
            <a:r>
              <a:rPr lang="en-US" sz="2000" dirty="0"/>
              <a:t>(average from 3 semesters)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Poly: </a:t>
            </a:r>
            <a:r>
              <a:rPr lang="en-US" sz="2000" i="1" dirty="0"/>
              <a:t>N =169, 166  </a:t>
            </a:r>
            <a:r>
              <a:rPr lang="en-US" sz="2000" dirty="0"/>
              <a:t>(average from 4 semesters)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Error bars are ±</a:t>
            </a:r>
            <a:r>
              <a:rPr lang="el-GR" sz="2000" dirty="0"/>
              <a:t>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95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0D2923-A364-49E7-99C7-E2B7904DB054}"/>
              </a:ext>
            </a:extLst>
          </p:cNvPr>
          <p:cNvSpPr txBox="1"/>
          <p:nvPr/>
        </p:nvSpPr>
        <p:spPr>
          <a:xfrm>
            <a:off x="2443064" y="562986"/>
            <a:ext cx="730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Kinematic Equations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AC57E-7394-4D81-B2C8-00D23FEC4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6" y="1559705"/>
            <a:ext cx="5291617" cy="373858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DBE975-FD64-4480-9309-3DD0E3E24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58" y="1662752"/>
            <a:ext cx="6502696" cy="353249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768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45EF6-B94A-4CCC-B0F2-7953C60FF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30" y="1104698"/>
            <a:ext cx="7292972" cy="4648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2463-68DA-4EBB-AB19-C09D4219B1EA}"/>
              </a:ext>
            </a:extLst>
          </p:cNvPr>
          <p:cNvSpPr txBox="1"/>
          <p:nvPr/>
        </p:nvSpPr>
        <p:spPr>
          <a:xfrm>
            <a:off x="8003929" y="2459503"/>
            <a:ext cx="3565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CU: </a:t>
            </a:r>
            <a:r>
              <a:rPr lang="en-US" sz="2000" i="1" dirty="0"/>
              <a:t>N=</a:t>
            </a:r>
            <a:r>
              <a:rPr lang="en-US" sz="2000" dirty="0"/>
              <a:t>191, 196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Tempe: </a:t>
            </a:r>
            <a:r>
              <a:rPr lang="en-US" sz="2000" i="1" dirty="0"/>
              <a:t>N=461, 471 </a:t>
            </a:r>
            <a:r>
              <a:rPr lang="en-US" sz="2000" dirty="0"/>
              <a:t>(average from 3 semesters)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ASU Poly: </a:t>
            </a:r>
            <a:r>
              <a:rPr lang="en-US" sz="2000" i="1" dirty="0"/>
              <a:t>N =136, 147 </a:t>
            </a:r>
            <a:r>
              <a:rPr lang="en-US" sz="2000" dirty="0"/>
              <a:t>(average from 3 semesters)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Error bars are ±</a:t>
            </a:r>
            <a:r>
              <a:rPr lang="el-GR" sz="2000" dirty="0"/>
              <a:t>σ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31AE37-6EB4-474C-89A5-721E2B61E42C}"/>
              </a:ext>
            </a:extLst>
          </p:cNvPr>
          <p:cNvSpPr txBox="1"/>
          <p:nvPr/>
        </p:nvSpPr>
        <p:spPr>
          <a:xfrm>
            <a:off x="2133600" y="1600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symbolic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16169-2C64-4B0F-8E1E-D2E369EAC8C9}"/>
              </a:ext>
            </a:extLst>
          </p:cNvPr>
          <p:cNvSpPr txBox="1"/>
          <p:nvPr/>
        </p:nvSpPr>
        <p:spPr>
          <a:xfrm>
            <a:off x="5791200" y="1600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numeric</a:t>
            </a:r>
          </a:p>
        </p:txBody>
      </p:sp>
    </p:spTree>
    <p:extLst>
      <p:ext uri="{BB962C8B-B14F-4D97-AF65-F5344CB8AC3E}">
        <p14:creationId xmlns:p14="http://schemas.microsoft.com/office/powerpoint/2010/main" val="395505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A403FA-F222-454A-9170-ABB780B2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3" y="433505"/>
            <a:ext cx="11991474" cy="599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943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7DD9-2E25-4A7B-A6A9-3B49D1AD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1664"/>
            <a:ext cx="8229600" cy="1143000"/>
          </a:xfrm>
        </p:spPr>
        <p:txBody>
          <a:bodyPr/>
          <a:lstStyle/>
          <a:p>
            <a:r>
              <a:rPr lang="en-US" sz="3600" dirty="0"/>
              <a:t>Summary: Implications for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6933-53F1-408A-98D1-7C393748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33979"/>
            <a:ext cx="9753600" cy="4953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600" dirty="0"/>
              <a:t>Difficulties due to </a:t>
            </a:r>
            <a:r>
              <a:rPr lang="en-US" sz="2600" b="1" dirty="0"/>
              <a:t>skill-practice deficits </a:t>
            </a:r>
            <a:r>
              <a:rPr lang="en-US" sz="2600" dirty="0"/>
              <a:t>might be addressed by short-term, in- and out-of-class tutorials and assignments, designed to refresh students’ previously learned knowledge and skills (e.g., </a:t>
            </a:r>
            <a:r>
              <a:rPr lang="en-US" sz="2600" dirty="0" err="1"/>
              <a:t>Mikula</a:t>
            </a:r>
            <a:r>
              <a:rPr lang="en-US" sz="2600" dirty="0"/>
              <a:t> and Heckler, 2017)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Current project, OSU + ASU, NSF DUE #1914709/1914712</a:t>
            </a:r>
          </a:p>
          <a:p>
            <a:pPr>
              <a:spcBef>
                <a:spcPts val="3600"/>
              </a:spcBef>
            </a:pPr>
            <a:r>
              <a:rPr lang="en-US" sz="2600" dirty="0"/>
              <a:t>Difficulties due to </a:t>
            </a:r>
            <a:r>
              <a:rPr lang="en-US" sz="2600" b="1" dirty="0"/>
              <a:t>“carelessness” </a:t>
            </a:r>
            <a:r>
              <a:rPr lang="en-US" sz="2600" dirty="0"/>
              <a:t>might be addressed by guiding students to (1) carefully check and re-check key steps in their calculation; (2) slow down, review problem statements, and re-solve when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2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6706</TotalTime>
  <Words>4235</Words>
  <Application>Microsoft Office PowerPoint</Application>
  <PresentationFormat>Widescreen</PresentationFormat>
  <Paragraphs>610</Paragraphs>
  <Slides>98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3" baseType="lpstr">
      <vt:lpstr>Arial</vt:lpstr>
      <vt:lpstr>Cambria Math</vt:lpstr>
      <vt:lpstr>Times New Roman</vt:lpstr>
      <vt:lpstr>Wingdings</vt:lpstr>
      <vt:lpstr>Default Design</vt:lpstr>
      <vt:lpstr>Physics Students’ Difficulties with Introductory Mathematics</vt:lpstr>
      <vt:lpstr>Outline</vt:lpstr>
      <vt:lpstr>Work to Date</vt:lpstr>
      <vt:lpstr>Our 4 Sample Populations</vt:lpstr>
      <vt:lpstr>Our 8 Sample Populations</vt:lpstr>
      <vt:lpstr>Our 8 Sample Populations</vt:lpstr>
      <vt:lpstr>Our 8 Sample Populations</vt:lpstr>
      <vt:lpstr>Our 16 Sample Populations</vt:lpstr>
      <vt:lpstr>Our 16 Sample Populations</vt:lpstr>
      <vt:lpstr>Our 16 Sample Populations</vt:lpstr>
      <vt:lpstr>Primary Findings</vt:lpstr>
      <vt:lpstr>Variations in Student Performance</vt:lpstr>
      <vt:lpstr>“Find Unknown Angle”</vt:lpstr>
      <vt:lpstr>“Find Unknown Angle”</vt:lpstr>
      <vt:lpstr>Performance Variations: Examples</vt:lpstr>
      <vt:lpstr>Performance Variations: Examples</vt:lpstr>
      <vt:lpstr>Performance Variations: Examples</vt:lpstr>
      <vt:lpstr>Significant Variations Between Campuses</vt:lpstr>
      <vt:lpstr>PowerPoint Presentation</vt:lpstr>
      <vt:lpstr>PowerPoint Presentation</vt:lpstr>
      <vt:lpstr>Comparison: Tempe campus vs. Polytechnic campus</vt:lpstr>
      <vt:lpstr>Some Basic Operations:  Area, Graphing, Algebra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Algebra: Simultaneous Equations</vt:lpstr>
      <vt:lpstr>PowerPoint Presentation</vt:lpstr>
      <vt:lpstr>PowerPoint Presentation</vt:lpstr>
      <vt:lpstr>PowerPoint Presentation</vt:lpstr>
      <vt:lpstr>Results on #10  [Torigoe and Gladding, 2011]</vt:lpstr>
      <vt:lpstr>PowerPoint Presentation</vt:lpstr>
      <vt:lpstr>PowerPoint Presentation</vt:lpstr>
      <vt:lpstr>PowerPoint Presentation</vt:lpstr>
      <vt:lpstr>Results on Our Versions (Tempe)  </vt:lpstr>
      <vt:lpstr>PowerPoint Presentation</vt:lpstr>
      <vt:lpstr>PowerPoint Presentation</vt:lpstr>
      <vt:lpstr>Algebra: Simultaneous Equations</vt:lpstr>
      <vt:lpstr>Algebra: Simultaneous Equations</vt:lpstr>
      <vt:lpstr>Why the Difficulties with Symbols? Some Suggestions Arising from the Interviews</vt:lpstr>
      <vt:lpstr>Possible Origins of Errors</vt:lpstr>
      <vt:lpstr>Diagnostics for Operations with Fractions</vt:lpstr>
      <vt:lpstr>Diagnostics for Operations with Fractions</vt:lpstr>
      <vt:lpstr>Diagnostics for Operations with Fractions</vt:lpstr>
      <vt:lpstr>Diagnostics for Operations with Fractions</vt:lpstr>
      <vt:lpstr>“Symbolic” Versus “Numeric”</vt:lpstr>
      <vt:lpstr>Students’ Difficulties with Symbols</vt:lpstr>
      <vt:lpstr>PowerPoint Presentation</vt:lpstr>
      <vt:lpstr>Results on #2  [Torigoe and Gladding, 2007; 2011]</vt:lpstr>
      <vt:lpstr>Torigoe and Gladding (2011), Findings</vt:lpstr>
      <vt:lpstr>“Symbolic” Versus “Numeric”</vt:lpstr>
      <vt:lpstr>Students’ Difficulties with Symbols</vt:lpstr>
      <vt:lpstr>Kinematic Equation Problem</vt:lpstr>
      <vt:lpstr>Correct-Response-Rate Differences</vt:lpstr>
      <vt:lpstr>Differences in Procedure</vt:lpstr>
      <vt:lpstr>Differences in Procedure</vt:lpstr>
      <vt:lpstr>Errors Observed</vt:lpstr>
      <vt:lpstr>Example of Multiplication Error</vt:lpstr>
      <vt:lpstr>Example of Squaring Error</vt:lpstr>
      <vt:lpstr>Example of Division Error</vt:lpstr>
      <vt:lpstr>Testing Operational Skills</vt:lpstr>
      <vt:lpstr>Fractions – 3 Problems</vt:lpstr>
      <vt:lpstr>(1) Correct Response Rates (multiplication)</vt:lpstr>
      <vt:lpstr>(2) Correct Response Rates (division)</vt:lpstr>
      <vt:lpstr>(3) Correct Response Rates (exponent)</vt:lpstr>
      <vt:lpstr>Weak Operational Skills, or Carelessness?</vt:lpstr>
      <vt:lpstr>Measuring “Non-Operational Errors”</vt:lpstr>
      <vt:lpstr>Calculation Example</vt:lpstr>
      <vt:lpstr>Calculation Example</vt:lpstr>
      <vt:lpstr>Table of Results: “Non-Operational Errors”</vt:lpstr>
      <vt:lpstr>Summary and Relation to Interviews</vt:lpstr>
      <vt:lpstr>Primary Findings</vt:lpstr>
      <vt:lpstr>Student Self-Correction of Errors</vt:lpstr>
      <vt:lpstr>Interview Results: N = 53</vt:lpstr>
      <vt:lpstr>Interview Results: N = 53</vt:lpstr>
      <vt:lpstr>Interview Results: N = 53</vt:lpstr>
      <vt:lpstr>Comparison Population:  University of Colorado</vt:lpstr>
      <vt:lpstr>Fall 2019 Diagnostic Results with Comparisons to Colorado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Implications for Instruction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gewichtheber99</dc:creator>
  <cp:lastModifiedBy>gewichtheber99</cp:lastModifiedBy>
  <cp:revision>743</cp:revision>
  <cp:lastPrinted>2017-06-18T21:53:03Z</cp:lastPrinted>
  <dcterms:created xsi:type="dcterms:W3CDTF">2013-03-14T05:41:31Z</dcterms:created>
  <dcterms:modified xsi:type="dcterms:W3CDTF">2019-11-16T14:50:54Z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