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sldIdLst>
    <p:sldId id="305" r:id="rId2"/>
    <p:sldId id="364" r:id="rId3"/>
    <p:sldId id="370" r:id="rId4"/>
    <p:sldId id="366" r:id="rId5"/>
    <p:sldId id="367" r:id="rId6"/>
    <p:sldId id="309" r:id="rId7"/>
    <p:sldId id="310" r:id="rId8"/>
    <p:sldId id="307" r:id="rId9"/>
    <p:sldId id="308" r:id="rId10"/>
    <p:sldId id="365" r:id="rId11"/>
    <p:sldId id="311" r:id="rId12"/>
    <p:sldId id="312" r:id="rId13"/>
    <p:sldId id="400" r:id="rId14"/>
    <p:sldId id="605" r:id="rId15"/>
    <p:sldId id="610" r:id="rId16"/>
    <p:sldId id="615" r:id="rId17"/>
    <p:sldId id="384" r:id="rId18"/>
    <p:sldId id="386" r:id="rId19"/>
    <p:sldId id="382" r:id="rId20"/>
    <p:sldId id="636" r:id="rId21"/>
    <p:sldId id="383" r:id="rId22"/>
    <p:sldId id="391" r:id="rId23"/>
    <p:sldId id="392" r:id="rId24"/>
    <p:sldId id="313" r:id="rId25"/>
    <p:sldId id="395" r:id="rId26"/>
    <p:sldId id="393" r:id="rId27"/>
    <p:sldId id="394" r:id="rId28"/>
    <p:sldId id="314" r:id="rId29"/>
    <p:sldId id="388" r:id="rId30"/>
    <p:sldId id="387" r:id="rId31"/>
    <p:sldId id="616" r:id="rId32"/>
    <p:sldId id="619" r:id="rId33"/>
    <p:sldId id="624" r:id="rId34"/>
    <p:sldId id="621" r:id="rId35"/>
    <p:sldId id="390" r:id="rId36"/>
    <p:sldId id="620" r:id="rId37"/>
    <p:sldId id="617" r:id="rId38"/>
    <p:sldId id="643" r:id="rId39"/>
    <p:sldId id="646" r:id="rId40"/>
    <p:sldId id="645" r:id="rId41"/>
    <p:sldId id="626" r:id="rId42"/>
    <p:sldId id="627" r:id="rId43"/>
    <p:sldId id="628" r:id="rId44"/>
    <p:sldId id="629" r:id="rId45"/>
    <p:sldId id="637" r:id="rId46"/>
    <p:sldId id="633" r:id="rId47"/>
    <p:sldId id="634" r:id="rId48"/>
    <p:sldId id="638" r:id="rId49"/>
    <p:sldId id="632" r:id="rId50"/>
    <p:sldId id="631" r:id="rId51"/>
    <p:sldId id="639" r:id="rId52"/>
    <p:sldId id="630" r:id="rId53"/>
    <p:sldId id="625" r:id="rId54"/>
    <p:sldId id="635" r:id="rId55"/>
    <p:sldId id="334" r:id="rId56"/>
    <p:sldId id="399" r:id="rId57"/>
    <p:sldId id="322" r:id="rId58"/>
    <p:sldId id="338" r:id="rId59"/>
    <p:sldId id="640" r:id="rId60"/>
    <p:sldId id="339" r:id="rId61"/>
    <p:sldId id="342" r:id="rId62"/>
    <p:sldId id="343" r:id="rId63"/>
    <p:sldId id="344" r:id="rId64"/>
    <p:sldId id="345" r:id="rId65"/>
    <p:sldId id="346" r:id="rId66"/>
    <p:sldId id="347" r:id="rId67"/>
    <p:sldId id="641" r:id="rId68"/>
    <p:sldId id="378" r:id="rId69"/>
    <p:sldId id="397" r:id="rId70"/>
    <p:sldId id="398" r:id="rId71"/>
    <p:sldId id="379" r:id="rId7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461" autoAdjust="0"/>
    <p:restoredTop sz="94660"/>
  </p:normalViewPr>
  <p:slideViewPr>
    <p:cSldViewPr>
      <p:cViewPr varScale="1">
        <p:scale>
          <a:sx n="93" d="100"/>
          <a:sy n="93" d="100"/>
        </p:scale>
        <p:origin x="1123" y="8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16579"/>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12EEE75B-92FA-40FF-856E-8E1A9192FA26}"/>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59395" name="Rectangle 3">
            <a:extLst>
              <a:ext uri="{FF2B5EF4-FFF2-40B4-BE49-F238E27FC236}">
                <a16:creationId xmlns:a16="http://schemas.microsoft.com/office/drawing/2014/main" id="{AE813FAF-1678-426A-BB5D-71936037850D}"/>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59396" name="Rectangle 4">
            <a:extLst>
              <a:ext uri="{FF2B5EF4-FFF2-40B4-BE49-F238E27FC236}">
                <a16:creationId xmlns:a16="http://schemas.microsoft.com/office/drawing/2014/main" id="{BBA24A55-847B-4DCE-A18F-6BAA1C4CF549}"/>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9397" name="Rectangle 5">
            <a:extLst>
              <a:ext uri="{FF2B5EF4-FFF2-40B4-BE49-F238E27FC236}">
                <a16:creationId xmlns:a16="http://schemas.microsoft.com/office/drawing/2014/main" id="{37D9AEB4-2BAF-433D-AD3B-72D20614A1B3}"/>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9398" name="Rectangle 6">
            <a:extLst>
              <a:ext uri="{FF2B5EF4-FFF2-40B4-BE49-F238E27FC236}">
                <a16:creationId xmlns:a16="http://schemas.microsoft.com/office/drawing/2014/main" id="{4D9B79CD-CB78-453C-A5C3-223BA8797FBB}"/>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59399" name="Rectangle 7">
            <a:extLst>
              <a:ext uri="{FF2B5EF4-FFF2-40B4-BE49-F238E27FC236}">
                <a16:creationId xmlns:a16="http://schemas.microsoft.com/office/drawing/2014/main" id="{8FCD6AF2-709E-466A-B49D-8E3EDA4623FD}"/>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2C01A547-89E9-40D4-8164-79A8430DCDBE}"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63A3DBD-4BF5-4CD6-A7AF-9B2E088797ED}"/>
              </a:ext>
            </a:extLst>
          </p:cNvPr>
          <p:cNvSpPr>
            <a:spLocks noGrp="1" noChangeArrowheads="1"/>
          </p:cNvSpPr>
          <p:nvPr>
            <p:ph type="sldNum" sz="quarter" idx="5"/>
          </p:nvPr>
        </p:nvSpPr>
        <p:spPr>
          <a:ln/>
        </p:spPr>
        <p:txBody>
          <a:bodyPr/>
          <a:lstStyle/>
          <a:p>
            <a:fld id="{F51DE52C-5CF8-4367-A1E5-ADC8A552B926}" type="slidenum">
              <a:rPr lang="en-US" altLang="en-US"/>
              <a:pPr/>
              <a:t>1</a:t>
            </a:fld>
            <a:endParaRPr lang="en-US" altLang="en-US"/>
          </a:p>
        </p:txBody>
      </p:sp>
      <p:sp>
        <p:nvSpPr>
          <p:cNvPr id="60418" name="Rectangle 7">
            <a:extLst>
              <a:ext uri="{FF2B5EF4-FFF2-40B4-BE49-F238E27FC236}">
                <a16:creationId xmlns:a16="http://schemas.microsoft.com/office/drawing/2014/main" id="{AF001C89-8F88-4784-BA37-F0ADEEA58879}"/>
              </a:ext>
            </a:extLst>
          </p:cNvPr>
          <p:cNvSpPr txBox="1">
            <a:spLocks noGrp="1" noChangeArrowheads="1"/>
          </p:cNvSpPr>
          <p:nvPr/>
        </p:nvSpPr>
        <p:spPr bwMode="auto">
          <a:xfrm>
            <a:off x="3887788" y="8710613"/>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11" tIns="45555" rIns="91111" bIns="45555" anchor="b"/>
          <a:lstStyle>
            <a:lvl1pPr defTabSz="909638">
              <a:defRPr>
                <a:solidFill>
                  <a:schemeClr val="tx1"/>
                </a:solidFill>
                <a:latin typeface="Arial" panose="020B0604020202020204" pitchFamily="34" charset="0"/>
                <a:cs typeface="Arial" panose="020B0604020202020204" pitchFamily="34" charset="0"/>
              </a:defRPr>
            </a:lvl1pPr>
            <a:lvl2pPr marL="728663" indent="-279400" defTabSz="909638">
              <a:defRPr>
                <a:solidFill>
                  <a:schemeClr val="tx1"/>
                </a:solidFill>
                <a:latin typeface="Arial" panose="020B0604020202020204" pitchFamily="34" charset="0"/>
                <a:cs typeface="Arial" panose="020B0604020202020204" pitchFamily="34" charset="0"/>
              </a:defRPr>
            </a:lvl2pPr>
            <a:lvl3pPr marL="1122363" indent="-225425" defTabSz="909638">
              <a:defRPr>
                <a:solidFill>
                  <a:schemeClr val="tx1"/>
                </a:solidFill>
                <a:latin typeface="Arial" panose="020B0604020202020204" pitchFamily="34" charset="0"/>
                <a:cs typeface="Arial" panose="020B0604020202020204" pitchFamily="34" charset="0"/>
              </a:defRPr>
            </a:lvl3pPr>
            <a:lvl4pPr marL="1570038" indent="-223838" defTabSz="909638">
              <a:defRPr>
                <a:solidFill>
                  <a:schemeClr val="tx1"/>
                </a:solidFill>
                <a:latin typeface="Arial" panose="020B0604020202020204" pitchFamily="34" charset="0"/>
                <a:cs typeface="Arial" panose="020B0604020202020204" pitchFamily="34" charset="0"/>
              </a:defRPr>
            </a:lvl4pPr>
            <a:lvl5pPr marL="2019300" indent="-225425" defTabSz="909638">
              <a:defRPr>
                <a:solidFill>
                  <a:schemeClr val="tx1"/>
                </a:solidFill>
                <a:latin typeface="Arial" panose="020B0604020202020204" pitchFamily="34" charset="0"/>
                <a:cs typeface="Arial" panose="020B0604020202020204" pitchFamily="34" charset="0"/>
              </a:defRPr>
            </a:lvl5pPr>
            <a:lvl6pPr marL="2476500" indent="-225425" defTabSz="909638"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33700" indent="-225425" defTabSz="909638"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390900" indent="-225425" defTabSz="909638"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48100" indent="-225425" defTabSz="909638"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F30B4BE5-3C9C-429A-AE0F-F683C24A3230}" type="slidenum">
              <a:rPr lang="en-US" altLang="en-US" sz="1300">
                <a:solidFill>
                  <a:schemeClr val="bg1"/>
                </a:solidFill>
              </a:rPr>
              <a:pPr algn="r"/>
              <a:t>1</a:t>
            </a:fld>
            <a:endParaRPr lang="en-US" altLang="en-US" sz="1300">
              <a:solidFill>
                <a:schemeClr val="bg1"/>
              </a:solidFill>
            </a:endParaRPr>
          </a:p>
        </p:txBody>
      </p:sp>
      <p:sp>
        <p:nvSpPr>
          <p:cNvPr id="60419" name="Rectangle 2">
            <a:extLst>
              <a:ext uri="{FF2B5EF4-FFF2-40B4-BE49-F238E27FC236}">
                <a16:creationId xmlns:a16="http://schemas.microsoft.com/office/drawing/2014/main" id="{08F01EBC-D87D-412B-AE2A-FA4B4FDFF28E}"/>
              </a:ext>
            </a:extLst>
          </p:cNvPr>
          <p:cNvSpPr>
            <a:spLocks noGrp="1" noRot="1" noChangeAspect="1" noChangeArrowheads="1" noTextEdit="1"/>
          </p:cNvSpPr>
          <p:nvPr>
            <p:ph type="sldImg"/>
          </p:nvPr>
        </p:nvSpPr>
        <p:spPr>
          <a:xfrm>
            <a:off x="1157288" y="682625"/>
            <a:ext cx="4545012" cy="3408363"/>
          </a:xfrm>
          <a:ln/>
        </p:spPr>
      </p:sp>
      <p:sp>
        <p:nvSpPr>
          <p:cNvPr id="60420" name="Rectangle 3">
            <a:extLst>
              <a:ext uri="{FF2B5EF4-FFF2-40B4-BE49-F238E27FC236}">
                <a16:creationId xmlns:a16="http://schemas.microsoft.com/office/drawing/2014/main" id="{05374CED-55F3-4DF4-96CC-7517E0CF7E1E}"/>
              </a:ext>
            </a:extLst>
          </p:cNvPr>
          <p:cNvSpPr>
            <a:spLocks noGrp="1" noChangeArrowheads="1"/>
          </p:cNvSpPr>
          <p:nvPr>
            <p:ph type="body" idx="1"/>
          </p:nvPr>
        </p:nvSpPr>
        <p:spPr>
          <a:xfrm>
            <a:off x="912813" y="4316413"/>
            <a:ext cx="5032375" cy="4165600"/>
          </a:xfrm>
        </p:spPr>
        <p:txBody>
          <a:bodyPr lIns="91111" tIns="45555" rIns="91111" bIns="45555"/>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123DF98-B3A3-4290-A818-B190B66749B9}"/>
              </a:ext>
            </a:extLst>
          </p:cNvPr>
          <p:cNvSpPr>
            <a:spLocks noGrp="1" noChangeArrowheads="1"/>
          </p:cNvSpPr>
          <p:nvPr>
            <p:ph type="sldNum" sz="quarter" idx="5"/>
          </p:nvPr>
        </p:nvSpPr>
        <p:spPr>
          <a:ln/>
        </p:spPr>
        <p:txBody>
          <a:bodyPr/>
          <a:lstStyle/>
          <a:p>
            <a:fld id="{7E4E79D7-715C-42C9-A868-ED42E76DE9D4}" type="slidenum">
              <a:rPr lang="en-US" altLang="en-US"/>
              <a:pPr/>
              <a:t>19</a:t>
            </a:fld>
            <a:endParaRPr lang="en-US" altLang="en-US"/>
          </a:p>
        </p:txBody>
      </p:sp>
      <p:sp>
        <p:nvSpPr>
          <p:cNvPr id="155650" name="Rectangle 2">
            <a:extLst>
              <a:ext uri="{FF2B5EF4-FFF2-40B4-BE49-F238E27FC236}">
                <a16:creationId xmlns:a16="http://schemas.microsoft.com/office/drawing/2014/main" id="{70CAEFE2-8530-43C6-B301-844AAFDDC7CF}"/>
              </a:ext>
            </a:extLst>
          </p:cNvPr>
          <p:cNvSpPr>
            <a:spLocks noGrp="1" noRot="1" noChangeAspect="1" noChangeArrowheads="1" noTextEdit="1"/>
          </p:cNvSpPr>
          <p:nvPr>
            <p:ph type="sldImg"/>
          </p:nvPr>
        </p:nvSpPr>
        <p:spPr>
          <a:ln/>
        </p:spPr>
      </p:sp>
      <p:sp>
        <p:nvSpPr>
          <p:cNvPr id="155651" name="Rectangle 3">
            <a:extLst>
              <a:ext uri="{FF2B5EF4-FFF2-40B4-BE49-F238E27FC236}">
                <a16:creationId xmlns:a16="http://schemas.microsoft.com/office/drawing/2014/main" id="{BEA54C46-6D2B-43C2-BEE2-F0FBB71AF33C}"/>
              </a:ext>
            </a:extLst>
          </p:cNvPr>
          <p:cNvSpPr>
            <a:spLocks noGrp="1" noChangeArrowheads="1"/>
          </p:cNvSpPr>
          <p:nvPr>
            <p:ph type="body" idx="1"/>
          </p:nvPr>
        </p:nvSpPr>
        <p:spPr>
          <a:xfrm>
            <a:off x="914400" y="4343400"/>
            <a:ext cx="5029200" cy="4114800"/>
          </a:xfrm>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123DF98-B3A3-4290-A818-B190B66749B9}"/>
              </a:ext>
            </a:extLst>
          </p:cNvPr>
          <p:cNvSpPr>
            <a:spLocks noGrp="1" noChangeArrowheads="1"/>
          </p:cNvSpPr>
          <p:nvPr>
            <p:ph type="sldNum" sz="quarter" idx="5"/>
          </p:nvPr>
        </p:nvSpPr>
        <p:spPr>
          <a:ln/>
        </p:spPr>
        <p:txBody>
          <a:bodyPr/>
          <a:lstStyle/>
          <a:p>
            <a:fld id="{7E4E79D7-715C-42C9-A868-ED42E76DE9D4}" type="slidenum">
              <a:rPr lang="en-US" altLang="en-US"/>
              <a:pPr/>
              <a:t>20</a:t>
            </a:fld>
            <a:endParaRPr lang="en-US" altLang="en-US"/>
          </a:p>
        </p:txBody>
      </p:sp>
      <p:sp>
        <p:nvSpPr>
          <p:cNvPr id="155650" name="Rectangle 2">
            <a:extLst>
              <a:ext uri="{FF2B5EF4-FFF2-40B4-BE49-F238E27FC236}">
                <a16:creationId xmlns:a16="http://schemas.microsoft.com/office/drawing/2014/main" id="{70CAEFE2-8530-43C6-B301-844AAFDDC7CF}"/>
              </a:ext>
            </a:extLst>
          </p:cNvPr>
          <p:cNvSpPr>
            <a:spLocks noGrp="1" noRot="1" noChangeAspect="1" noChangeArrowheads="1" noTextEdit="1"/>
          </p:cNvSpPr>
          <p:nvPr>
            <p:ph type="sldImg"/>
          </p:nvPr>
        </p:nvSpPr>
        <p:spPr>
          <a:ln/>
        </p:spPr>
      </p:sp>
      <p:sp>
        <p:nvSpPr>
          <p:cNvPr id="155651" name="Rectangle 3">
            <a:extLst>
              <a:ext uri="{FF2B5EF4-FFF2-40B4-BE49-F238E27FC236}">
                <a16:creationId xmlns:a16="http://schemas.microsoft.com/office/drawing/2014/main" id="{BEA54C46-6D2B-43C2-BEE2-F0FBB71AF33C}"/>
              </a:ext>
            </a:extLst>
          </p:cNvPr>
          <p:cNvSpPr>
            <a:spLocks noGrp="1" noChangeArrowheads="1"/>
          </p:cNvSpPr>
          <p:nvPr>
            <p:ph type="body" idx="1"/>
          </p:nvPr>
        </p:nvSpPr>
        <p:spPr>
          <a:xfrm>
            <a:off x="914400" y="4343400"/>
            <a:ext cx="5029200" cy="4114800"/>
          </a:xfrm>
        </p:spPr>
        <p:txBody>
          <a:bodyPr/>
          <a:lstStyle/>
          <a:p>
            <a:endParaRPr lang="en-US" altLang="en-US"/>
          </a:p>
        </p:txBody>
      </p:sp>
    </p:spTree>
    <p:extLst>
      <p:ext uri="{BB962C8B-B14F-4D97-AF65-F5344CB8AC3E}">
        <p14:creationId xmlns:p14="http://schemas.microsoft.com/office/powerpoint/2010/main" val="846219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10EDC3F-1706-463A-9A99-99403EF68884}"/>
              </a:ext>
            </a:extLst>
          </p:cNvPr>
          <p:cNvSpPr>
            <a:spLocks noGrp="1" noChangeArrowheads="1"/>
          </p:cNvSpPr>
          <p:nvPr>
            <p:ph type="sldNum" sz="quarter" idx="5"/>
          </p:nvPr>
        </p:nvSpPr>
        <p:spPr>
          <a:ln/>
        </p:spPr>
        <p:txBody>
          <a:bodyPr/>
          <a:lstStyle/>
          <a:p>
            <a:fld id="{CCA0A3A5-0FF4-4783-B3BD-E8D66394B6E5}" type="slidenum">
              <a:rPr lang="en-US" altLang="en-US"/>
              <a:pPr/>
              <a:t>21</a:t>
            </a:fld>
            <a:endParaRPr lang="en-US" altLang="en-US"/>
          </a:p>
        </p:txBody>
      </p:sp>
      <p:sp>
        <p:nvSpPr>
          <p:cNvPr id="157698" name="Rectangle 2">
            <a:extLst>
              <a:ext uri="{FF2B5EF4-FFF2-40B4-BE49-F238E27FC236}">
                <a16:creationId xmlns:a16="http://schemas.microsoft.com/office/drawing/2014/main" id="{5F05D51F-6157-4EA3-A53C-1EE7B16B3214}"/>
              </a:ext>
            </a:extLst>
          </p:cNvPr>
          <p:cNvSpPr>
            <a:spLocks noGrp="1" noRot="1" noChangeAspect="1" noChangeArrowheads="1" noTextEdit="1"/>
          </p:cNvSpPr>
          <p:nvPr>
            <p:ph type="sldImg"/>
          </p:nvPr>
        </p:nvSpPr>
        <p:spPr>
          <a:ln/>
        </p:spPr>
      </p:sp>
      <p:sp>
        <p:nvSpPr>
          <p:cNvPr id="157699" name="Rectangle 3">
            <a:extLst>
              <a:ext uri="{FF2B5EF4-FFF2-40B4-BE49-F238E27FC236}">
                <a16:creationId xmlns:a16="http://schemas.microsoft.com/office/drawing/2014/main" id="{7DCF6ED0-4725-4F5D-BE60-07B98A5E99E6}"/>
              </a:ext>
            </a:extLst>
          </p:cNvPr>
          <p:cNvSpPr>
            <a:spLocks noGrp="1" noChangeArrowheads="1"/>
          </p:cNvSpPr>
          <p:nvPr>
            <p:ph type="body" idx="1"/>
          </p:nvPr>
        </p:nvSpPr>
        <p:spPr>
          <a:xfrm>
            <a:off x="914400" y="4343400"/>
            <a:ext cx="5029200" cy="4114800"/>
          </a:xfrm>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41A1A-D35B-42E7-A7CF-64B9765AC1F0}"/>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EA7FB2F-A10B-489E-9A24-FEBD4A9FC1B1}"/>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1289CB2-C53A-4DD7-B449-29E59B1CC6C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1A3BBD63-FE5B-400D-B0FF-6A89B0FC5AF5}"/>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BC43E42-A823-40E3-A0AB-294C6951EF17}"/>
              </a:ext>
            </a:extLst>
          </p:cNvPr>
          <p:cNvSpPr>
            <a:spLocks noGrp="1"/>
          </p:cNvSpPr>
          <p:nvPr>
            <p:ph type="sldNum" sz="quarter" idx="12"/>
          </p:nvPr>
        </p:nvSpPr>
        <p:spPr/>
        <p:txBody>
          <a:bodyPr/>
          <a:lstStyle>
            <a:lvl1pPr>
              <a:defRPr/>
            </a:lvl1pPr>
          </a:lstStyle>
          <a:p>
            <a:fld id="{73B1B24D-7F52-48C9-8CBE-2A8E1C5E67B2}" type="slidenum">
              <a:rPr lang="en-US" altLang="en-US"/>
              <a:pPr/>
              <a:t>‹#›</a:t>
            </a:fld>
            <a:endParaRPr lang="en-US" altLang="en-US"/>
          </a:p>
        </p:txBody>
      </p:sp>
    </p:spTree>
    <p:extLst>
      <p:ext uri="{BB962C8B-B14F-4D97-AF65-F5344CB8AC3E}">
        <p14:creationId xmlns:p14="http://schemas.microsoft.com/office/powerpoint/2010/main" val="2457542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3DBB2-0D76-402B-89D5-19A35930330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C7B1E9-E06E-4938-ADBE-51905FE2F7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5584D5-F264-419C-8CF7-F36180B38C35}"/>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D010CAA-E30C-49D3-8F4D-CBA4DD550323}"/>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04DC31E-ACCA-44DC-A9B6-5C54521AE961}"/>
              </a:ext>
            </a:extLst>
          </p:cNvPr>
          <p:cNvSpPr>
            <a:spLocks noGrp="1"/>
          </p:cNvSpPr>
          <p:nvPr>
            <p:ph type="sldNum" sz="quarter" idx="12"/>
          </p:nvPr>
        </p:nvSpPr>
        <p:spPr/>
        <p:txBody>
          <a:bodyPr/>
          <a:lstStyle>
            <a:lvl1pPr>
              <a:defRPr/>
            </a:lvl1pPr>
          </a:lstStyle>
          <a:p>
            <a:fld id="{980A09CE-DE3F-4DB3-BCE7-6400BF123FF4}" type="slidenum">
              <a:rPr lang="en-US" altLang="en-US"/>
              <a:pPr/>
              <a:t>‹#›</a:t>
            </a:fld>
            <a:endParaRPr lang="en-US" altLang="en-US"/>
          </a:p>
        </p:txBody>
      </p:sp>
    </p:spTree>
    <p:extLst>
      <p:ext uri="{BB962C8B-B14F-4D97-AF65-F5344CB8AC3E}">
        <p14:creationId xmlns:p14="http://schemas.microsoft.com/office/powerpoint/2010/main" val="355592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1E06A3-D61C-4D36-8D91-BE1426984C2A}"/>
              </a:ext>
            </a:extLst>
          </p:cNvPr>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C3DCC97-AFCE-43B3-A1D8-E4A667B4C1B5}"/>
              </a:ext>
            </a:extLst>
          </p:cNvPr>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F7F519-FE24-4DA6-95BD-8A04738A7434}"/>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234C5DE-FF97-4FEA-8B6A-77193A27E020}"/>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9185874A-4F9E-4DCA-A17D-E1D490A92DAC}"/>
              </a:ext>
            </a:extLst>
          </p:cNvPr>
          <p:cNvSpPr>
            <a:spLocks noGrp="1"/>
          </p:cNvSpPr>
          <p:nvPr>
            <p:ph type="sldNum" sz="quarter" idx="12"/>
          </p:nvPr>
        </p:nvSpPr>
        <p:spPr/>
        <p:txBody>
          <a:bodyPr/>
          <a:lstStyle>
            <a:lvl1pPr>
              <a:defRPr/>
            </a:lvl1pPr>
          </a:lstStyle>
          <a:p>
            <a:fld id="{69CCC3DA-8E99-41C9-A38B-1B149A69A589}" type="slidenum">
              <a:rPr lang="en-US" altLang="en-US"/>
              <a:pPr/>
              <a:t>‹#›</a:t>
            </a:fld>
            <a:endParaRPr lang="en-US" altLang="en-US"/>
          </a:p>
        </p:txBody>
      </p:sp>
    </p:spTree>
    <p:extLst>
      <p:ext uri="{BB962C8B-B14F-4D97-AF65-F5344CB8AC3E}">
        <p14:creationId xmlns:p14="http://schemas.microsoft.com/office/powerpoint/2010/main" val="4143737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47947-6002-4618-9A6E-A542F30A2D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EF2EB6-183E-423C-A9CA-6539D5C86E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112A34-40BB-4F94-984B-5FB84E27E73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508999A4-BFA2-421E-B9CA-4DCA003A601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186AE19-8A6B-4F1E-8788-8585445D66C7}"/>
              </a:ext>
            </a:extLst>
          </p:cNvPr>
          <p:cNvSpPr>
            <a:spLocks noGrp="1"/>
          </p:cNvSpPr>
          <p:nvPr>
            <p:ph type="sldNum" sz="quarter" idx="12"/>
          </p:nvPr>
        </p:nvSpPr>
        <p:spPr/>
        <p:txBody>
          <a:bodyPr/>
          <a:lstStyle>
            <a:lvl1pPr>
              <a:defRPr/>
            </a:lvl1pPr>
          </a:lstStyle>
          <a:p>
            <a:fld id="{F78D3288-9FDE-43D6-AD3D-9424CCC38C0B}" type="slidenum">
              <a:rPr lang="en-US" altLang="en-US"/>
              <a:pPr/>
              <a:t>‹#›</a:t>
            </a:fld>
            <a:endParaRPr lang="en-US" altLang="en-US"/>
          </a:p>
        </p:txBody>
      </p:sp>
    </p:spTree>
    <p:extLst>
      <p:ext uri="{BB962C8B-B14F-4D97-AF65-F5344CB8AC3E}">
        <p14:creationId xmlns:p14="http://schemas.microsoft.com/office/powerpoint/2010/main" val="132121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C2793-0B9E-465E-AF0B-C4AE6CE0C29A}"/>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7E751A-0C53-4AB0-8A23-C492788A7B60}"/>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B7D4A90B-2AD7-4ACB-A58E-7D43CBC8DBE8}"/>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A4E9A64-9897-4CB6-A0FD-2C6FF334BFE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1D82C4B-10BB-478D-AFAC-E7919BF992DD}"/>
              </a:ext>
            </a:extLst>
          </p:cNvPr>
          <p:cNvSpPr>
            <a:spLocks noGrp="1"/>
          </p:cNvSpPr>
          <p:nvPr>
            <p:ph type="sldNum" sz="quarter" idx="12"/>
          </p:nvPr>
        </p:nvSpPr>
        <p:spPr/>
        <p:txBody>
          <a:bodyPr/>
          <a:lstStyle>
            <a:lvl1pPr>
              <a:defRPr/>
            </a:lvl1pPr>
          </a:lstStyle>
          <a:p>
            <a:fld id="{4FE3E1F0-2D89-4FBC-96CD-DEB168668294}" type="slidenum">
              <a:rPr lang="en-US" altLang="en-US"/>
              <a:pPr/>
              <a:t>‹#›</a:t>
            </a:fld>
            <a:endParaRPr lang="en-US" altLang="en-US"/>
          </a:p>
        </p:txBody>
      </p:sp>
    </p:spTree>
    <p:extLst>
      <p:ext uri="{BB962C8B-B14F-4D97-AF65-F5344CB8AC3E}">
        <p14:creationId xmlns:p14="http://schemas.microsoft.com/office/powerpoint/2010/main" val="1886376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9F4DC-B27C-4956-B2D3-4A2F0AE755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B19625-3112-41FE-A8BE-5F6A1A40307E}"/>
              </a:ext>
            </a:extLst>
          </p:cNvPr>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BC7F0DC-1E73-4907-B9D3-D84ACA173A00}"/>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1B58F3D-4EBE-416D-AE33-90AF2B59D1DB}"/>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A44702F3-7EC6-4FE0-9667-D50CAA2DFC66}"/>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F6507283-AED0-4E3B-A8BC-22FD821CFBDE}"/>
              </a:ext>
            </a:extLst>
          </p:cNvPr>
          <p:cNvSpPr>
            <a:spLocks noGrp="1"/>
          </p:cNvSpPr>
          <p:nvPr>
            <p:ph type="sldNum" sz="quarter" idx="12"/>
          </p:nvPr>
        </p:nvSpPr>
        <p:spPr/>
        <p:txBody>
          <a:bodyPr/>
          <a:lstStyle>
            <a:lvl1pPr>
              <a:defRPr/>
            </a:lvl1pPr>
          </a:lstStyle>
          <a:p>
            <a:fld id="{C93CCD3A-C870-4CB4-A31E-B24A51A9FCD2}" type="slidenum">
              <a:rPr lang="en-US" altLang="en-US"/>
              <a:pPr/>
              <a:t>‹#›</a:t>
            </a:fld>
            <a:endParaRPr lang="en-US" altLang="en-US"/>
          </a:p>
        </p:txBody>
      </p:sp>
    </p:spTree>
    <p:extLst>
      <p:ext uri="{BB962C8B-B14F-4D97-AF65-F5344CB8AC3E}">
        <p14:creationId xmlns:p14="http://schemas.microsoft.com/office/powerpoint/2010/main" val="412878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1EB0A-5C45-4AD5-B066-1A54CA2A2270}"/>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C267072-6B8F-4BE2-8B93-1EBC052DA92B}"/>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3FC0507-8163-4B03-9B3F-EF81D489B7B6}"/>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BB38FB7-AF2A-42A1-B350-AF1842481843}"/>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245ED94-B56F-435A-A1EA-B51A85DD2B55}"/>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FE87303-D5D4-4D0D-9BB7-76F233ACFA80}"/>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C7510390-9583-413D-8853-03B4F9D878F0}"/>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3F9363DE-4941-4A78-A292-D6B99C37834A}"/>
              </a:ext>
            </a:extLst>
          </p:cNvPr>
          <p:cNvSpPr>
            <a:spLocks noGrp="1"/>
          </p:cNvSpPr>
          <p:nvPr>
            <p:ph type="sldNum" sz="quarter" idx="12"/>
          </p:nvPr>
        </p:nvSpPr>
        <p:spPr/>
        <p:txBody>
          <a:bodyPr/>
          <a:lstStyle>
            <a:lvl1pPr>
              <a:defRPr/>
            </a:lvl1pPr>
          </a:lstStyle>
          <a:p>
            <a:fld id="{EF45A3D7-8B6D-4394-8B8D-5EB4DB2D4121}" type="slidenum">
              <a:rPr lang="en-US" altLang="en-US"/>
              <a:pPr/>
              <a:t>‹#›</a:t>
            </a:fld>
            <a:endParaRPr lang="en-US" altLang="en-US"/>
          </a:p>
        </p:txBody>
      </p:sp>
    </p:spTree>
    <p:extLst>
      <p:ext uri="{BB962C8B-B14F-4D97-AF65-F5344CB8AC3E}">
        <p14:creationId xmlns:p14="http://schemas.microsoft.com/office/powerpoint/2010/main" val="1956482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5BBAD-6157-440D-9EDB-D2B3AD2EA8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9215705-9CA8-47E3-8CDA-D418392AC289}"/>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9E9BAE9F-2099-401E-B793-4D30B43159E5}"/>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57329436-DC3E-4F6D-87C2-2A936240853C}"/>
              </a:ext>
            </a:extLst>
          </p:cNvPr>
          <p:cNvSpPr>
            <a:spLocks noGrp="1"/>
          </p:cNvSpPr>
          <p:nvPr>
            <p:ph type="sldNum" sz="quarter" idx="12"/>
          </p:nvPr>
        </p:nvSpPr>
        <p:spPr/>
        <p:txBody>
          <a:bodyPr/>
          <a:lstStyle>
            <a:lvl1pPr>
              <a:defRPr/>
            </a:lvl1pPr>
          </a:lstStyle>
          <a:p>
            <a:fld id="{0B597B28-8B0B-471D-AC9E-759B06AB15F0}" type="slidenum">
              <a:rPr lang="en-US" altLang="en-US"/>
              <a:pPr/>
              <a:t>‹#›</a:t>
            </a:fld>
            <a:endParaRPr lang="en-US" altLang="en-US"/>
          </a:p>
        </p:txBody>
      </p:sp>
    </p:spTree>
    <p:extLst>
      <p:ext uri="{BB962C8B-B14F-4D97-AF65-F5344CB8AC3E}">
        <p14:creationId xmlns:p14="http://schemas.microsoft.com/office/powerpoint/2010/main" val="17921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2772A6-AB79-47C3-A68E-B7B14315563B}"/>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8807330E-44EC-4B14-9C0C-1A082468F198}"/>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799877D8-5F64-40AC-80F8-EB6FB92B419D}"/>
              </a:ext>
            </a:extLst>
          </p:cNvPr>
          <p:cNvSpPr>
            <a:spLocks noGrp="1"/>
          </p:cNvSpPr>
          <p:nvPr>
            <p:ph type="sldNum" sz="quarter" idx="12"/>
          </p:nvPr>
        </p:nvSpPr>
        <p:spPr/>
        <p:txBody>
          <a:bodyPr/>
          <a:lstStyle>
            <a:lvl1pPr>
              <a:defRPr/>
            </a:lvl1pPr>
          </a:lstStyle>
          <a:p>
            <a:fld id="{A3F62FEE-D895-458E-96D8-3732DC2B11B5}" type="slidenum">
              <a:rPr lang="en-US" altLang="en-US"/>
              <a:pPr/>
              <a:t>‹#›</a:t>
            </a:fld>
            <a:endParaRPr lang="en-US" altLang="en-US"/>
          </a:p>
        </p:txBody>
      </p:sp>
    </p:spTree>
    <p:extLst>
      <p:ext uri="{BB962C8B-B14F-4D97-AF65-F5344CB8AC3E}">
        <p14:creationId xmlns:p14="http://schemas.microsoft.com/office/powerpoint/2010/main" val="148285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F8F53-4031-45D1-9359-55B2460C892F}"/>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A2572F7-1DC7-485F-94D9-5B98F4E6F398}"/>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2AAE2F6-9086-45EF-B751-3BC424FC0D7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5F6CB6-FEF3-44D4-8251-CF1AC80A8229}"/>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716E8C12-BC3B-41AA-97AC-E0C5DFA8DA84}"/>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5200A8CD-1413-4EBA-AEE0-70DE37F0016C}"/>
              </a:ext>
            </a:extLst>
          </p:cNvPr>
          <p:cNvSpPr>
            <a:spLocks noGrp="1"/>
          </p:cNvSpPr>
          <p:nvPr>
            <p:ph type="sldNum" sz="quarter" idx="12"/>
          </p:nvPr>
        </p:nvSpPr>
        <p:spPr/>
        <p:txBody>
          <a:bodyPr/>
          <a:lstStyle>
            <a:lvl1pPr>
              <a:defRPr/>
            </a:lvl1pPr>
          </a:lstStyle>
          <a:p>
            <a:fld id="{EC46F131-2C25-404C-B0C1-1DF065B3D8FB}" type="slidenum">
              <a:rPr lang="en-US" altLang="en-US"/>
              <a:pPr/>
              <a:t>‹#›</a:t>
            </a:fld>
            <a:endParaRPr lang="en-US" altLang="en-US"/>
          </a:p>
        </p:txBody>
      </p:sp>
    </p:spTree>
    <p:extLst>
      <p:ext uri="{BB962C8B-B14F-4D97-AF65-F5344CB8AC3E}">
        <p14:creationId xmlns:p14="http://schemas.microsoft.com/office/powerpoint/2010/main" val="2809717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D40D6-0071-4E8F-A457-233442EFFC4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5D040A2-031F-480E-93D0-7850B2BDDDBE}"/>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1C06246-198A-48AC-AC96-D1069245785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02D7B0-8FB4-4CD7-8FBD-67F0551C0B35}"/>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D431663A-C42B-40F5-B253-912EA500E9A6}"/>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A11812B1-5C04-41C6-8042-E0C3A2CCE936}"/>
              </a:ext>
            </a:extLst>
          </p:cNvPr>
          <p:cNvSpPr>
            <a:spLocks noGrp="1"/>
          </p:cNvSpPr>
          <p:nvPr>
            <p:ph type="sldNum" sz="quarter" idx="12"/>
          </p:nvPr>
        </p:nvSpPr>
        <p:spPr/>
        <p:txBody>
          <a:bodyPr/>
          <a:lstStyle>
            <a:lvl1pPr>
              <a:defRPr/>
            </a:lvl1pPr>
          </a:lstStyle>
          <a:p>
            <a:fld id="{58436648-BC6D-458B-B285-64D1DCD411D5}" type="slidenum">
              <a:rPr lang="en-US" altLang="en-US"/>
              <a:pPr/>
              <a:t>‹#›</a:t>
            </a:fld>
            <a:endParaRPr lang="en-US" altLang="en-US"/>
          </a:p>
        </p:txBody>
      </p:sp>
    </p:spTree>
    <p:extLst>
      <p:ext uri="{BB962C8B-B14F-4D97-AF65-F5344CB8AC3E}">
        <p14:creationId xmlns:p14="http://schemas.microsoft.com/office/powerpoint/2010/main" val="2383932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4851851-8351-407D-8ECA-9BBEBFC3380D}"/>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B0822330-9B6F-4790-BC39-7972D37832E3}"/>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F4E64FF8-F225-4D06-A676-4B6D20C01F3E}"/>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id="{EE19594C-1294-49BD-A1A8-BB3588C75811}"/>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id="{348C82AF-AF5D-4225-AC99-DD87DB5874C7}"/>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12D0DE2-5030-4CFD-9D42-1C97B18C80F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3600" kern="1200">
          <a:solidFill>
            <a:schemeClr val="tx2"/>
          </a:solidFill>
          <a:latin typeface="+mj-lt"/>
          <a:ea typeface="+mj-ea"/>
          <a:cs typeface="+mj-cs"/>
        </a:defRPr>
      </a:lvl1pPr>
      <a:lvl2pPr algn="ctr"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7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3.e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4.emf"/><Relationship Id="rId4" Type="http://schemas.openxmlformats.org/officeDocument/2006/relationships/image" Target="../media/image3.e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4.emf"/><Relationship Id="rId4" Type="http://schemas.openxmlformats.org/officeDocument/2006/relationships/image" Target="../media/image3.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hyperlink" Target="http://www.nap.edu/openbook.php?record_id=13165&amp;page=114" TargetMode="Externa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hyperlink" Target="http://www.nap.edu/openbook.php?record_id=13165&amp;page=114"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10.emf"/></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11.emf"/></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12.emf"/></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13.emf"/></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image" Target="../media/image14.emf"/></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image" Target="../media/image15.emf"/></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EEB4F558-B364-4B1E-8B94-E272EB274520}"/>
              </a:ext>
            </a:extLst>
          </p:cNvPr>
          <p:cNvSpPr>
            <a:spLocks noGrp="1" noChangeArrowheads="1"/>
          </p:cNvSpPr>
          <p:nvPr>
            <p:ph type="ctrTitle" idx="4294967295"/>
          </p:nvPr>
        </p:nvSpPr>
        <p:spPr>
          <a:xfrm>
            <a:off x="228600" y="1295400"/>
            <a:ext cx="8686800" cy="1371600"/>
          </a:xfrm>
        </p:spPr>
        <p:txBody>
          <a:bodyPr/>
          <a:lstStyle/>
          <a:p>
            <a:r>
              <a:rPr lang="en-US" sz="2000" b="1" dirty="0"/>
              <a:t>Physical science instruction and assessment in the middle-school: Comparisons and contrasts with college-level instruction</a:t>
            </a:r>
            <a:br>
              <a:rPr lang="en-US" altLang="en-US" sz="3200" dirty="0"/>
            </a:br>
            <a:endParaRPr lang="en-US" altLang="en-US" sz="3200" dirty="0"/>
          </a:p>
        </p:txBody>
      </p:sp>
      <p:sp>
        <p:nvSpPr>
          <p:cNvPr id="58371" name="Rectangle 3">
            <a:extLst>
              <a:ext uri="{FF2B5EF4-FFF2-40B4-BE49-F238E27FC236}">
                <a16:creationId xmlns:a16="http://schemas.microsoft.com/office/drawing/2014/main" id="{B5491D4B-200B-4936-9A31-F1F3D0F602F1}"/>
              </a:ext>
            </a:extLst>
          </p:cNvPr>
          <p:cNvSpPr>
            <a:spLocks noGrp="1" noChangeArrowheads="1"/>
          </p:cNvSpPr>
          <p:nvPr>
            <p:ph type="subTitle" idx="4294967295"/>
          </p:nvPr>
        </p:nvSpPr>
        <p:spPr>
          <a:xfrm>
            <a:off x="914400" y="2895600"/>
            <a:ext cx="7543800" cy="1927225"/>
          </a:xfrm>
        </p:spPr>
        <p:txBody>
          <a:bodyPr/>
          <a:lstStyle/>
          <a:p>
            <a:pPr marL="0" indent="0" algn="ctr">
              <a:buFontTx/>
              <a:buNone/>
            </a:pPr>
            <a:r>
              <a:rPr lang="en-US" altLang="en-US" sz="2800" dirty="0"/>
              <a:t>David E. Meltzer</a:t>
            </a:r>
          </a:p>
          <a:p>
            <a:pPr marL="0" indent="0" algn="ctr">
              <a:buFontTx/>
              <a:buNone/>
            </a:pPr>
            <a:r>
              <a:rPr lang="en-US" altLang="en-US" sz="2000" dirty="0"/>
              <a:t>College of Integrative Sciences and Arts</a:t>
            </a:r>
          </a:p>
          <a:p>
            <a:pPr marL="0" indent="0" algn="ctr">
              <a:spcBef>
                <a:spcPct val="15000"/>
              </a:spcBef>
              <a:buFontTx/>
              <a:buNone/>
            </a:pPr>
            <a:r>
              <a:rPr lang="en-US" altLang="en-US" sz="2000" dirty="0"/>
              <a:t>Arizona State University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a:extLst>
              <a:ext uri="{FF2B5EF4-FFF2-40B4-BE49-F238E27FC236}">
                <a16:creationId xmlns:a16="http://schemas.microsoft.com/office/drawing/2014/main" id="{89E15415-0629-47F5-BB6F-4CE19C3E86E2}"/>
              </a:ext>
            </a:extLst>
          </p:cNvPr>
          <p:cNvSpPr>
            <a:spLocks noGrp="1" noChangeArrowheads="1"/>
          </p:cNvSpPr>
          <p:nvPr>
            <p:ph type="title"/>
          </p:nvPr>
        </p:nvSpPr>
        <p:spPr>
          <a:xfrm>
            <a:off x="457200" y="304800"/>
            <a:ext cx="8229600" cy="1143000"/>
          </a:xfrm>
        </p:spPr>
        <p:txBody>
          <a:bodyPr/>
          <a:lstStyle/>
          <a:p>
            <a:r>
              <a:rPr lang="en-US" altLang="en-US"/>
              <a:t>Topics Covered, 2010-2011</a:t>
            </a:r>
          </a:p>
        </p:txBody>
      </p:sp>
      <p:sp>
        <p:nvSpPr>
          <p:cNvPr id="136195" name="Rectangle 3">
            <a:extLst>
              <a:ext uri="{FF2B5EF4-FFF2-40B4-BE49-F238E27FC236}">
                <a16:creationId xmlns:a16="http://schemas.microsoft.com/office/drawing/2014/main" id="{97CA119C-5B50-4864-A2B3-6BACF52351F0}"/>
              </a:ext>
            </a:extLst>
          </p:cNvPr>
          <p:cNvSpPr>
            <a:spLocks noGrp="1" noChangeArrowheads="1"/>
          </p:cNvSpPr>
          <p:nvPr>
            <p:ph type="body" idx="1"/>
          </p:nvPr>
        </p:nvSpPr>
        <p:spPr>
          <a:xfrm>
            <a:off x="457200" y="1600200"/>
            <a:ext cx="8229600" cy="4800600"/>
          </a:xfrm>
        </p:spPr>
        <p:txBody>
          <a:bodyPr/>
          <a:lstStyle/>
          <a:p>
            <a:r>
              <a:rPr lang="en-US" altLang="en-US" sz="2800" b="1"/>
              <a:t>Grades 7/8:</a:t>
            </a:r>
            <a:r>
              <a:rPr lang="en-US" altLang="en-US" sz="2800"/>
              <a:t> Major focus on </a:t>
            </a:r>
            <a:r>
              <a:rPr lang="en-US" altLang="en-US" sz="2800">
                <a:solidFill>
                  <a:srgbClr val="FF0000"/>
                </a:solidFill>
              </a:rPr>
              <a:t>motion and force</a:t>
            </a:r>
            <a:r>
              <a:rPr lang="en-US" altLang="en-US" sz="2800"/>
              <a:t> (to prepare for Arizona 8</a:t>
            </a:r>
            <a:r>
              <a:rPr lang="en-US" altLang="en-US" sz="2800" baseline="30000"/>
              <a:t>th</a:t>
            </a:r>
            <a:r>
              <a:rPr lang="en-US" altLang="en-US" sz="2800"/>
              <a:t>-grade science test); also did solar system astronomy, electromagnetism, some review of properties of matter, energy concepts, some chemistry</a:t>
            </a:r>
          </a:p>
          <a:p>
            <a:r>
              <a:rPr lang="en-US" altLang="en-US" sz="2800" b="1"/>
              <a:t>Grades 5/6:</a:t>
            </a:r>
            <a:r>
              <a:rPr lang="en-US" altLang="en-US" sz="2800"/>
              <a:t> solar system astronomy, optics, motion and force, energy concepts, </a:t>
            </a:r>
            <a:r>
              <a:rPr lang="en-US" altLang="en-US" sz="2800">
                <a:solidFill>
                  <a:srgbClr val="FF0000"/>
                </a:solidFill>
              </a:rPr>
              <a:t>electromagnetism</a:t>
            </a:r>
            <a:r>
              <a:rPr lang="en-US" altLang="en-US" sz="2800"/>
              <a:t>, some biology</a:t>
            </a:r>
          </a:p>
        </p:txBody>
      </p:sp>
      <p:sp>
        <p:nvSpPr>
          <p:cNvPr id="136196" name="Text Box 4">
            <a:extLst>
              <a:ext uri="{FF2B5EF4-FFF2-40B4-BE49-F238E27FC236}">
                <a16:creationId xmlns:a16="http://schemas.microsoft.com/office/drawing/2014/main" id="{D85F4081-97D3-41B1-9548-019FFA21C6D6}"/>
              </a:ext>
            </a:extLst>
          </p:cNvPr>
          <p:cNvSpPr txBox="1">
            <a:spLocks noChangeArrowheads="1"/>
          </p:cNvSpPr>
          <p:nvPr/>
        </p:nvSpPr>
        <p:spPr bwMode="auto">
          <a:xfrm>
            <a:off x="381000" y="5715000"/>
            <a:ext cx="8261350" cy="37941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i="1"/>
              <a:t>Small-to-moderate variations on this set of topics during other years, 2009-2013</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BB5A054A-56CB-4A39-B1FA-D98430E337E0}"/>
              </a:ext>
            </a:extLst>
          </p:cNvPr>
          <p:cNvSpPr>
            <a:spLocks noGrp="1" noChangeArrowheads="1"/>
          </p:cNvSpPr>
          <p:nvPr>
            <p:ph type="title"/>
          </p:nvPr>
        </p:nvSpPr>
        <p:spPr/>
        <p:txBody>
          <a:bodyPr/>
          <a:lstStyle/>
          <a:p>
            <a:r>
              <a:rPr lang="en-US" altLang="en-US"/>
              <a:t>Motion and Force with 7/8</a:t>
            </a:r>
            <a:r>
              <a:rPr lang="en-US" altLang="en-US" baseline="30000"/>
              <a:t>th</a:t>
            </a:r>
            <a:r>
              <a:rPr lang="en-US" altLang="en-US"/>
              <a:t> Graders</a:t>
            </a:r>
          </a:p>
        </p:txBody>
      </p:sp>
      <p:sp>
        <p:nvSpPr>
          <p:cNvPr id="66563" name="Rectangle 3">
            <a:extLst>
              <a:ext uri="{FF2B5EF4-FFF2-40B4-BE49-F238E27FC236}">
                <a16:creationId xmlns:a16="http://schemas.microsoft.com/office/drawing/2014/main" id="{CEE04479-3CBC-4488-99D1-6062F22A5C79}"/>
              </a:ext>
            </a:extLst>
          </p:cNvPr>
          <p:cNvSpPr>
            <a:spLocks noGrp="1" noChangeArrowheads="1"/>
          </p:cNvSpPr>
          <p:nvPr>
            <p:ph type="body" idx="1"/>
          </p:nvPr>
        </p:nvSpPr>
        <p:spPr>
          <a:xfrm>
            <a:off x="533400" y="1447800"/>
            <a:ext cx="8229600" cy="4876800"/>
          </a:xfrm>
        </p:spPr>
        <p:txBody>
          <a:bodyPr/>
          <a:lstStyle/>
          <a:p>
            <a:r>
              <a:rPr lang="en-US" altLang="en-US" sz="2600"/>
              <a:t>Approximately 10-15 hours of activities, beginning with graph paper and stopwatches, moving on to dynamics carts and tracks, fan carts, motion sensors and GLX’s (hand-held graphing computers).</a:t>
            </a:r>
          </a:p>
          <a:p>
            <a:r>
              <a:rPr lang="en-US" altLang="en-US" sz="2600"/>
              <a:t>Many of the students had previous experience using GLX for position/time and velocity/time graphs.</a:t>
            </a:r>
          </a:p>
          <a:p>
            <a:r>
              <a:rPr lang="en-US" altLang="en-US" sz="2600" i="1"/>
              <a:t>Typical sequence:</a:t>
            </a:r>
            <a:r>
              <a:rPr lang="en-US" altLang="en-US" sz="2600"/>
              <a:t> explore with equipment; predict graphs for various motions; carry out series of experiments; describe and report results; explain and generalize.</a:t>
            </a:r>
          </a:p>
          <a:p>
            <a:endParaRPr lang="en-US" altLang="en-US" sz="26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6656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656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6563">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65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2" grpId="0"/>
      <p:bldP spid="6656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E813286-1F14-40E0-B14B-C7C77C35B122}"/>
              </a:ext>
            </a:extLst>
          </p:cNvPr>
          <p:cNvSpPr>
            <a:spLocks noGrp="1" noChangeArrowheads="1"/>
          </p:cNvSpPr>
          <p:nvPr>
            <p:ph type="title"/>
          </p:nvPr>
        </p:nvSpPr>
        <p:spPr>
          <a:xfrm>
            <a:off x="381000" y="304800"/>
            <a:ext cx="8534400" cy="1143000"/>
          </a:xfrm>
        </p:spPr>
        <p:txBody>
          <a:bodyPr/>
          <a:lstStyle/>
          <a:p>
            <a:r>
              <a:rPr lang="en-US" altLang="en-US" sz="2800"/>
              <a:t>Goals Tuned to Arizona 8</a:t>
            </a:r>
            <a:r>
              <a:rPr lang="en-US" altLang="en-US" sz="2800" baseline="30000"/>
              <a:t>th</a:t>
            </a:r>
            <a:r>
              <a:rPr lang="en-US" altLang="en-US" sz="2800"/>
              <a:t>-Grade Science Standard</a:t>
            </a:r>
          </a:p>
        </p:txBody>
      </p:sp>
      <p:sp>
        <p:nvSpPr>
          <p:cNvPr id="67587" name="Rectangle 3">
            <a:extLst>
              <a:ext uri="{FF2B5EF4-FFF2-40B4-BE49-F238E27FC236}">
                <a16:creationId xmlns:a16="http://schemas.microsoft.com/office/drawing/2014/main" id="{4AF79E3B-E164-49DE-B2C8-2F9D8CFF0A16}"/>
              </a:ext>
            </a:extLst>
          </p:cNvPr>
          <p:cNvSpPr>
            <a:spLocks noGrp="1" noChangeArrowheads="1"/>
          </p:cNvSpPr>
          <p:nvPr>
            <p:ph type="body" idx="1"/>
          </p:nvPr>
        </p:nvSpPr>
        <p:spPr>
          <a:xfrm>
            <a:off x="457200" y="1447800"/>
            <a:ext cx="8229600" cy="4572000"/>
          </a:xfrm>
        </p:spPr>
        <p:txBody>
          <a:bodyPr/>
          <a:lstStyle/>
          <a:p>
            <a:pPr marL="381000" indent="-381000">
              <a:spcAft>
                <a:spcPct val="10000"/>
              </a:spcAft>
            </a:pPr>
            <a:r>
              <a:rPr lang="en-US" altLang="en-US" sz="2600" dirty="0"/>
              <a:t>Create a graph devised from measurements of moving objects and their interactions, including:</a:t>
            </a:r>
          </a:p>
          <a:p>
            <a:pPr marL="838200" lvl="1" indent="-381000">
              <a:spcBef>
                <a:spcPct val="0"/>
              </a:spcBef>
            </a:pPr>
            <a:r>
              <a:rPr lang="en-US" altLang="en-US" sz="2200" dirty="0"/>
              <a:t>position-time graphs </a:t>
            </a:r>
          </a:p>
          <a:p>
            <a:pPr marL="838200" lvl="1" indent="-381000">
              <a:spcBef>
                <a:spcPct val="0"/>
              </a:spcBef>
            </a:pPr>
            <a:r>
              <a:rPr lang="en-US" altLang="en-US" sz="2200" dirty="0"/>
              <a:t>velocity-time graphs</a:t>
            </a:r>
            <a:r>
              <a:rPr lang="en-US" altLang="en-US" sz="2400" dirty="0"/>
              <a:t> </a:t>
            </a:r>
          </a:p>
          <a:p>
            <a:pPr marL="381000" indent="-381000"/>
            <a:r>
              <a:rPr lang="en-US" altLang="en-US" sz="2600" dirty="0"/>
              <a:t>Describe the various effects forces can have on an object (e.g.</a:t>
            </a:r>
            <a:r>
              <a:rPr lang="en-US" altLang="en-US" sz="2600" i="1" dirty="0"/>
              <a:t>, </a:t>
            </a:r>
            <a:r>
              <a:rPr lang="en-US" altLang="en-US" sz="2600" dirty="0"/>
              <a:t>cause motion, halt motion, change direction of motion, cause deformation). 	</a:t>
            </a:r>
          </a:p>
          <a:p>
            <a:pPr marL="381000" indent="-381000">
              <a:lnSpc>
                <a:spcPct val="90000"/>
              </a:lnSpc>
              <a:spcBef>
                <a:spcPts val="2400"/>
              </a:spcBef>
            </a:pPr>
            <a:r>
              <a:rPr lang="en-US" altLang="en-US" sz="2600" dirty="0"/>
              <a:t>Describe how the acceleration of a body is dependent on its mass and the net applied force (Newton’s 2nd Law of Motion). </a:t>
            </a:r>
          </a:p>
          <a:p>
            <a:pPr marL="381000" indent="-381000">
              <a:lnSpc>
                <a:spcPct val="90000"/>
              </a:lnSpc>
              <a:spcBef>
                <a:spcPct val="0"/>
              </a:spcBef>
            </a:pPr>
            <a:endParaRPr lang="en-US"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6758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7587">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7587">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75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75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75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p:bldP spid="6758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42712-9DBC-4EEE-8D14-705D31C067E3}"/>
              </a:ext>
            </a:extLst>
          </p:cNvPr>
          <p:cNvSpPr>
            <a:spLocks noGrp="1"/>
          </p:cNvSpPr>
          <p:nvPr>
            <p:ph type="title"/>
          </p:nvPr>
        </p:nvSpPr>
        <p:spPr/>
        <p:txBody>
          <a:bodyPr/>
          <a:lstStyle/>
          <a:p>
            <a:r>
              <a:rPr lang="en-US" sz="3500" dirty="0"/>
              <a:t>Cautionary Note: These ideas and skills are challenging for college students</a:t>
            </a:r>
          </a:p>
        </p:txBody>
      </p:sp>
      <p:sp>
        <p:nvSpPr>
          <p:cNvPr id="3" name="Content Placeholder 2">
            <a:extLst>
              <a:ext uri="{FF2B5EF4-FFF2-40B4-BE49-F238E27FC236}">
                <a16:creationId xmlns:a16="http://schemas.microsoft.com/office/drawing/2014/main" id="{406DBA67-CA08-4CFA-A09B-4049A11732D7}"/>
              </a:ext>
            </a:extLst>
          </p:cNvPr>
          <p:cNvSpPr>
            <a:spLocks noGrp="1"/>
          </p:cNvSpPr>
          <p:nvPr>
            <p:ph idx="1"/>
          </p:nvPr>
        </p:nvSpPr>
        <p:spPr>
          <a:xfrm>
            <a:off x="457200" y="1828800"/>
            <a:ext cx="8229600" cy="4525963"/>
          </a:xfrm>
        </p:spPr>
        <p:txBody>
          <a:bodyPr/>
          <a:lstStyle/>
          <a:p>
            <a:r>
              <a:rPr lang="en-US" sz="2800" dirty="0"/>
              <a:t>In our studies of college students, we have found that both the mathematical skills and the physical concepts can be challenging to learn and retain</a:t>
            </a:r>
          </a:p>
          <a:p>
            <a:pPr>
              <a:buFont typeface="Wingdings" panose="05000000000000000000" pitchFamily="2" charset="2"/>
              <a:buChar char="Ø"/>
            </a:pPr>
            <a:r>
              <a:rPr lang="en-US" sz="2800" dirty="0"/>
              <a:t>An example from an ongoing study:</a:t>
            </a:r>
          </a:p>
        </p:txBody>
      </p:sp>
    </p:spTree>
    <p:extLst>
      <p:ext uri="{BB962C8B-B14F-4D97-AF65-F5344CB8AC3E}">
        <p14:creationId xmlns:p14="http://schemas.microsoft.com/office/powerpoint/2010/main" val="961481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81E1B75-3139-4285-97AD-70BF408DCE02}"/>
              </a:ext>
            </a:extLst>
          </p:cNvPr>
          <p:cNvGrpSpPr/>
          <p:nvPr/>
        </p:nvGrpSpPr>
        <p:grpSpPr>
          <a:xfrm>
            <a:off x="228600" y="812744"/>
            <a:ext cx="8603093" cy="5232512"/>
            <a:chOff x="381000" y="1219200"/>
            <a:chExt cx="8603093" cy="5232512"/>
          </a:xfrm>
        </p:grpSpPr>
        <p:pic>
          <p:nvPicPr>
            <p:cNvPr id="2" name="Picture 1">
              <a:extLst>
                <a:ext uri="{FF2B5EF4-FFF2-40B4-BE49-F238E27FC236}">
                  <a16:creationId xmlns:a16="http://schemas.microsoft.com/office/drawing/2014/main" id="{8B3C9F3F-1F43-4C23-9F49-C2ADB96E1C8E}"/>
                </a:ext>
              </a:extLst>
            </p:cNvPr>
            <p:cNvPicPr>
              <a:picLocks noChangeAspect="1"/>
            </p:cNvPicPr>
            <p:nvPr/>
          </p:nvPicPr>
          <p:blipFill>
            <a:blip r:embed="rId2"/>
            <a:stretch>
              <a:fillRect/>
            </a:stretch>
          </p:blipFill>
          <p:spPr>
            <a:xfrm>
              <a:off x="381000" y="1219200"/>
              <a:ext cx="8603093" cy="5232512"/>
            </a:xfrm>
            <a:prstGeom prst="rect">
              <a:avLst/>
            </a:prstGeom>
          </p:spPr>
        </p:pic>
        <p:sp>
          <p:nvSpPr>
            <p:cNvPr id="3" name="Rectangle 2">
              <a:extLst>
                <a:ext uri="{FF2B5EF4-FFF2-40B4-BE49-F238E27FC236}">
                  <a16:creationId xmlns:a16="http://schemas.microsoft.com/office/drawing/2014/main" id="{D9FE3750-ACEE-459D-8D4D-91223CCD9BF9}"/>
                </a:ext>
              </a:extLst>
            </p:cNvPr>
            <p:cNvSpPr/>
            <p:nvPr/>
          </p:nvSpPr>
          <p:spPr>
            <a:xfrm>
              <a:off x="762000" y="1676400"/>
              <a:ext cx="4572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47894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8ABBD1-B06B-4789-9A1A-FF4AB88C59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05000"/>
            <a:ext cx="7881134" cy="3981530"/>
          </a:xfrm>
          <a:prstGeom prst="rect">
            <a:avLst/>
          </a:prstGeom>
        </p:spPr>
      </p:pic>
      <p:sp>
        <p:nvSpPr>
          <p:cNvPr id="4" name="TextBox 3">
            <a:extLst>
              <a:ext uri="{FF2B5EF4-FFF2-40B4-BE49-F238E27FC236}">
                <a16:creationId xmlns:a16="http://schemas.microsoft.com/office/drawing/2014/main" id="{60FCFF9E-8711-4BC7-8817-ADEDFD54F1AF}"/>
              </a:ext>
            </a:extLst>
          </p:cNvPr>
          <p:cNvSpPr txBox="1"/>
          <p:nvPr/>
        </p:nvSpPr>
        <p:spPr>
          <a:xfrm>
            <a:off x="2439186" y="5886530"/>
            <a:ext cx="2172390" cy="369332"/>
          </a:xfrm>
          <a:prstGeom prst="rect">
            <a:avLst/>
          </a:prstGeom>
          <a:noFill/>
        </p:spPr>
        <p:txBody>
          <a:bodyPr wrap="none" rtlCol="0">
            <a:spAutoFit/>
          </a:bodyPr>
          <a:lstStyle/>
          <a:p>
            <a:r>
              <a:rPr lang="en-US" i="1" dirty="0">
                <a:solidFill>
                  <a:srgbClr val="FF0000"/>
                </a:solidFill>
              </a:rPr>
              <a:t>Note:</a:t>
            </a:r>
            <a:r>
              <a:rPr lang="en-US" dirty="0">
                <a:solidFill>
                  <a:srgbClr val="FF0000"/>
                </a:solidFill>
              </a:rPr>
              <a:t> Units missing</a:t>
            </a:r>
          </a:p>
        </p:txBody>
      </p:sp>
      <p:cxnSp>
        <p:nvCxnSpPr>
          <p:cNvPr id="6" name="Straight Arrow Connector 5">
            <a:extLst>
              <a:ext uri="{FF2B5EF4-FFF2-40B4-BE49-F238E27FC236}">
                <a16:creationId xmlns:a16="http://schemas.microsoft.com/office/drawing/2014/main" id="{D020E4C0-B937-4F91-AC0D-B1B32B2D9279}"/>
              </a:ext>
            </a:extLst>
          </p:cNvPr>
          <p:cNvCxnSpPr/>
          <p:nvPr/>
        </p:nvCxnSpPr>
        <p:spPr>
          <a:xfrm flipH="1" flipV="1">
            <a:off x="2286000" y="5429330"/>
            <a:ext cx="304800" cy="457200"/>
          </a:xfrm>
          <a:prstGeom prst="straightConnector1">
            <a:avLst/>
          </a:prstGeom>
          <a:ln>
            <a:solidFill>
              <a:srgbClr val="FF0000"/>
            </a:solidFill>
            <a:headEnd w="lg" len="lg"/>
            <a:tailEnd type="triangle" w="lg" len="lg"/>
          </a:ln>
        </p:spPr>
        <p:style>
          <a:lnRef idx="2">
            <a:schemeClr val="accent2"/>
          </a:lnRef>
          <a:fillRef idx="0">
            <a:schemeClr val="accent2"/>
          </a:fillRef>
          <a:effectRef idx="1">
            <a:schemeClr val="accent2"/>
          </a:effectRef>
          <a:fontRef idx="minor">
            <a:schemeClr val="tx1"/>
          </a:fontRef>
        </p:style>
      </p:cxnSp>
      <p:sp>
        <p:nvSpPr>
          <p:cNvPr id="2" name="TextBox 1">
            <a:extLst>
              <a:ext uri="{FF2B5EF4-FFF2-40B4-BE49-F238E27FC236}">
                <a16:creationId xmlns:a16="http://schemas.microsoft.com/office/drawing/2014/main" id="{AF00709A-046C-4EA5-B8EA-3B985D8F8645}"/>
              </a:ext>
            </a:extLst>
          </p:cNvPr>
          <p:cNvSpPr txBox="1"/>
          <p:nvPr/>
        </p:nvSpPr>
        <p:spPr>
          <a:xfrm>
            <a:off x="2590800" y="612338"/>
            <a:ext cx="4608954" cy="923330"/>
          </a:xfrm>
          <a:prstGeom prst="rect">
            <a:avLst/>
          </a:prstGeom>
          <a:noFill/>
        </p:spPr>
        <p:txBody>
          <a:bodyPr wrap="none" rtlCol="0">
            <a:spAutoFit/>
          </a:bodyPr>
          <a:lstStyle/>
          <a:p>
            <a:r>
              <a:rPr lang="en-US" dirty="0">
                <a:solidFill>
                  <a:srgbClr val="FF0000"/>
                </a:solidFill>
              </a:rPr>
              <a:t>Desired answer: 2/3 m/s or 0.67 m/s</a:t>
            </a:r>
          </a:p>
          <a:p>
            <a:endParaRPr lang="en-US" dirty="0">
              <a:solidFill>
                <a:srgbClr val="FF0000"/>
              </a:solidFill>
            </a:endParaRPr>
          </a:p>
          <a:p>
            <a:r>
              <a:rPr lang="en-US" dirty="0">
                <a:solidFill>
                  <a:srgbClr val="FF0000"/>
                </a:solidFill>
              </a:rPr>
              <a:t>(Divide “rise” in meters by “run” in seconds)</a:t>
            </a:r>
          </a:p>
        </p:txBody>
      </p:sp>
      <p:sp>
        <p:nvSpPr>
          <p:cNvPr id="5" name="Left Brace 4">
            <a:extLst>
              <a:ext uri="{FF2B5EF4-FFF2-40B4-BE49-F238E27FC236}">
                <a16:creationId xmlns:a16="http://schemas.microsoft.com/office/drawing/2014/main" id="{F72DDC23-D272-450D-93DE-FD441E9DF404}"/>
              </a:ext>
            </a:extLst>
          </p:cNvPr>
          <p:cNvSpPr/>
          <p:nvPr/>
        </p:nvSpPr>
        <p:spPr>
          <a:xfrm>
            <a:off x="2093976" y="3256452"/>
            <a:ext cx="384048" cy="714335"/>
          </a:xfrm>
          <a:prstGeom prst="leftBrace">
            <a:avLst/>
          </a:prstGeom>
          <a:solidFill>
            <a:schemeClr val="bg1"/>
          </a:solidFill>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Left Brace 6">
            <a:extLst>
              <a:ext uri="{FF2B5EF4-FFF2-40B4-BE49-F238E27FC236}">
                <a16:creationId xmlns:a16="http://schemas.microsoft.com/office/drawing/2014/main" id="{18C29356-79BC-477B-89A4-5D2ADF2CF064}"/>
              </a:ext>
            </a:extLst>
          </p:cNvPr>
          <p:cNvSpPr/>
          <p:nvPr/>
        </p:nvSpPr>
        <p:spPr>
          <a:xfrm rot="5400000">
            <a:off x="3892571" y="1441429"/>
            <a:ext cx="457199" cy="2755942"/>
          </a:xfrm>
          <a:prstGeom prst="leftBrace">
            <a:avLst>
              <a:gd name="adj1" fmla="val 0"/>
              <a:gd name="adj2" fmla="val 51464"/>
            </a:avLst>
          </a:prstGeom>
          <a:noFill/>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660406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81E1B75-3139-4285-97AD-70BF408DCE02}"/>
              </a:ext>
            </a:extLst>
          </p:cNvPr>
          <p:cNvGrpSpPr/>
          <p:nvPr/>
        </p:nvGrpSpPr>
        <p:grpSpPr>
          <a:xfrm>
            <a:off x="228600" y="315729"/>
            <a:ext cx="8603093" cy="5232512"/>
            <a:chOff x="381000" y="1219200"/>
            <a:chExt cx="8603093" cy="5232512"/>
          </a:xfrm>
        </p:grpSpPr>
        <p:pic>
          <p:nvPicPr>
            <p:cNvPr id="2" name="Picture 1">
              <a:extLst>
                <a:ext uri="{FF2B5EF4-FFF2-40B4-BE49-F238E27FC236}">
                  <a16:creationId xmlns:a16="http://schemas.microsoft.com/office/drawing/2014/main" id="{8B3C9F3F-1F43-4C23-9F49-C2ADB96E1C8E}"/>
                </a:ext>
              </a:extLst>
            </p:cNvPr>
            <p:cNvPicPr>
              <a:picLocks noChangeAspect="1"/>
            </p:cNvPicPr>
            <p:nvPr/>
          </p:nvPicPr>
          <p:blipFill>
            <a:blip r:embed="rId2"/>
            <a:stretch>
              <a:fillRect/>
            </a:stretch>
          </p:blipFill>
          <p:spPr>
            <a:xfrm>
              <a:off x="381000" y="1219200"/>
              <a:ext cx="8603093" cy="5232512"/>
            </a:xfrm>
            <a:prstGeom prst="rect">
              <a:avLst/>
            </a:prstGeom>
          </p:spPr>
        </p:pic>
        <p:sp>
          <p:nvSpPr>
            <p:cNvPr id="3" name="Rectangle 2">
              <a:extLst>
                <a:ext uri="{FF2B5EF4-FFF2-40B4-BE49-F238E27FC236}">
                  <a16:creationId xmlns:a16="http://schemas.microsoft.com/office/drawing/2014/main" id="{D9FE3750-ACEE-459D-8D4D-91223CCD9BF9}"/>
                </a:ext>
              </a:extLst>
            </p:cNvPr>
            <p:cNvSpPr/>
            <p:nvPr/>
          </p:nvSpPr>
          <p:spPr>
            <a:xfrm>
              <a:off x="762000" y="1676400"/>
              <a:ext cx="4572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AA1B9B2B-0593-4AD4-B6EE-203BE2D6D107}"/>
              </a:ext>
            </a:extLst>
          </p:cNvPr>
          <p:cNvSpPr txBox="1"/>
          <p:nvPr/>
        </p:nvSpPr>
        <p:spPr>
          <a:xfrm>
            <a:off x="1111010" y="5257800"/>
            <a:ext cx="7338997" cy="1208023"/>
          </a:xfrm>
          <a:prstGeom prst="rect">
            <a:avLst/>
          </a:prstGeom>
          <a:noFill/>
        </p:spPr>
        <p:txBody>
          <a:bodyPr wrap="none" rtlCol="0">
            <a:spAutoFit/>
          </a:bodyPr>
          <a:lstStyle/>
          <a:p>
            <a:r>
              <a:rPr lang="en-US" sz="2000" b="1" dirty="0"/>
              <a:t>Correct Response Rate, Arizona State University; Fall 2018</a:t>
            </a:r>
          </a:p>
          <a:p>
            <a:pPr>
              <a:spcBef>
                <a:spcPts val="1200"/>
              </a:spcBef>
            </a:pPr>
            <a:r>
              <a:rPr lang="en-US" sz="2000" dirty="0"/>
              <a:t>Algebra-based physics course, first semester: 43% </a:t>
            </a:r>
            <a:r>
              <a:rPr lang="en-US" dirty="0"/>
              <a:t>(</a:t>
            </a:r>
            <a:r>
              <a:rPr lang="en-US" i="1" dirty="0"/>
              <a:t>N</a:t>
            </a:r>
            <a:r>
              <a:rPr lang="en-US" dirty="0"/>
              <a:t> = 305)</a:t>
            </a:r>
          </a:p>
          <a:p>
            <a:pPr>
              <a:spcBef>
                <a:spcPts val="300"/>
              </a:spcBef>
            </a:pPr>
            <a:r>
              <a:rPr lang="en-US" sz="2000" dirty="0"/>
              <a:t>Calculus-based physics course, first semester: 56% </a:t>
            </a:r>
            <a:r>
              <a:rPr lang="en-US" dirty="0"/>
              <a:t>(</a:t>
            </a:r>
            <a:r>
              <a:rPr lang="en-US" i="1" dirty="0"/>
              <a:t>N</a:t>
            </a:r>
            <a:r>
              <a:rPr lang="en-US" dirty="0"/>
              <a:t> = 329)</a:t>
            </a:r>
          </a:p>
        </p:txBody>
      </p:sp>
      <p:sp>
        <p:nvSpPr>
          <p:cNvPr id="6" name="TextBox 5">
            <a:extLst>
              <a:ext uri="{FF2B5EF4-FFF2-40B4-BE49-F238E27FC236}">
                <a16:creationId xmlns:a16="http://schemas.microsoft.com/office/drawing/2014/main" id="{5B6C3769-3B55-49A3-BCCD-E24D076AA632}"/>
              </a:ext>
            </a:extLst>
          </p:cNvPr>
          <p:cNvSpPr txBox="1"/>
          <p:nvPr/>
        </p:nvSpPr>
        <p:spPr>
          <a:xfrm>
            <a:off x="459335" y="236838"/>
            <a:ext cx="8225329" cy="369332"/>
          </a:xfrm>
          <a:prstGeom prst="rect">
            <a:avLst/>
          </a:prstGeom>
          <a:noFill/>
        </p:spPr>
        <p:txBody>
          <a:bodyPr wrap="none" rtlCol="0">
            <a:spAutoFit/>
          </a:bodyPr>
          <a:lstStyle/>
          <a:p>
            <a:r>
              <a:rPr lang="en-US" dirty="0">
                <a:solidFill>
                  <a:srgbClr val="FF0000"/>
                </a:solidFill>
              </a:rPr>
              <a:t>Around half of all students ignore numbers on axes, and just count grid squares</a:t>
            </a:r>
          </a:p>
        </p:txBody>
      </p:sp>
      <p:sp>
        <p:nvSpPr>
          <p:cNvPr id="7" name="TextBox 6">
            <a:extLst>
              <a:ext uri="{FF2B5EF4-FFF2-40B4-BE49-F238E27FC236}">
                <a16:creationId xmlns:a16="http://schemas.microsoft.com/office/drawing/2014/main" id="{5ABAD912-26CF-4C9E-BDCF-602100D3488C}"/>
              </a:ext>
            </a:extLst>
          </p:cNvPr>
          <p:cNvSpPr txBox="1"/>
          <p:nvPr/>
        </p:nvSpPr>
        <p:spPr>
          <a:xfrm>
            <a:off x="5105400" y="1295400"/>
            <a:ext cx="184731" cy="369332"/>
          </a:xfrm>
          <a:prstGeom prst="rect">
            <a:avLst/>
          </a:prstGeom>
          <a:noFill/>
        </p:spPr>
        <p:txBody>
          <a:bodyPr wrap="none" rtlCol="0">
            <a:spAutoFit/>
          </a:bodyPr>
          <a:lstStyle/>
          <a:p>
            <a:endParaRPr lang="en-US" dirty="0"/>
          </a:p>
        </p:txBody>
      </p:sp>
      <p:sp>
        <p:nvSpPr>
          <p:cNvPr id="8" name="TextBox 7">
            <a:extLst>
              <a:ext uri="{FF2B5EF4-FFF2-40B4-BE49-F238E27FC236}">
                <a16:creationId xmlns:a16="http://schemas.microsoft.com/office/drawing/2014/main" id="{949E14C8-2FDC-4296-B408-A577FA0215DD}"/>
              </a:ext>
            </a:extLst>
          </p:cNvPr>
          <p:cNvSpPr txBox="1"/>
          <p:nvPr/>
        </p:nvSpPr>
        <p:spPr>
          <a:xfrm>
            <a:off x="4845150" y="876300"/>
            <a:ext cx="3839513" cy="369332"/>
          </a:xfrm>
          <a:prstGeom prst="rect">
            <a:avLst/>
          </a:prstGeom>
          <a:noFill/>
        </p:spPr>
        <p:txBody>
          <a:bodyPr wrap="none" rtlCol="0">
            <a:spAutoFit/>
          </a:bodyPr>
          <a:lstStyle/>
          <a:p>
            <a:r>
              <a:rPr lang="en-US" dirty="0">
                <a:solidFill>
                  <a:srgbClr val="0070C0"/>
                </a:solidFill>
              </a:rPr>
              <a:t>Most common incorrect answer: 1/3</a:t>
            </a:r>
          </a:p>
        </p:txBody>
      </p:sp>
    </p:spTree>
    <p:extLst>
      <p:ext uri="{BB962C8B-B14F-4D97-AF65-F5344CB8AC3E}">
        <p14:creationId xmlns:p14="http://schemas.microsoft.com/office/powerpoint/2010/main" val="575621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a:extLst>
              <a:ext uri="{FF2B5EF4-FFF2-40B4-BE49-F238E27FC236}">
                <a16:creationId xmlns:a16="http://schemas.microsoft.com/office/drawing/2014/main" id="{828157A1-F6A9-4942-BBA7-80866AA4A1AE}"/>
              </a:ext>
            </a:extLst>
          </p:cNvPr>
          <p:cNvSpPr>
            <a:spLocks noGrp="1" noChangeArrowheads="1"/>
          </p:cNvSpPr>
          <p:nvPr>
            <p:ph type="title"/>
          </p:nvPr>
        </p:nvSpPr>
        <p:spPr/>
        <p:txBody>
          <a:bodyPr/>
          <a:lstStyle/>
          <a:p>
            <a:r>
              <a:rPr lang="en-US" altLang="en-US" sz="3200"/>
              <a:t>Force and Motion Activities</a:t>
            </a:r>
          </a:p>
        </p:txBody>
      </p:sp>
      <p:sp>
        <p:nvSpPr>
          <p:cNvPr id="158723" name="Rectangle 3">
            <a:extLst>
              <a:ext uri="{FF2B5EF4-FFF2-40B4-BE49-F238E27FC236}">
                <a16:creationId xmlns:a16="http://schemas.microsoft.com/office/drawing/2014/main" id="{F8249719-93A6-409A-8F4D-5F502D93E95C}"/>
              </a:ext>
            </a:extLst>
          </p:cNvPr>
          <p:cNvSpPr>
            <a:spLocks noGrp="1" noChangeArrowheads="1"/>
          </p:cNvSpPr>
          <p:nvPr>
            <p:ph type="body" idx="1"/>
          </p:nvPr>
        </p:nvSpPr>
        <p:spPr>
          <a:xfrm>
            <a:off x="304800" y="1295400"/>
            <a:ext cx="8458200" cy="5257800"/>
          </a:xfrm>
        </p:spPr>
        <p:txBody>
          <a:bodyPr/>
          <a:lstStyle/>
          <a:p>
            <a:pPr>
              <a:spcAft>
                <a:spcPct val="10000"/>
              </a:spcAft>
            </a:pPr>
            <a:r>
              <a:rPr lang="en-US" altLang="en-US" sz="2400" b="1"/>
              <a:t>Phase I: </a:t>
            </a:r>
            <a:r>
              <a:rPr lang="en-US" altLang="en-US" sz="2400"/>
              <a:t>Extensive work on kinematics, including position-time and velocity-time graphs using GLX graphing devices</a:t>
            </a:r>
            <a:endParaRPr lang="en-US" altLang="en-US" sz="2400" b="1"/>
          </a:p>
          <a:p>
            <a:pPr>
              <a:spcAft>
                <a:spcPct val="10000"/>
              </a:spcAft>
            </a:pPr>
            <a:r>
              <a:rPr lang="en-US" altLang="en-US" sz="2400" b="1"/>
              <a:t>Phase II:</a:t>
            </a:r>
            <a:r>
              <a:rPr lang="en-US" altLang="en-US" sz="2400"/>
              <a:t> Students introduced to measurement of “pushes” and “pulls,” use calibrated spring scales to pull on low-friction carts; measure pushing force of fan cart;</a:t>
            </a:r>
          </a:p>
          <a:p>
            <a:pPr>
              <a:spcAft>
                <a:spcPct val="10000"/>
              </a:spcAft>
            </a:pPr>
            <a:r>
              <a:rPr lang="en-US" altLang="en-US" sz="2400" b="1"/>
              <a:t>Phase III:</a:t>
            </a:r>
            <a:r>
              <a:rPr lang="en-US" altLang="en-US" sz="2400"/>
              <a:t> Administer and discuss pretest: Students use fan carts to determine shape of velocity vs. time graph of an object being acted upon by a force of unchanging magnitude.</a:t>
            </a:r>
          </a:p>
          <a:p>
            <a:r>
              <a:rPr lang="en-US" altLang="en-US" sz="2400" b="1"/>
              <a:t>Phase IV:</a:t>
            </a:r>
            <a:r>
              <a:rPr lang="en-US" altLang="en-US" sz="2400"/>
              <a:t> Circular motion activities; marble rolling on circular track with cut-out, analysis of hammer-throw video.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872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872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58723">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58723">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587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2" name="Rectangle 4">
            <a:extLst>
              <a:ext uri="{FF2B5EF4-FFF2-40B4-BE49-F238E27FC236}">
                <a16:creationId xmlns:a16="http://schemas.microsoft.com/office/drawing/2014/main" id="{31B9C7C3-D937-4203-83CC-545F051D4487}"/>
              </a:ext>
            </a:extLst>
          </p:cNvPr>
          <p:cNvSpPr>
            <a:spLocks noChangeArrowheads="1"/>
          </p:cNvSpPr>
          <p:nvPr/>
        </p:nvSpPr>
        <p:spPr bwMode="auto">
          <a:xfrm>
            <a:off x="304800" y="225425"/>
            <a:ext cx="8610600" cy="628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600" b="1" i="1"/>
              <a:t>[Pretest]</a:t>
            </a:r>
          </a:p>
          <a:p>
            <a:pPr>
              <a:spcBef>
                <a:spcPct val="20000"/>
              </a:spcBef>
            </a:pPr>
            <a:r>
              <a:rPr lang="en-US" altLang="en-US" sz="2500" i="1"/>
              <a:t>A cart on a low-friction surface is being pushed by</a:t>
            </a:r>
          </a:p>
          <a:p>
            <a:r>
              <a:rPr lang="en-US" altLang="en-US" sz="2500" i="1"/>
              <a:t>a fan mounted on the cart. The instantaneous velocity</a:t>
            </a:r>
          </a:p>
          <a:p>
            <a:r>
              <a:rPr lang="en-US" altLang="en-US" sz="2500" i="1"/>
              <a:t>of the cart is measured throughout a time period,</a:t>
            </a:r>
          </a:p>
          <a:p>
            <a:r>
              <a:rPr lang="en-US" altLang="en-US" sz="2500" i="1"/>
              <a:t>beginning when the cart has already started moving.</a:t>
            </a:r>
          </a:p>
          <a:p>
            <a:endParaRPr lang="en-US" altLang="en-US" sz="2500" i="1"/>
          </a:p>
          <a:p>
            <a:r>
              <a:rPr lang="en-US" altLang="en-US" sz="2500" i="1"/>
              <a:t>The experiment is done twice, and the pushing</a:t>
            </a:r>
          </a:p>
          <a:p>
            <a:r>
              <a:rPr lang="en-US" altLang="en-US" sz="2500" i="1"/>
              <a:t>force is 0.1 N for the first trial and 0.2 N for the</a:t>
            </a:r>
          </a:p>
          <a:p>
            <a:r>
              <a:rPr lang="en-US" altLang="en-US" sz="2500" i="1"/>
              <a:t>second. (The mass of the cart is kept the same for</a:t>
            </a:r>
          </a:p>
          <a:p>
            <a:r>
              <a:rPr lang="en-US" altLang="en-US" sz="2500" i="1"/>
              <a:t>both trials.) During each trial the pushing force is</a:t>
            </a:r>
          </a:p>
          <a:p>
            <a:r>
              <a:rPr lang="en-US" altLang="en-US" sz="2500" i="1"/>
              <a:t>constant, so the strength of the push doesn’t change</a:t>
            </a:r>
          </a:p>
          <a:p>
            <a:r>
              <a:rPr lang="en-US" altLang="en-US" sz="2500" i="1"/>
              <a:t>while the cart moves along the track.</a:t>
            </a:r>
          </a:p>
          <a:p>
            <a:endParaRPr lang="en-US" altLang="en-US" sz="2500" i="1"/>
          </a:p>
          <a:p>
            <a:r>
              <a:rPr lang="en-US" altLang="en-US" sz="2500" i="1"/>
              <a:t>On a </a:t>
            </a:r>
            <a:r>
              <a:rPr lang="en-US" altLang="en-US" sz="2500" b="1"/>
              <a:t>single </a:t>
            </a:r>
            <a:r>
              <a:rPr lang="en-US" altLang="en-US" sz="2500" i="1"/>
              <a:t>set of v-t axes, sketch the</a:t>
            </a:r>
          </a:p>
          <a:p>
            <a:r>
              <a:rPr lang="en-US" altLang="en-US" sz="2500" i="1"/>
              <a:t>appropriate lines for velocity versus time for the two</a:t>
            </a:r>
          </a:p>
          <a:p>
            <a:r>
              <a:rPr lang="en-US" altLang="en-US" sz="2500" i="1"/>
              <a:t>trials, and label them 0.1 N and 0.2 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6077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077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077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077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0772">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60772">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0772">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0772">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0772">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0772">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0772">
                                            <p:txEl>
                                              <p:pRg st="11" end="11"/>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60772">
                                            <p:txEl>
                                              <p:pRg st="13" end="1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60772">
                                            <p:txEl>
                                              <p:pRg st="14" end="14"/>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60772">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a:extLst>
              <a:ext uri="{FF2B5EF4-FFF2-40B4-BE49-F238E27FC236}">
                <a16:creationId xmlns:a16="http://schemas.microsoft.com/office/drawing/2014/main" id="{689595CA-B16B-40D6-ABA7-377E62C03AC1}"/>
              </a:ext>
            </a:extLst>
          </p:cNvPr>
          <p:cNvSpPr>
            <a:spLocks noGrp="1" noChangeArrowheads="1"/>
          </p:cNvSpPr>
          <p:nvPr>
            <p:ph type="body" idx="1"/>
          </p:nvPr>
        </p:nvSpPr>
        <p:spPr>
          <a:xfrm>
            <a:off x="592138" y="1066800"/>
            <a:ext cx="7866062" cy="4953000"/>
          </a:xfrm>
        </p:spPr>
        <p:txBody>
          <a:bodyPr/>
          <a:lstStyle/>
          <a:p>
            <a:pPr>
              <a:buFontTx/>
              <a:buNone/>
            </a:pPr>
            <a:r>
              <a:rPr lang="en-US" altLang="en-US" sz="3600" i="1" dirty="0"/>
              <a:t>		</a:t>
            </a:r>
            <a:r>
              <a:rPr lang="en-US" altLang="en-US" sz="2400" i="1" dirty="0">
                <a:solidFill>
                  <a:srgbClr val="EAEAEA"/>
                </a:solidFill>
              </a:rPr>
              <a:t>A cart on a low-friction surface is being pulled by a string attached to a spring scale. The velocity of the cart is measured as a function of time. </a:t>
            </a:r>
          </a:p>
          <a:p>
            <a:pPr>
              <a:buFontTx/>
              <a:buNone/>
            </a:pPr>
            <a:r>
              <a:rPr lang="en-US" altLang="en-US" sz="2400" i="1" dirty="0">
                <a:solidFill>
                  <a:srgbClr val="EAEAEA"/>
                </a:solidFill>
              </a:rPr>
              <a:t>		The experiment is done three times, and the pulling force is varied each time so that the spring scale reads 1 N, 2 N, and 3 N for trials #1 through #3, respectively. (The mass of the cart is kept the same for each trial.) </a:t>
            </a:r>
          </a:p>
          <a:p>
            <a:pPr>
              <a:buFontTx/>
              <a:buNone/>
            </a:pPr>
            <a:r>
              <a:rPr lang="en-US" altLang="en-US" sz="2400" i="1" dirty="0">
                <a:solidFill>
                  <a:srgbClr val="EAEAEA"/>
                </a:solidFill>
              </a:rPr>
              <a:t>		On the graph below, sketch the appropriate lines for velocity versus time for the three trials, and label them #1, #2, and #3.</a:t>
            </a:r>
          </a:p>
        </p:txBody>
      </p:sp>
      <p:grpSp>
        <p:nvGrpSpPr>
          <p:cNvPr id="154627" name="Group 3">
            <a:extLst>
              <a:ext uri="{FF2B5EF4-FFF2-40B4-BE49-F238E27FC236}">
                <a16:creationId xmlns:a16="http://schemas.microsoft.com/office/drawing/2014/main" id="{FA5B92B7-96E4-4C63-AAA0-2CD349C72E37}"/>
              </a:ext>
            </a:extLst>
          </p:cNvPr>
          <p:cNvGrpSpPr>
            <a:grpSpLocks/>
          </p:cNvGrpSpPr>
          <p:nvPr/>
        </p:nvGrpSpPr>
        <p:grpSpPr bwMode="auto">
          <a:xfrm>
            <a:off x="2133600" y="1828800"/>
            <a:ext cx="5514975" cy="2195513"/>
            <a:chOff x="1344" y="2937"/>
            <a:chExt cx="3474" cy="1383"/>
          </a:xfrm>
        </p:grpSpPr>
        <p:grpSp>
          <p:nvGrpSpPr>
            <p:cNvPr id="154628" name="Group 4">
              <a:extLst>
                <a:ext uri="{FF2B5EF4-FFF2-40B4-BE49-F238E27FC236}">
                  <a16:creationId xmlns:a16="http://schemas.microsoft.com/office/drawing/2014/main" id="{504153F5-A8D7-426B-A08C-512530C6A9F2}"/>
                </a:ext>
              </a:extLst>
            </p:cNvPr>
            <p:cNvGrpSpPr>
              <a:grpSpLocks/>
            </p:cNvGrpSpPr>
            <p:nvPr/>
          </p:nvGrpSpPr>
          <p:grpSpPr bwMode="auto">
            <a:xfrm>
              <a:off x="1344" y="2937"/>
              <a:ext cx="2935" cy="1383"/>
              <a:chOff x="2377" y="2928"/>
              <a:chExt cx="2935" cy="1383"/>
            </a:xfrm>
          </p:grpSpPr>
          <p:sp>
            <p:nvSpPr>
              <p:cNvPr id="154629" name="Line 5">
                <a:extLst>
                  <a:ext uri="{FF2B5EF4-FFF2-40B4-BE49-F238E27FC236}">
                    <a16:creationId xmlns:a16="http://schemas.microsoft.com/office/drawing/2014/main" id="{AC5B77C1-1D4D-4150-A5DC-A2C8F4FAB9CB}"/>
                  </a:ext>
                </a:extLst>
              </p:cNvPr>
              <p:cNvSpPr>
                <a:spLocks noChangeShapeType="1"/>
              </p:cNvSpPr>
              <p:nvPr/>
            </p:nvSpPr>
            <p:spPr bwMode="auto">
              <a:xfrm>
                <a:off x="3076" y="2928"/>
                <a:ext cx="0" cy="1152"/>
              </a:xfrm>
              <a:prstGeom prst="line">
                <a:avLst/>
              </a:prstGeom>
              <a:noFill/>
              <a:ln w="9525">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630" name="Line 6">
                <a:extLst>
                  <a:ext uri="{FF2B5EF4-FFF2-40B4-BE49-F238E27FC236}">
                    <a16:creationId xmlns:a16="http://schemas.microsoft.com/office/drawing/2014/main" id="{CB991776-B562-46BD-B2FC-D771A9F8761B}"/>
                  </a:ext>
                </a:extLst>
              </p:cNvPr>
              <p:cNvSpPr>
                <a:spLocks noChangeShapeType="1"/>
              </p:cNvSpPr>
              <p:nvPr/>
            </p:nvSpPr>
            <p:spPr bwMode="auto">
              <a:xfrm>
                <a:off x="3076" y="4080"/>
                <a:ext cx="2236" cy="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631" name="Text Box 7">
                <a:extLst>
                  <a:ext uri="{FF2B5EF4-FFF2-40B4-BE49-F238E27FC236}">
                    <a16:creationId xmlns:a16="http://schemas.microsoft.com/office/drawing/2014/main" id="{17AB58E7-4085-4144-AF85-C1A8599A5CBE}"/>
                  </a:ext>
                </a:extLst>
              </p:cNvPr>
              <p:cNvSpPr txBox="1">
                <a:spLocks noChangeArrowheads="1"/>
              </p:cNvSpPr>
              <p:nvPr/>
            </p:nvSpPr>
            <p:spPr bwMode="auto">
              <a:xfrm>
                <a:off x="2377" y="3312"/>
                <a:ext cx="65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velocity</a:t>
                </a:r>
              </a:p>
            </p:txBody>
          </p:sp>
          <p:sp>
            <p:nvSpPr>
              <p:cNvPr id="154632" name="Text Box 8">
                <a:extLst>
                  <a:ext uri="{FF2B5EF4-FFF2-40B4-BE49-F238E27FC236}">
                    <a16:creationId xmlns:a16="http://schemas.microsoft.com/office/drawing/2014/main" id="{EABF06CC-DEDF-493F-AC9D-C6DFAD55C17C}"/>
                  </a:ext>
                </a:extLst>
              </p:cNvPr>
              <p:cNvSpPr txBox="1">
                <a:spLocks noChangeArrowheads="1"/>
              </p:cNvSpPr>
              <p:nvPr/>
            </p:nvSpPr>
            <p:spPr bwMode="auto">
              <a:xfrm>
                <a:off x="3775" y="4080"/>
                <a:ext cx="58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a:t>time</a:t>
                </a:r>
              </a:p>
            </p:txBody>
          </p:sp>
        </p:grpSp>
        <p:sp>
          <p:nvSpPr>
            <p:cNvPr id="154636" name="Text Box 12">
              <a:extLst>
                <a:ext uri="{FF2B5EF4-FFF2-40B4-BE49-F238E27FC236}">
                  <a16:creationId xmlns:a16="http://schemas.microsoft.com/office/drawing/2014/main" id="{7C35DEE2-83BD-4A7F-A7AD-B5C236D88376}"/>
                </a:ext>
              </a:extLst>
            </p:cNvPr>
            <p:cNvSpPr txBox="1">
              <a:spLocks noChangeArrowheads="1"/>
            </p:cNvSpPr>
            <p:nvPr/>
          </p:nvSpPr>
          <p:spPr bwMode="auto">
            <a:xfrm>
              <a:off x="4320" y="3696"/>
              <a:ext cx="49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solidFill>
                    <a:srgbClr val="FF0000"/>
                  </a:solidFill>
                </a:rPr>
                <a:t>0.1 N</a:t>
              </a:r>
            </a:p>
          </p:txBody>
        </p:sp>
        <p:sp>
          <p:nvSpPr>
            <p:cNvPr id="154637" name="Text Box 13">
              <a:extLst>
                <a:ext uri="{FF2B5EF4-FFF2-40B4-BE49-F238E27FC236}">
                  <a16:creationId xmlns:a16="http://schemas.microsoft.com/office/drawing/2014/main" id="{8BBC881E-367F-4CE6-86AC-08F1C0162D60}"/>
                </a:ext>
              </a:extLst>
            </p:cNvPr>
            <p:cNvSpPr txBox="1">
              <a:spLocks noChangeArrowheads="1"/>
            </p:cNvSpPr>
            <p:nvPr/>
          </p:nvSpPr>
          <p:spPr bwMode="auto">
            <a:xfrm>
              <a:off x="4320" y="3360"/>
              <a:ext cx="49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solidFill>
                    <a:schemeClr val="accent2"/>
                  </a:solidFill>
                </a:rPr>
                <a:t>0.2 N</a:t>
              </a:r>
            </a:p>
          </p:txBody>
        </p:sp>
      </p:grpSp>
      <p:sp>
        <p:nvSpPr>
          <p:cNvPr id="154640" name="Rectangle 16">
            <a:extLst>
              <a:ext uri="{FF2B5EF4-FFF2-40B4-BE49-F238E27FC236}">
                <a16:creationId xmlns:a16="http://schemas.microsoft.com/office/drawing/2014/main" id="{EF966C87-FAE9-44A7-8E76-F5710F7E49F6}"/>
              </a:ext>
            </a:extLst>
          </p:cNvPr>
          <p:cNvSpPr>
            <a:spLocks noGrp="1" noChangeArrowheads="1"/>
          </p:cNvSpPr>
          <p:nvPr>
            <p:ph type="title"/>
          </p:nvPr>
        </p:nvSpPr>
        <p:spPr/>
        <p:txBody>
          <a:bodyPr/>
          <a:lstStyle/>
          <a:p>
            <a:endParaRPr lang="en-US"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45FEB097-4786-4C55-90E7-541EE3B70F7B}"/>
              </a:ext>
            </a:extLst>
          </p:cNvPr>
          <p:cNvSpPr>
            <a:spLocks noGrp="1" noChangeArrowheads="1"/>
          </p:cNvSpPr>
          <p:nvPr>
            <p:ph type="title"/>
          </p:nvPr>
        </p:nvSpPr>
        <p:spPr/>
        <p:txBody>
          <a:bodyPr/>
          <a:lstStyle/>
          <a:p>
            <a:r>
              <a:rPr lang="en-US" altLang="en-US"/>
              <a:t>Background and Context</a:t>
            </a:r>
          </a:p>
        </p:txBody>
      </p:sp>
      <p:sp>
        <p:nvSpPr>
          <p:cNvPr id="135171" name="Rectangle 3">
            <a:extLst>
              <a:ext uri="{FF2B5EF4-FFF2-40B4-BE49-F238E27FC236}">
                <a16:creationId xmlns:a16="http://schemas.microsoft.com/office/drawing/2014/main" id="{FA010DE3-D239-4840-B9F8-C8B01A2671F1}"/>
              </a:ext>
            </a:extLst>
          </p:cNvPr>
          <p:cNvSpPr>
            <a:spLocks noGrp="1" noChangeArrowheads="1"/>
          </p:cNvSpPr>
          <p:nvPr>
            <p:ph type="body" idx="1"/>
          </p:nvPr>
        </p:nvSpPr>
        <p:spPr>
          <a:xfrm>
            <a:off x="457200" y="1417638"/>
            <a:ext cx="8305800" cy="5029200"/>
          </a:xfrm>
        </p:spPr>
        <p:txBody>
          <a:bodyPr/>
          <a:lstStyle/>
          <a:p>
            <a:pPr>
              <a:buFontTx/>
              <a:buNone/>
            </a:pPr>
            <a:r>
              <a:rPr lang="en-US" altLang="en-US" dirty="0"/>
              <a:t>My experience: 29 years of (mostly) college physics teaching, supplemented by:</a:t>
            </a:r>
          </a:p>
          <a:p>
            <a:pPr lvl="1">
              <a:spcBef>
                <a:spcPct val="40000"/>
              </a:spcBef>
            </a:pPr>
            <a:r>
              <a:rPr lang="en-US" altLang="en-US" sz="2400" dirty="0"/>
              <a:t>One year teaching 8</a:t>
            </a:r>
            <a:r>
              <a:rPr lang="en-US" altLang="en-US" sz="2400" baseline="30000" dirty="0"/>
              <a:t>th</a:t>
            </a:r>
            <a:r>
              <a:rPr lang="en-US" altLang="en-US" sz="2400" dirty="0"/>
              <a:t> grade science in private middle school (10 contact hours per week)</a:t>
            </a:r>
          </a:p>
          <a:p>
            <a:pPr lvl="1">
              <a:spcBef>
                <a:spcPct val="50000"/>
              </a:spcBef>
            </a:pPr>
            <a:r>
              <a:rPr lang="en-US" altLang="en-US" sz="2400" dirty="0"/>
              <a:t>Four years teaching weekly science classes to 5</a:t>
            </a:r>
            <a:r>
              <a:rPr lang="en-US" altLang="en-US" sz="2400" baseline="30000" dirty="0"/>
              <a:t>th</a:t>
            </a:r>
            <a:r>
              <a:rPr lang="en-US" altLang="en-US" sz="2400" dirty="0"/>
              <a:t>-8</a:t>
            </a:r>
            <a:r>
              <a:rPr lang="en-US" altLang="en-US" sz="2400" baseline="30000" dirty="0"/>
              <a:t>th</a:t>
            </a:r>
            <a:r>
              <a:rPr lang="en-US" altLang="en-US" sz="2400" dirty="0"/>
              <a:t> grade students at ASU-sponsored middle school </a:t>
            </a:r>
          </a:p>
          <a:p>
            <a:pPr lvl="2">
              <a:spcBef>
                <a:spcPct val="50000"/>
              </a:spcBef>
            </a:pPr>
            <a:r>
              <a:rPr lang="en-US" altLang="en-US" sz="1600" dirty="0"/>
              <a:t>(80-150 students per week; each student one class hour per week; 3-5 contact hours per week)</a:t>
            </a:r>
          </a:p>
          <a:p>
            <a:endParaRPr lang="en-US" altLang="en-US" sz="2400" dirty="0"/>
          </a:p>
        </p:txBody>
      </p:sp>
      <p:sp>
        <p:nvSpPr>
          <p:cNvPr id="2" name="TextBox 1">
            <a:extLst>
              <a:ext uri="{FF2B5EF4-FFF2-40B4-BE49-F238E27FC236}">
                <a16:creationId xmlns:a16="http://schemas.microsoft.com/office/drawing/2014/main" id="{B3FA8970-1795-4AF5-81BD-4744737429D4}"/>
              </a:ext>
            </a:extLst>
          </p:cNvPr>
          <p:cNvSpPr txBox="1"/>
          <p:nvPr/>
        </p:nvSpPr>
        <p:spPr>
          <a:xfrm>
            <a:off x="1317025" y="5539609"/>
            <a:ext cx="7086600" cy="369332"/>
          </a:xfrm>
          <a:prstGeom prst="rect">
            <a:avLst/>
          </a:prstGeom>
          <a:noFill/>
        </p:spPr>
        <p:txBody>
          <a:bodyPr wrap="square" rtlCol="0">
            <a:spAutoFit/>
          </a:bodyPr>
          <a:lstStyle/>
          <a:p>
            <a:r>
              <a:rPr lang="en-US" dirty="0"/>
              <a:t>About 1000 total contact hours teaching middle-school science</a:t>
            </a:r>
          </a:p>
        </p:txBody>
      </p:sp>
      <p:sp>
        <p:nvSpPr>
          <p:cNvPr id="3" name="Arrow: Right 2">
            <a:extLst>
              <a:ext uri="{FF2B5EF4-FFF2-40B4-BE49-F238E27FC236}">
                <a16:creationId xmlns:a16="http://schemas.microsoft.com/office/drawing/2014/main" id="{28710530-DCC2-46DF-9E07-D34B1CFCD84B}"/>
              </a:ext>
            </a:extLst>
          </p:cNvPr>
          <p:cNvSpPr/>
          <p:nvPr/>
        </p:nvSpPr>
        <p:spPr>
          <a:xfrm>
            <a:off x="544213" y="5625084"/>
            <a:ext cx="685800" cy="1983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517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5171">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5171">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3517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5171">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0" grpId="0"/>
      <p:bldP spid="2" grpId="0"/>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a:extLst>
              <a:ext uri="{FF2B5EF4-FFF2-40B4-BE49-F238E27FC236}">
                <a16:creationId xmlns:a16="http://schemas.microsoft.com/office/drawing/2014/main" id="{689595CA-B16B-40D6-ABA7-377E62C03AC1}"/>
              </a:ext>
            </a:extLst>
          </p:cNvPr>
          <p:cNvSpPr>
            <a:spLocks noGrp="1" noChangeArrowheads="1"/>
          </p:cNvSpPr>
          <p:nvPr>
            <p:ph type="body" idx="1"/>
          </p:nvPr>
        </p:nvSpPr>
        <p:spPr>
          <a:xfrm>
            <a:off x="592138" y="1066800"/>
            <a:ext cx="7866062" cy="4953000"/>
          </a:xfrm>
        </p:spPr>
        <p:txBody>
          <a:bodyPr/>
          <a:lstStyle/>
          <a:p>
            <a:pPr>
              <a:buFontTx/>
              <a:buNone/>
            </a:pPr>
            <a:r>
              <a:rPr lang="en-US" altLang="en-US" sz="3600" i="1" dirty="0"/>
              <a:t>		</a:t>
            </a:r>
            <a:r>
              <a:rPr lang="en-US" altLang="en-US" sz="2400" i="1" dirty="0">
                <a:solidFill>
                  <a:srgbClr val="EAEAEA"/>
                </a:solidFill>
              </a:rPr>
              <a:t>A cart on a low-friction surface is being pulled by a string attached to a spring scale. The velocity of the cart is measured as a function of time. </a:t>
            </a:r>
          </a:p>
          <a:p>
            <a:pPr>
              <a:buFontTx/>
              <a:buNone/>
            </a:pPr>
            <a:r>
              <a:rPr lang="en-US" altLang="en-US" sz="2400" i="1" dirty="0">
                <a:solidFill>
                  <a:srgbClr val="EAEAEA"/>
                </a:solidFill>
              </a:rPr>
              <a:t>		The experiment is done three times, and the pulling force is varied each time so that the spring scale reads 1 N, 2 N, and 3 N for trials #1 through #3, respectively. (The mass of the cart is kept the same for each trial.) </a:t>
            </a:r>
          </a:p>
          <a:p>
            <a:pPr>
              <a:buFontTx/>
              <a:buNone/>
            </a:pPr>
            <a:r>
              <a:rPr lang="en-US" altLang="en-US" sz="2400" i="1" dirty="0">
                <a:solidFill>
                  <a:srgbClr val="EAEAEA"/>
                </a:solidFill>
              </a:rPr>
              <a:t>		On the graph below, sketch the appropriate lines for velocity versus time for the three trials, and label them #1, #2, and #3.</a:t>
            </a:r>
          </a:p>
        </p:txBody>
      </p:sp>
      <p:grpSp>
        <p:nvGrpSpPr>
          <p:cNvPr id="154627" name="Group 3">
            <a:extLst>
              <a:ext uri="{FF2B5EF4-FFF2-40B4-BE49-F238E27FC236}">
                <a16:creationId xmlns:a16="http://schemas.microsoft.com/office/drawing/2014/main" id="{FA5B92B7-96E4-4C63-AAA0-2CD349C72E37}"/>
              </a:ext>
            </a:extLst>
          </p:cNvPr>
          <p:cNvGrpSpPr>
            <a:grpSpLocks/>
          </p:cNvGrpSpPr>
          <p:nvPr/>
        </p:nvGrpSpPr>
        <p:grpSpPr bwMode="auto">
          <a:xfrm>
            <a:off x="381000" y="1828800"/>
            <a:ext cx="7267575" cy="2195513"/>
            <a:chOff x="240" y="2937"/>
            <a:chExt cx="4578" cy="1383"/>
          </a:xfrm>
        </p:grpSpPr>
        <p:grpSp>
          <p:nvGrpSpPr>
            <p:cNvPr id="154628" name="Group 4">
              <a:extLst>
                <a:ext uri="{FF2B5EF4-FFF2-40B4-BE49-F238E27FC236}">
                  <a16:creationId xmlns:a16="http://schemas.microsoft.com/office/drawing/2014/main" id="{504153F5-A8D7-426B-A08C-512530C6A9F2}"/>
                </a:ext>
              </a:extLst>
            </p:cNvPr>
            <p:cNvGrpSpPr>
              <a:grpSpLocks/>
            </p:cNvGrpSpPr>
            <p:nvPr/>
          </p:nvGrpSpPr>
          <p:grpSpPr bwMode="auto">
            <a:xfrm>
              <a:off x="1344" y="2937"/>
              <a:ext cx="2935" cy="1383"/>
              <a:chOff x="2377" y="2928"/>
              <a:chExt cx="2935" cy="1383"/>
            </a:xfrm>
          </p:grpSpPr>
          <p:sp>
            <p:nvSpPr>
              <p:cNvPr id="154629" name="Line 5">
                <a:extLst>
                  <a:ext uri="{FF2B5EF4-FFF2-40B4-BE49-F238E27FC236}">
                    <a16:creationId xmlns:a16="http://schemas.microsoft.com/office/drawing/2014/main" id="{AC5B77C1-1D4D-4150-A5DC-A2C8F4FAB9CB}"/>
                  </a:ext>
                </a:extLst>
              </p:cNvPr>
              <p:cNvSpPr>
                <a:spLocks noChangeShapeType="1"/>
              </p:cNvSpPr>
              <p:nvPr/>
            </p:nvSpPr>
            <p:spPr bwMode="auto">
              <a:xfrm>
                <a:off x="3076" y="2928"/>
                <a:ext cx="0" cy="1152"/>
              </a:xfrm>
              <a:prstGeom prst="line">
                <a:avLst/>
              </a:prstGeom>
              <a:noFill/>
              <a:ln w="9525">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630" name="Line 6">
                <a:extLst>
                  <a:ext uri="{FF2B5EF4-FFF2-40B4-BE49-F238E27FC236}">
                    <a16:creationId xmlns:a16="http://schemas.microsoft.com/office/drawing/2014/main" id="{CB991776-B562-46BD-B2FC-D771A9F8761B}"/>
                  </a:ext>
                </a:extLst>
              </p:cNvPr>
              <p:cNvSpPr>
                <a:spLocks noChangeShapeType="1"/>
              </p:cNvSpPr>
              <p:nvPr/>
            </p:nvSpPr>
            <p:spPr bwMode="auto">
              <a:xfrm>
                <a:off x="3076" y="4080"/>
                <a:ext cx="2236" cy="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631" name="Text Box 7">
                <a:extLst>
                  <a:ext uri="{FF2B5EF4-FFF2-40B4-BE49-F238E27FC236}">
                    <a16:creationId xmlns:a16="http://schemas.microsoft.com/office/drawing/2014/main" id="{17AB58E7-4085-4144-AF85-C1A8599A5CBE}"/>
                  </a:ext>
                </a:extLst>
              </p:cNvPr>
              <p:cNvSpPr txBox="1">
                <a:spLocks noChangeArrowheads="1"/>
              </p:cNvSpPr>
              <p:nvPr/>
            </p:nvSpPr>
            <p:spPr bwMode="auto">
              <a:xfrm>
                <a:off x="2377" y="3312"/>
                <a:ext cx="65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velocity</a:t>
                </a:r>
              </a:p>
            </p:txBody>
          </p:sp>
          <p:sp>
            <p:nvSpPr>
              <p:cNvPr id="154632" name="Text Box 8">
                <a:extLst>
                  <a:ext uri="{FF2B5EF4-FFF2-40B4-BE49-F238E27FC236}">
                    <a16:creationId xmlns:a16="http://schemas.microsoft.com/office/drawing/2014/main" id="{EABF06CC-DEDF-493F-AC9D-C6DFAD55C17C}"/>
                  </a:ext>
                </a:extLst>
              </p:cNvPr>
              <p:cNvSpPr txBox="1">
                <a:spLocks noChangeArrowheads="1"/>
              </p:cNvSpPr>
              <p:nvPr/>
            </p:nvSpPr>
            <p:spPr bwMode="auto">
              <a:xfrm>
                <a:off x="3775" y="4080"/>
                <a:ext cx="58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a:t>time</a:t>
                </a:r>
              </a:p>
            </p:txBody>
          </p:sp>
        </p:grpSp>
        <p:sp>
          <p:nvSpPr>
            <p:cNvPr id="154634" name="Line 10">
              <a:extLst>
                <a:ext uri="{FF2B5EF4-FFF2-40B4-BE49-F238E27FC236}">
                  <a16:creationId xmlns:a16="http://schemas.microsoft.com/office/drawing/2014/main" id="{CC57DA8F-4D95-47B8-A4D6-6E23616A3C91}"/>
                </a:ext>
              </a:extLst>
            </p:cNvPr>
            <p:cNvSpPr>
              <a:spLocks noChangeShapeType="1"/>
            </p:cNvSpPr>
            <p:nvPr/>
          </p:nvSpPr>
          <p:spPr bwMode="auto">
            <a:xfrm>
              <a:off x="2043" y="3476"/>
              <a:ext cx="2208" cy="0"/>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635" name="Line 11">
              <a:extLst>
                <a:ext uri="{FF2B5EF4-FFF2-40B4-BE49-F238E27FC236}">
                  <a16:creationId xmlns:a16="http://schemas.microsoft.com/office/drawing/2014/main" id="{1B064516-C1E0-4B34-BCEB-0B8E3FABB7C1}"/>
                </a:ext>
              </a:extLst>
            </p:cNvPr>
            <p:cNvSpPr>
              <a:spLocks noChangeShapeType="1"/>
            </p:cNvSpPr>
            <p:nvPr/>
          </p:nvSpPr>
          <p:spPr bwMode="auto">
            <a:xfrm>
              <a:off x="2036" y="3783"/>
              <a:ext cx="2208"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636" name="Text Box 12">
              <a:extLst>
                <a:ext uri="{FF2B5EF4-FFF2-40B4-BE49-F238E27FC236}">
                  <a16:creationId xmlns:a16="http://schemas.microsoft.com/office/drawing/2014/main" id="{7C35DEE2-83BD-4A7F-A7AD-B5C236D88376}"/>
                </a:ext>
              </a:extLst>
            </p:cNvPr>
            <p:cNvSpPr txBox="1">
              <a:spLocks noChangeArrowheads="1"/>
            </p:cNvSpPr>
            <p:nvPr/>
          </p:nvSpPr>
          <p:spPr bwMode="auto">
            <a:xfrm>
              <a:off x="4320" y="3696"/>
              <a:ext cx="49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solidFill>
                    <a:srgbClr val="FF0000"/>
                  </a:solidFill>
                </a:rPr>
                <a:t>0.1 N</a:t>
              </a:r>
            </a:p>
          </p:txBody>
        </p:sp>
        <p:sp>
          <p:nvSpPr>
            <p:cNvPr id="154637" name="Text Box 13">
              <a:extLst>
                <a:ext uri="{FF2B5EF4-FFF2-40B4-BE49-F238E27FC236}">
                  <a16:creationId xmlns:a16="http://schemas.microsoft.com/office/drawing/2014/main" id="{8BBC881E-367F-4CE6-86AC-08F1C0162D60}"/>
                </a:ext>
              </a:extLst>
            </p:cNvPr>
            <p:cNvSpPr txBox="1">
              <a:spLocks noChangeArrowheads="1"/>
            </p:cNvSpPr>
            <p:nvPr/>
          </p:nvSpPr>
          <p:spPr bwMode="auto">
            <a:xfrm>
              <a:off x="4320" y="3360"/>
              <a:ext cx="49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solidFill>
                    <a:schemeClr val="accent2"/>
                  </a:solidFill>
                </a:rPr>
                <a:t>0.2 N</a:t>
              </a:r>
            </a:p>
          </p:txBody>
        </p:sp>
        <p:sp>
          <p:nvSpPr>
            <p:cNvPr id="154639" name="Text Box 15">
              <a:extLst>
                <a:ext uri="{FF2B5EF4-FFF2-40B4-BE49-F238E27FC236}">
                  <a16:creationId xmlns:a16="http://schemas.microsoft.com/office/drawing/2014/main" id="{BCE052A9-5A05-45C6-8C7A-A9FAB7CF1903}"/>
                </a:ext>
              </a:extLst>
            </p:cNvPr>
            <p:cNvSpPr txBox="1">
              <a:spLocks noChangeArrowheads="1"/>
            </p:cNvSpPr>
            <p:nvPr/>
          </p:nvSpPr>
          <p:spPr bwMode="auto">
            <a:xfrm>
              <a:off x="240" y="3024"/>
              <a:ext cx="1056" cy="715"/>
            </a:xfrm>
            <a:prstGeom prst="rect">
              <a:avLst/>
            </a:prstGeom>
            <a:noFill/>
            <a:ln w="38100">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200">
                  <a:solidFill>
                    <a:srgbClr val="CC3300"/>
                  </a:solidFill>
                </a:rPr>
                <a:t>Pretest response: ~50%</a:t>
              </a:r>
            </a:p>
          </p:txBody>
        </p:sp>
      </p:grpSp>
      <p:sp>
        <p:nvSpPr>
          <p:cNvPr id="154640" name="Rectangle 16">
            <a:extLst>
              <a:ext uri="{FF2B5EF4-FFF2-40B4-BE49-F238E27FC236}">
                <a16:creationId xmlns:a16="http://schemas.microsoft.com/office/drawing/2014/main" id="{EF966C87-FAE9-44A7-8E76-F5710F7E49F6}"/>
              </a:ext>
            </a:extLst>
          </p:cNvPr>
          <p:cNvSpPr>
            <a:spLocks noGrp="1" noChangeArrowheads="1"/>
          </p:cNvSpPr>
          <p:nvPr>
            <p:ph type="title"/>
          </p:nvPr>
        </p:nvSpPr>
        <p:spPr/>
        <p:txBody>
          <a:bodyPr/>
          <a:lstStyle/>
          <a:p>
            <a:endParaRPr lang="en-US" altLang="en-US"/>
          </a:p>
        </p:txBody>
      </p:sp>
      <p:sp>
        <p:nvSpPr>
          <p:cNvPr id="154641" name="Text Box 17">
            <a:extLst>
              <a:ext uri="{FF2B5EF4-FFF2-40B4-BE49-F238E27FC236}">
                <a16:creationId xmlns:a16="http://schemas.microsoft.com/office/drawing/2014/main" id="{7628A6FF-79CA-429B-9184-6CEC51A7ED5B}"/>
              </a:ext>
            </a:extLst>
          </p:cNvPr>
          <p:cNvSpPr txBox="1">
            <a:spLocks noChangeArrowheads="1"/>
          </p:cNvSpPr>
          <p:nvPr/>
        </p:nvSpPr>
        <p:spPr bwMode="auto">
          <a:xfrm>
            <a:off x="5562600" y="4495800"/>
            <a:ext cx="2457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[or with order inverted]</a:t>
            </a:r>
          </a:p>
        </p:txBody>
      </p:sp>
      <p:sp>
        <p:nvSpPr>
          <p:cNvPr id="154642" name="Line 18">
            <a:extLst>
              <a:ext uri="{FF2B5EF4-FFF2-40B4-BE49-F238E27FC236}">
                <a16:creationId xmlns:a16="http://schemas.microsoft.com/office/drawing/2014/main" id="{E083C3F1-A4E3-406E-BD78-65155838A6BD}"/>
              </a:ext>
            </a:extLst>
          </p:cNvPr>
          <p:cNvSpPr>
            <a:spLocks noChangeShapeType="1"/>
          </p:cNvSpPr>
          <p:nvPr/>
        </p:nvSpPr>
        <p:spPr bwMode="auto">
          <a:xfrm flipH="1" flipV="1">
            <a:off x="5715000" y="4038600"/>
            <a:ext cx="2286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0919243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a:extLst>
              <a:ext uri="{FF2B5EF4-FFF2-40B4-BE49-F238E27FC236}">
                <a16:creationId xmlns:a16="http://schemas.microsoft.com/office/drawing/2014/main" id="{019C7583-EE4F-4774-926F-A0B5650E55BF}"/>
              </a:ext>
            </a:extLst>
          </p:cNvPr>
          <p:cNvSpPr>
            <a:spLocks noGrp="1" noChangeArrowheads="1"/>
          </p:cNvSpPr>
          <p:nvPr>
            <p:ph type="body" idx="1"/>
          </p:nvPr>
        </p:nvSpPr>
        <p:spPr>
          <a:xfrm>
            <a:off x="592138" y="1066800"/>
            <a:ext cx="7866062" cy="4953000"/>
          </a:xfrm>
        </p:spPr>
        <p:txBody>
          <a:bodyPr/>
          <a:lstStyle/>
          <a:p>
            <a:pPr>
              <a:buFontTx/>
              <a:buNone/>
            </a:pPr>
            <a:r>
              <a:rPr lang="en-US" altLang="en-US" sz="3600" i="1"/>
              <a:t>		</a:t>
            </a:r>
            <a:r>
              <a:rPr lang="en-US" altLang="en-US" sz="2400" i="1">
                <a:solidFill>
                  <a:srgbClr val="EAEAEA"/>
                </a:solidFill>
              </a:rPr>
              <a:t>A cart on a low-friction surface is being pulled by a string attached to a spring scale. The velocity of the cart is measured as a function of time. </a:t>
            </a:r>
          </a:p>
          <a:p>
            <a:pPr>
              <a:buFontTx/>
              <a:buNone/>
            </a:pPr>
            <a:r>
              <a:rPr lang="en-US" altLang="en-US" sz="2400" i="1">
                <a:solidFill>
                  <a:srgbClr val="EAEAEA"/>
                </a:solidFill>
              </a:rPr>
              <a:t>		The experiment is done three times, and the pulling force is varied each time so that the spring scale reads 0.1 N, 0.2 N, and 0.3 N for trials #1 through #3, respectively. (The mass of the cart is kept the same for each trial.) </a:t>
            </a:r>
          </a:p>
          <a:p>
            <a:pPr>
              <a:buFontTx/>
              <a:buNone/>
            </a:pPr>
            <a:r>
              <a:rPr lang="en-US" altLang="en-US" sz="2400" i="1">
                <a:solidFill>
                  <a:srgbClr val="EAEAEA"/>
                </a:solidFill>
              </a:rPr>
              <a:t>		On the graph below, sketch the appropriate lines for velocity versus time for the three trials, and label them #1, #2, and #3.</a:t>
            </a:r>
          </a:p>
        </p:txBody>
      </p:sp>
      <p:grpSp>
        <p:nvGrpSpPr>
          <p:cNvPr id="156675" name="Group 3">
            <a:extLst>
              <a:ext uri="{FF2B5EF4-FFF2-40B4-BE49-F238E27FC236}">
                <a16:creationId xmlns:a16="http://schemas.microsoft.com/office/drawing/2014/main" id="{34FBDC99-900A-41B6-92A0-5B762AA640EC}"/>
              </a:ext>
            </a:extLst>
          </p:cNvPr>
          <p:cNvGrpSpPr>
            <a:grpSpLocks/>
          </p:cNvGrpSpPr>
          <p:nvPr/>
        </p:nvGrpSpPr>
        <p:grpSpPr bwMode="auto">
          <a:xfrm>
            <a:off x="152400" y="2286000"/>
            <a:ext cx="7419975" cy="2195513"/>
            <a:chOff x="144" y="2937"/>
            <a:chExt cx="4674" cy="1383"/>
          </a:xfrm>
        </p:grpSpPr>
        <p:grpSp>
          <p:nvGrpSpPr>
            <p:cNvPr id="156676" name="Group 4">
              <a:extLst>
                <a:ext uri="{FF2B5EF4-FFF2-40B4-BE49-F238E27FC236}">
                  <a16:creationId xmlns:a16="http://schemas.microsoft.com/office/drawing/2014/main" id="{E76A0CBB-2E00-4EE8-B276-AAF95D7E95F8}"/>
                </a:ext>
              </a:extLst>
            </p:cNvPr>
            <p:cNvGrpSpPr>
              <a:grpSpLocks/>
            </p:cNvGrpSpPr>
            <p:nvPr/>
          </p:nvGrpSpPr>
          <p:grpSpPr bwMode="auto">
            <a:xfrm>
              <a:off x="1344" y="2937"/>
              <a:ext cx="2935" cy="1383"/>
              <a:chOff x="2377" y="2928"/>
              <a:chExt cx="2935" cy="1383"/>
            </a:xfrm>
          </p:grpSpPr>
          <p:sp>
            <p:nvSpPr>
              <p:cNvPr id="156677" name="Line 5">
                <a:extLst>
                  <a:ext uri="{FF2B5EF4-FFF2-40B4-BE49-F238E27FC236}">
                    <a16:creationId xmlns:a16="http://schemas.microsoft.com/office/drawing/2014/main" id="{496AE2BA-4480-4FED-9447-80AA22375C6F}"/>
                  </a:ext>
                </a:extLst>
              </p:cNvPr>
              <p:cNvSpPr>
                <a:spLocks noChangeShapeType="1"/>
              </p:cNvSpPr>
              <p:nvPr/>
            </p:nvSpPr>
            <p:spPr bwMode="auto">
              <a:xfrm>
                <a:off x="3076" y="2928"/>
                <a:ext cx="0" cy="1152"/>
              </a:xfrm>
              <a:prstGeom prst="line">
                <a:avLst/>
              </a:prstGeom>
              <a:noFill/>
              <a:ln w="9525">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6678" name="Line 6">
                <a:extLst>
                  <a:ext uri="{FF2B5EF4-FFF2-40B4-BE49-F238E27FC236}">
                    <a16:creationId xmlns:a16="http://schemas.microsoft.com/office/drawing/2014/main" id="{F699F1A1-D258-41BC-80E1-560C9FEA593E}"/>
                  </a:ext>
                </a:extLst>
              </p:cNvPr>
              <p:cNvSpPr>
                <a:spLocks noChangeShapeType="1"/>
              </p:cNvSpPr>
              <p:nvPr/>
            </p:nvSpPr>
            <p:spPr bwMode="auto">
              <a:xfrm>
                <a:off x="3076" y="4080"/>
                <a:ext cx="2236" cy="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6679" name="Text Box 7">
                <a:extLst>
                  <a:ext uri="{FF2B5EF4-FFF2-40B4-BE49-F238E27FC236}">
                    <a16:creationId xmlns:a16="http://schemas.microsoft.com/office/drawing/2014/main" id="{5CD8CF30-858A-45D4-944C-D2D94F312121}"/>
                  </a:ext>
                </a:extLst>
              </p:cNvPr>
              <p:cNvSpPr txBox="1">
                <a:spLocks noChangeArrowheads="1"/>
              </p:cNvSpPr>
              <p:nvPr/>
            </p:nvSpPr>
            <p:spPr bwMode="auto">
              <a:xfrm>
                <a:off x="2377" y="3312"/>
                <a:ext cx="65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velocity</a:t>
                </a:r>
              </a:p>
            </p:txBody>
          </p:sp>
          <p:sp>
            <p:nvSpPr>
              <p:cNvPr id="156680" name="Text Box 8">
                <a:extLst>
                  <a:ext uri="{FF2B5EF4-FFF2-40B4-BE49-F238E27FC236}">
                    <a16:creationId xmlns:a16="http://schemas.microsoft.com/office/drawing/2014/main" id="{BA909C7F-31B7-41E6-B1EC-AAB2F2F3218F}"/>
                  </a:ext>
                </a:extLst>
              </p:cNvPr>
              <p:cNvSpPr txBox="1">
                <a:spLocks noChangeArrowheads="1"/>
              </p:cNvSpPr>
              <p:nvPr/>
            </p:nvSpPr>
            <p:spPr bwMode="auto">
              <a:xfrm>
                <a:off x="3775" y="4080"/>
                <a:ext cx="58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a:t>time</a:t>
                </a:r>
              </a:p>
            </p:txBody>
          </p:sp>
        </p:grpSp>
        <p:sp>
          <p:nvSpPr>
            <p:cNvPr id="156682" name="Line 10">
              <a:extLst>
                <a:ext uri="{FF2B5EF4-FFF2-40B4-BE49-F238E27FC236}">
                  <a16:creationId xmlns:a16="http://schemas.microsoft.com/office/drawing/2014/main" id="{1BB24445-E36A-465B-9646-EB413F71A796}"/>
                </a:ext>
              </a:extLst>
            </p:cNvPr>
            <p:cNvSpPr>
              <a:spLocks noChangeShapeType="1"/>
            </p:cNvSpPr>
            <p:nvPr/>
          </p:nvSpPr>
          <p:spPr bwMode="auto">
            <a:xfrm rot="42026129">
              <a:off x="2016" y="3696"/>
              <a:ext cx="2160" cy="192"/>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6683" name="Line 11">
              <a:extLst>
                <a:ext uri="{FF2B5EF4-FFF2-40B4-BE49-F238E27FC236}">
                  <a16:creationId xmlns:a16="http://schemas.microsoft.com/office/drawing/2014/main" id="{170AA444-431C-4335-937E-7525445F42C6}"/>
                </a:ext>
              </a:extLst>
            </p:cNvPr>
            <p:cNvSpPr>
              <a:spLocks noChangeShapeType="1"/>
            </p:cNvSpPr>
            <p:nvPr/>
          </p:nvSpPr>
          <p:spPr bwMode="auto">
            <a:xfrm rot="21169360">
              <a:off x="2016" y="3936"/>
              <a:ext cx="2208"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6684" name="Text Box 12">
              <a:extLst>
                <a:ext uri="{FF2B5EF4-FFF2-40B4-BE49-F238E27FC236}">
                  <a16:creationId xmlns:a16="http://schemas.microsoft.com/office/drawing/2014/main" id="{FA0BDA09-8ADB-448E-8D8E-72ED2AB9B1C1}"/>
                </a:ext>
              </a:extLst>
            </p:cNvPr>
            <p:cNvSpPr txBox="1">
              <a:spLocks noChangeArrowheads="1"/>
            </p:cNvSpPr>
            <p:nvPr/>
          </p:nvSpPr>
          <p:spPr bwMode="auto">
            <a:xfrm>
              <a:off x="4320" y="3696"/>
              <a:ext cx="49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solidFill>
                    <a:srgbClr val="FF0000"/>
                  </a:solidFill>
                </a:rPr>
                <a:t>0.1 N</a:t>
              </a:r>
            </a:p>
          </p:txBody>
        </p:sp>
        <p:sp>
          <p:nvSpPr>
            <p:cNvPr id="156685" name="Text Box 13">
              <a:extLst>
                <a:ext uri="{FF2B5EF4-FFF2-40B4-BE49-F238E27FC236}">
                  <a16:creationId xmlns:a16="http://schemas.microsoft.com/office/drawing/2014/main" id="{9C1C8CCA-C93F-4C47-9F29-872CC8C784BF}"/>
                </a:ext>
              </a:extLst>
            </p:cNvPr>
            <p:cNvSpPr txBox="1">
              <a:spLocks noChangeArrowheads="1"/>
            </p:cNvSpPr>
            <p:nvPr/>
          </p:nvSpPr>
          <p:spPr bwMode="auto">
            <a:xfrm>
              <a:off x="4320" y="3360"/>
              <a:ext cx="49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solidFill>
                    <a:schemeClr val="accent2"/>
                  </a:solidFill>
                </a:rPr>
                <a:t>0.2 N</a:t>
              </a:r>
            </a:p>
          </p:txBody>
        </p:sp>
        <p:sp>
          <p:nvSpPr>
            <p:cNvPr id="156687" name="Text Box 15">
              <a:extLst>
                <a:ext uri="{FF2B5EF4-FFF2-40B4-BE49-F238E27FC236}">
                  <a16:creationId xmlns:a16="http://schemas.microsoft.com/office/drawing/2014/main" id="{2ADEDA5B-0A23-49DA-9495-1A2668758D51}"/>
                </a:ext>
              </a:extLst>
            </p:cNvPr>
            <p:cNvSpPr txBox="1">
              <a:spLocks noChangeArrowheads="1"/>
            </p:cNvSpPr>
            <p:nvPr/>
          </p:nvSpPr>
          <p:spPr bwMode="auto">
            <a:xfrm>
              <a:off x="144" y="3168"/>
              <a:ext cx="1200" cy="715"/>
            </a:xfrm>
            <a:prstGeom prst="rect">
              <a:avLst/>
            </a:prstGeom>
            <a:noFill/>
            <a:ln w="38100">
              <a:solidFill>
                <a:srgbClr val="3399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200">
                  <a:solidFill>
                    <a:srgbClr val="339933"/>
                  </a:solidFill>
                </a:rPr>
                <a:t>Pretest Response: ~50%</a:t>
              </a:r>
            </a:p>
          </p:txBody>
        </p:sp>
      </p:grpSp>
      <p:sp>
        <p:nvSpPr>
          <p:cNvPr id="156688" name="Rectangle 16">
            <a:extLst>
              <a:ext uri="{FF2B5EF4-FFF2-40B4-BE49-F238E27FC236}">
                <a16:creationId xmlns:a16="http://schemas.microsoft.com/office/drawing/2014/main" id="{3FE4E4C3-E95E-4F80-BD4D-A6FBF87866F8}"/>
              </a:ext>
            </a:extLst>
          </p:cNvPr>
          <p:cNvSpPr>
            <a:spLocks noGrp="1" noChangeArrowheads="1"/>
          </p:cNvSpPr>
          <p:nvPr>
            <p:ph type="title"/>
          </p:nvPr>
        </p:nvSpPr>
        <p:spPr/>
        <p:txBody>
          <a:bodyPr/>
          <a:lstStyle/>
          <a:p>
            <a:endParaRPr lang="en-US" altLang="en-US"/>
          </a:p>
        </p:txBody>
      </p:sp>
      <p:sp>
        <p:nvSpPr>
          <p:cNvPr id="156689" name="Text Box 17">
            <a:extLst>
              <a:ext uri="{FF2B5EF4-FFF2-40B4-BE49-F238E27FC236}">
                <a16:creationId xmlns:a16="http://schemas.microsoft.com/office/drawing/2014/main" id="{879AFDAB-6C1F-488F-9172-2D6DAEDB0C7B}"/>
              </a:ext>
            </a:extLst>
          </p:cNvPr>
          <p:cNvSpPr txBox="1">
            <a:spLocks noChangeArrowheads="1"/>
          </p:cNvSpPr>
          <p:nvPr/>
        </p:nvSpPr>
        <p:spPr bwMode="auto">
          <a:xfrm>
            <a:off x="5562600" y="4572000"/>
            <a:ext cx="2457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[or with order inverted]</a:t>
            </a:r>
          </a:p>
        </p:txBody>
      </p:sp>
      <p:sp>
        <p:nvSpPr>
          <p:cNvPr id="156690" name="Line 18">
            <a:extLst>
              <a:ext uri="{FF2B5EF4-FFF2-40B4-BE49-F238E27FC236}">
                <a16:creationId xmlns:a16="http://schemas.microsoft.com/office/drawing/2014/main" id="{A820B9CE-754C-4525-BF63-A1F2AEA276AF}"/>
              </a:ext>
            </a:extLst>
          </p:cNvPr>
          <p:cNvSpPr>
            <a:spLocks noChangeShapeType="1"/>
          </p:cNvSpPr>
          <p:nvPr/>
        </p:nvSpPr>
        <p:spPr bwMode="auto">
          <a:xfrm flipH="1" flipV="1">
            <a:off x="5715000" y="4038600"/>
            <a:ext cx="2286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5AEF5-B52B-4CBC-8601-FC90FDA0B965}"/>
              </a:ext>
            </a:extLst>
          </p:cNvPr>
          <p:cNvSpPr>
            <a:spLocks noGrp="1"/>
          </p:cNvSpPr>
          <p:nvPr>
            <p:ph type="title"/>
          </p:nvPr>
        </p:nvSpPr>
        <p:spPr/>
        <p:txBody>
          <a:bodyPr/>
          <a:lstStyle/>
          <a:p>
            <a:r>
              <a:rPr lang="en-US" dirty="0"/>
              <a:t>Assessment Issues</a:t>
            </a:r>
          </a:p>
        </p:txBody>
      </p:sp>
      <p:sp>
        <p:nvSpPr>
          <p:cNvPr id="3" name="Content Placeholder 2">
            <a:extLst>
              <a:ext uri="{FF2B5EF4-FFF2-40B4-BE49-F238E27FC236}">
                <a16:creationId xmlns:a16="http://schemas.microsoft.com/office/drawing/2014/main" id="{426B559A-F7DB-49B3-AF2A-935BB938C17A}"/>
              </a:ext>
            </a:extLst>
          </p:cNvPr>
          <p:cNvSpPr>
            <a:spLocks noGrp="1"/>
          </p:cNvSpPr>
          <p:nvPr>
            <p:ph idx="1"/>
          </p:nvPr>
        </p:nvSpPr>
        <p:spPr/>
        <p:txBody>
          <a:bodyPr/>
          <a:lstStyle/>
          <a:p>
            <a:r>
              <a:rPr lang="en-US" sz="2800" dirty="0"/>
              <a:t>Different types of questions have advantages and disadvantages</a:t>
            </a:r>
          </a:p>
          <a:p>
            <a:r>
              <a:rPr lang="en-US" sz="2800" dirty="0"/>
              <a:t>Need for practicality and efficiency of grading can conflict with desire for in-depth probes of student thinking</a:t>
            </a:r>
          </a:p>
          <a:p>
            <a:r>
              <a:rPr lang="en-US" sz="2800" dirty="0"/>
              <a:t>Risky to draw conclusions about students’ performance without at least some “explain your answer” types of questions</a:t>
            </a:r>
          </a:p>
        </p:txBody>
      </p:sp>
    </p:spTree>
    <p:extLst>
      <p:ext uri="{BB962C8B-B14F-4D97-AF65-F5344CB8AC3E}">
        <p14:creationId xmlns:p14="http://schemas.microsoft.com/office/powerpoint/2010/main" val="891570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F0820-BA60-4E26-930F-0A0A46CD4D7D}"/>
              </a:ext>
            </a:extLst>
          </p:cNvPr>
          <p:cNvSpPr>
            <a:spLocks noGrp="1"/>
          </p:cNvSpPr>
          <p:nvPr>
            <p:ph type="title"/>
          </p:nvPr>
        </p:nvSpPr>
        <p:spPr/>
        <p:txBody>
          <a:bodyPr/>
          <a:lstStyle/>
          <a:p>
            <a:r>
              <a:rPr lang="en-US" dirty="0"/>
              <a:t>Question Types</a:t>
            </a:r>
          </a:p>
        </p:txBody>
      </p:sp>
      <p:sp>
        <p:nvSpPr>
          <p:cNvPr id="3" name="Content Placeholder 2">
            <a:extLst>
              <a:ext uri="{FF2B5EF4-FFF2-40B4-BE49-F238E27FC236}">
                <a16:creationId xmlns:a16="http://schemas.microsoft.com/office/drawing/2014/main" id="{B0A5AC26-9156-4375-9E34-E517A57955C7}"/>
              </a:ext>
            </a:extLst>
          </p:cNvPr>
          <p:cNvSpPr>
            <a:spLocks noGrp="1"/>
          </p:cNvSpPr>
          <p:nvPr>
            <p:ph idx="1"/>
          </p:nvPr>
        </p:nvSpPr>
        <p:spPr/>
        <p:txBody>
          <a:bodyPr/>
          <a:lstStyle/>
          <a:p>
            <a:r>
              <a:rPr lang="en-US" sz="2800" dirty="0"/>
              <a:t>Multiple-choice questions can be efficient to administer and grade, but:</a:t>
            </a:r>
          </a:p>
          <a:p>
            <a:pPr lvl="1"/>
            <a:r>
              <a:rPr lang="en-US" sz="2400" dirty="0"/>
              <a:t>they require careful design and revision to avoid ambiguous or misleading statements</a:t>
            </a:r>
          </a:p>
          <a:p>
            <a:pPr lvl="1"/>
            <a:r>
              <a:rPr lang="en-US" sz="2400" dirty="0"/>
              <a:t>“correct” answers can obscure a great deal of actual confusion</a:t>
            </a:r>
          </a:p>
          <a:p>
            <a:r>
              <a:rPr lang="en-US" sz="2800" dirty="0"/>
              <a:t>“Free-” or “Open-response” questions can reveal details of students’ thinking, but they:</a:t>
            </a:r>
          </a:p>
          <a:p>
            <a:pPr lvl="1"/>
            <a:r>
              <a:rPr lang="en-US" sz="2400" dirty="0"/>
              <a:t>require careful design to provide adequate guidance</a:t>
            </a:r>
          </a:p>
          <a:p>
            <a:pPr lvl="1"/>
            <a:r>
              <a:rPr lang="en-US" sz="2400" dirty="0"/>
              <a:t>are time-consuming to answer, grade, and analyze</a:t>
            </a:r>
          </a:p>
        </p:txBody>
      </p:sp>
    </p:spTree>
    <p:extLst>
      <p:ext uri="{BB962C8B-B14F-4D97-AF65-F5344CB8AC3E}">
        <p14:creationId xmlns:p14="http://schemas.microsoft.com/office/powerpoint/2010/main" val="2207795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2">
            <a:extLst>
              <a:ext uri="{FF2B5EF4-FFF2-40B4-BE49-F238E27FC236}">
                <a16:creationId xmlns:a16="http://schemas.microsoft.com/office/drawing/2014/main" id="{1E6C88E3-A07D-4513-8D1B-EC2AE82B3062}"/>
              </a:ext>
            </a:extLst>
          </p:cNvPr>
          <p:cNvSpPr txBox="1">
            <a:spLocks noChangeArrowheads="1"/>
          </p:cNvSpPr>
          <p:nvPr/>
        </p:nvSpPr>
        <p:spPr bwMode="auto">
          <a:xfrm>
            <a:off x="609600" y="381000"/>
            <a:ext cx="78073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t>Quiz Taken from Arizona 8</a:t>
            </a:r>
            <a:r>
              <a:rPr lang="en-US" altLang="en-US" sz="2800" baseline="30000"/>
              <a:t>th</a:t>
            </a:r>
            <a:r>
              <a:rPr lang="en-US" altLang="en-US" sz="2800"/>
              <a:t> Grade Sample Test</a:t>
            </a:r>
          </a:p>
        </p:txBody>
      </p:sp>
      <p:graphicFrame>
        <p:nvGraphicFramePr>
          <p:cNvPr id="68611" name="Object 3">
            <a:extLst>
              <a:ext uri="{FF2B5EF4-FFF2-40B4-BE49-F238E27FC236}">
                <a16:creationId xmlns:a16="http://schemas.microsoft.com/office/drawing/2014/main" id="{C682397C-F6F9-4E8D-B1B5-90248E51DDB0}"/>
              </a:ext>
            </a:extLst>
          </p:cNvPr>
          <p:cNvGraphicFramePr>
            <a:graphicFrameLocks noChangeAspect="1"/>
          </p:cNvGraphicFramePr>
          <p:nvPr/>
        </p:nvGraphicFramePr>
        <p:xfrm>
          <a:off x="2657475" y="1044575"/>
          <a:ext cx="3768725" cy="4872038"/>
        </p:xfrm>
        <a:graphic>
          <a:graphicData uri="http://schemas.openxmlformats.org/presentationml/2006/ole">
            <mc:AlternateContent xmlns:mc="http://schemas.openxmlformats.org/markup-compatibility/2006">
              <mc:Choice xmlns:v="urn:schemas-microsoft-com:vml" Requires="v">
                <p:oleObj spid="_x0000_s68648" name="Acrobat Document" r:id="rId3" imgW="4663359" imgH="6035040" progId="Acrobat.Document.11">
                  <p:embed/>
                </p:oleObj>
              </mc:Choice>
              <mc:Fallback>
                <p:oleObj name="Acrobat Document" r:id="rId3" imgW="4663359" imgH="6035040" progId="Acrobat.Document.11">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7475" y="1044575"/>
                        <a:ext cx="3768725" cy="4872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2">
            <a:extLst>
              <a:ext uri="{FF2B5EF4-FFF2-40B4-BE49-F238E27FC236}">
                <a16:creationId xmlns:a16="http://schemas.microsoft.com/office/drawing/2014/main" id="{1E6C88E3-A07D-4513-8D1B-EC2AE82B3062}"/>
              </a:ext>
            </a:extLst>
          </p:cNvPr>
          <p:cNvSpPr txBox="1">
            <a:spLocks noChangeArrowheads="1"/>
          </p:cNvSpPr>
          <p:nvPr/>
        </p:nvSpPr>
        <p:spPr bwMode="auto">
          <a:xfrm>
            <a:off x="609600" y="381000"/>
            <a:ext cx="78073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t>Quiz Taken from Arizona 8</a:t>
            </a:r>
            <a:r>
              <a:rPr lang="en-US" altLang="en-US" sz="2800" baseline="30000"/>
              <a:t>th</a:t>
            </a:r>
            <a:r>
              <a:rPr lang="en-US" altLang="en-US" sz="2800"/>
              <a:t> Grade Sample Test</a:t>
            </a:r>
          </a:p>
        </p:txBody>
      </p:sp>
      <p:graphicFrame>
        <p:nvGraphicFramePr>
          <p:cNvPr id="68611" name="Object 3">
            <a:extLst>
              <a:ext uri="{FF2B5EF4-FFF2-40B4-BE49-F238E27FC236}">
                <a16:creationId xmlns:a16="http://schemas.microsoft.com/office/drawing/2014/main" id="{C682397C-F6F9-4E8D-B1B5-90248E51DDB0}"/>
              </a:ext>
            </a:extLst>
          </p:cNvPr>
          <p:cNvGraphicFramePr>
            <a:graphicFrameLocks noChangeAspect="1"/>
          </p:cNvGraphicFramePr>
          <p:nvPr/>
        </p:nvGraphicFramePr>
        <p:xfrm>
          <a:off x="2657475" y="1044575"/>
          <a:ext cx="3768725" cy="4872038"/>
        </p:xfrm>
        <a:graphic>
          <a:graphicData uri="http://schemas.openxmlformats.org/presentationml/2006/ole">
            <mc:AlternateContent xmlns:mc="http://schemas.openxmlformats.org/markup-compatibility/2006">
              <mc:Choice xmlns:v="urn:schemas-microsoft-com:vml" Requires="v">
                <p:oleObj spid="_x0000_s151580" name="Acrobat Document" r:id="rId3" imgW="4663359" imgH="6035040" progId="Acrobat.Document.11">
                  <p:embed/>
                </p:oleObj>
              </mc:Choice>
              <mc:Fallback>
                <p:oleObj name="Acrobat Document" r:id="rId3" imgW="4663359" imgH="6035040" progId="Acrobat.Document.11">
                  <p:embed/>
                  <p:pic>
                    <p:nvPicPr>
                      <p:cNvPr id="68611" name="Object 3">
                        <a:extLst>
                          <a:ext uri="{FF2B5EF4-FFF2-40B4-BE49-F238E27FC236}">
                            <a16:creationId xmlns:a16="http://schemas.microsoft.com/office/drawing/2014/main" id="{C682397C-F6F9-4E8D-B1B5-90248E51DD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7475" y="1044575"/>
                        <a:ext cx="3768725" cy="4872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extBox 1">
            <a:extLst>
              <a:ext uri="{FF2B5EF4-FFF2-40B4-BE49-F238E27FC236}">
                <a16:creationId xmlns:a16="http://schemas.microsoft.com/office/drawing/2014/main" id="{A7593648-1091-4E4E-B6E0-5C4F5000E2A0}"/>
              </a:ext>
            </a:extLst>
          </p:cNvPr>
          <p:cNvSpPr txBox="1"/>
          <p:nvPr/>
        </p:nvSpPr>
        <p:spPr>
          <a:xfrm>
            <a:off x="5957094" y="5181600"/>
            <a:ext cx="1438275" cy="369332"/>
          </a:xfrm>
          <a:prstGeom prst="rect">
            <a:avLst/>
          </a:prstGeom>
          <a:noFill/>
        </p:spPr>
        <p:txBody>
          <a:bodyPr wrap="square" rtlCol="0">
            <a:spAutoFit/>
          </a:bodyPr>
          <a:lstStyle/>
          <a:p>
            <a:r>
              <a:rPr lang="en-US" b="1" dirty="0">
                <a:solidFill>
                  <a:srgbClr val="FF0000"/>
                </a:solidFill>
              </a:rPr>
              <a:t>But why??</a:t>
            </a:r>
          </a:p>
        </p:txBody>
      </p:sp>
      <p:sp>
        <p:nvSpPr>
          <p:cNvPr id="3" name="Arrow: Right 2">
            <a:extLst>
              <a:ext uri="{FF2B5EF4-FFF2-40B4-BE49-F238E27FC236}">
                <a16:creationId xmlns:a16="http://schemas.microsoft.com/office/drawing/2014/main" id="{9340CB34-873E-48A9-95D0-07976A803590}"/>
              </a:ext>
            </a:extLst>
          </p:cNvPr>
          <p:cNvSpPr/>
          <p:nvPr/>
        </p:nvSpPr>
        <p:spPr>
          <a:xfrm>
            <a:off x="2407443" y="3733800"/>
            <a:ext cx="804863" cy="34017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19099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2">
            <a:extLst>
              <a:ext uri="{FF2B5EF4-FFF2-40B4-BE49-F238E27FC236}">
                <a16:creationId xmlns:a16="http://schemas.microsoft.com/office/drawing/2014/main" id="{1E6C88E3-A07D-4513-8D1B-EC2AE82B3062}"/>
              </a:ext>
            </a:extLst>
          </p:cNvPr>
          <p:cNvSpPr txBox="1">
            <a:spLocks noChangeArrowheads="1"/>
          </p:cNvSpPr>
          <p:nvPr/>
        </p:nvSpPr>
        <p:spPr bwMode="auto">
          <a:xfrm>
            <a:off x="429487" y="394355"/>
            <a:ext cx="828502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dirty="0"/>
              <a:t>Item Taken from Widely Distributed Diagnostic Test</a:t>
            </a:r>
          </a:p>
        </p:txBody>
      </p:sp>
      <p:graphicFrame>
        <p:nvGraphicFramePr>
          <p:cNvPr id="68611" name="Object 3">
            <a:extLst>
              <a:ext uri="{FF2B5EF4-FFF2-40B4-BE49-F238E27FC236}">
                <a16:creationId xmlns:a16="http://schemas.microsoft.com/office/drawing/2014/main" id="{C682397C-F6F9-4E8D-B1B5-90248E51DDB0}"/>
              </a:ext>
            </a:extLst>
          </p:cNvPr>
          <p:cNvGraphicFramePr>
            <a:graphicFrameLocks noChangeAspect="1"/>
          </p:cNvGraphicFramePr>
          <p:nvPr/>
        </p:nvGraphicFramePr>
        <p:xfrm>
          <a:off x="2657475" y="1044575"/>
          <a:ext cx="3768725" cy="4872038"/>
        </p:xfrm>
        <a:graphic>
          <a:graphicData uri="http://schemas.openxmlformats.org/presentationml/2006/ole">
            <mc:AlternateContent xmlns:mc="http://schemas.openxmlformats.org/markup-compatibility/2006">
              <mc:Choice xmlns:v="urn:schemas-microsoft-com:vml" Requires="v">
                <p:oleObj spid="_x0000_s149534" name="Acrobat Document" r:id="rId3" imgW="4663359" imgH="6035040" progId="Acrobat.Document.11">
                  <p:embed/>
                </p:oleObj>
              </mc:Choice>
              <mc:Fallback>
                <p:oleObj name="Acrobat Document" r:id="rId3" imgW="4663359" imgH="6035040" progId="Acrobat.Document.11">
                  <p:embed/>
                  <p:pic>
                    <p:nvPicPr>
                      <p:cNvPr id="68611" name="Object 3">
                        <a:extLst>
                          <a:ext uri="{FF2B5EF4-FFF2-40B4-BE49-F238E27FC236}">
                            <a16:creationId xmlns:a16="http://schemas.microsoft.com/office/drawing/2014/main" id="{C682397C-F6F9-4E8D-B1B5-90248E51DD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7475" y="1044575"/>
                        <a:ext cx="3768725" cy="4872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 name="Picture 1">
            <a:extLst>
              <a:ext uri="{FF2B5EF4-FFF2-40B4-BE49-F238E27FC236}">
                <a16:creationId xmlns:a16="http://schemas.microsoft.com/office/drawing/2014/main" id="{FE4FB88F-5267-408E-A218-AADF3719830D}"/>
              </a:ext>
            </a:extLst>
          </p:cNvPr>
          <p:cNvPicPr>
            <a:picLocks noChangeAspect="1"/>
          </p:cNvPicPr>
          <p:nvPr/>
        </p:nvPicPr>
        <p:blipFill>
          <a:blip r:embed="rId5"/>
          <a:stretch>
            <a:fillRect/>
          </a:stretch>
        </p:blipFill>
        <p:spPr>
          <a:xfrm>
            <a:off x="152400" y="1044575"/>
            <a:ext cx="8771761" cy="5432425"/>
          </a:xfrm>
          <a:prstGeom prst="rect">
            <a:avLst/>
          </a:prstGeom>
        </p:spPr>
      </p:pic>
    </p:spTree>
    <p:extLst>
      <p:ext uri="{BB962C8B-B14F-4D97-AF65-F5344CB8AC3E}">
        <p14:creationId xmlns:p14="http://schemas.microsoft.com/office/powerpoint/2010/main" val="34100046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2">
            <a:extLst>
              <a:ext uri="{FF2B5EF4-FFF2-40B4-BE49-F238E27FC236}">
                <a16:creationId xmlns:a16="http://schemas.microsoft.com/office/drawing/2014/main" id="{1E6C88E3-A07D-4513-8D1B-EC2AE82B3062}"/>
              </a:ext>
            </a:extLst>
          </p:cNvPr>
          <p:cNvSpPr txBox="1">
            <a:spLocks noChangeArrowheads="1"/>
          </p:cNvSpPr>
          <p:nvPr/>
        </p:nvSpPr>
        <p:spPr bwMode="auto">
          <a:xfrm>
            <a:off x="429487" y="394355"/>
            <a:ext cx="828502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dirty="0"/>
              <a:t>Item Taken from Widely Distributed Diagnostic Test</a:t>
            </a:r>
          </a:p>
        </p:txBody>
      </p:sp>
      <p:graphicFrame>
        <p:nvGraphicFramePr>
          <p:cNvPr id="68611" name="Object 3">
            <a:extLst>
              <a:ext uri="{FF2B5EF4-FFF2-40B4-BE49-F238E27FC236}">
                <a16:creationId xmlns:a16="http://schemas.microsoft.com/office/drawing/2014/main" id="{C682397C-F6F9-4E8D-B1B5-90248E51DDB0}"/>
              </a:ext>
            </a:extLst>
          </p:cNvPr>
          <p:cNvGraphicFramePr>
            <a:graphicFrameLocks noChangeAspect="1"/>
          </p:cNvGraphicFramePr>
          <p:nvPr/>
        </p:nvGraphicFramePr>
        <p:xfrm>
          <a:off x="2657475" y="1044575"/>
          <a:ext cx="3768725" cy="4872038"/>
        </p:xfrm>
        <a:graphic>
          <a:graphicData uri="http://schemas.openxmlformats.org/presentationml/2006/ole">
            <mc:AlternateContent xmlns:mc="http://schemas.openxmlformats.org/markup-compatibility/2006">
              <mc:Choice xmlns:v="urn:schemas-microsoft-com:vml" Requires="v">
                <p:oleObj spid="_x0000_s150557" name="Acrobat Document" r:id="rId3" imgW="4663359" imgH="6035040" progId="Acrobat.Document.11">
                  <p:embed/>
                </p:oleObj>
              </mc:Choice>
              <mc:Fallback>
                <p:oleObj name="Acrobat Document" r:id="rId3" imgW="4663359" imgH="6035040" progId="Acrobat.Document.11">
                  <p:embed/>
                  <p:pic>
                    <p:nvPicPr>
                      <p:cNvPr id="68611" name="Object 3">
                        <a:extLst>
                          <a:ext uri="{FF2B5EF4-FFF2-40B4-BE49-F238E27FC236}">
                            <a16:creationId xmlns:a16="http://schemas.microsoft.com/office/drawing/2014/main" id="{C682397C-F6F9-4E8D-B1B5-90248E51DD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7475" y="1044575"/>
                        <a:ext cx="3768725" cy="4872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 name="Picture 1">
            <a:extLst>
              <a:ext uri="{FF2B5EF4-FFF2-40B4-BE49-F238E27FC236}">
                <a16:creationId xmlns:a16="http://schemas.microsoft.com/office/drawing/2014/main" id="{FE4FB88F-5267-408E-A218-AADF3719830D}"/>
              </a:ext>
            </a:extLst>
          </p:cNvPr>
          <p:cNvPicPr>
            <a:picLocks noChangeAspect="1"/>
          </p:cNvPicPr>
          <p:nvPr/>
        </p:nvPicPr>
        <p:blipFill>
          <a:blip r:embed="rId5"/>
          <a:stretch>
            <a:fillRect/>
          </a:stretch>
        </p:blipFill>
        <p:spPr>
          <a:xfrm>
            <a:off x="186118" y="941387"/>
            <a:ext cx="8771761" cy="5432425"/>
          </a:xfrm>
          <a:prstGeom prst="rect">
            <a:avLst/>
          </a:prstGeom>
        </p:spPr>
      </p:pic>
      <p:sp>
        <p:nvSpPr>
          <p:cNvPr id="3" name="Rectangle 2">
            <a:extLst>
              <a:ext uri="{FF2B5EF4-FFF2-40B4-BE49-F238E27FC236}">
                <a16:creationId xmlns:a16="http://schemas.microsoft.com/office/drawing/2014/main" id="{1423CBAE-1975-4797-A998-AB1DC5F29B26}"/>
              </a:ext>
            </a:extLst>
          </p:cNvPr>
          <p:cNvSpPr/>
          <p:nvPr/>
        </p:nvSpPr>
        <p:spPr>
          <a:xfrm>
            <a:off x="5406039" y="1295400"/>
            <a:ext cx="2286000" cy="228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Right 3">
            <a:extLst>
              <a:ext uri="{FF2B5EF4-FFF2-40B4-BE49-F238E27FC236}">
                <a16:creationId xmlns:a16="http://schemas.microsoft.com/office/drawing/2014/main" id="{37583622-8499-4E2B-A6EB-6C7E519E20D3}"/>
              </a:ext>
            </a:extLst>
          </p:cNvPr>
          <p:cNvSpPr/>
          <p:nvPr/>
        </p:nvSpPr>
        <p:spPr>
          <a:xfrm>
            <a:off x="762000" y="4419600"/>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CC17458-7E7B-4C67-A62B-5F16B48E6797}"/>
              </a:ext>
            </a:extLst>
          </p:cNvPr>
          <p:cNvSpPr txBox="1"/>
          <p:nvPr/>
        </p:nvSpPr>
        <p:spPr>
          <a:xfrm>
            <a:off x="6264452" y="1878013"/>
            <a:ext cx="2467342" cy="369332"/>
          </a:xfrm>
          <a:prstGeom prst="rect">
            <a:avLst/>
          </a:prstGeom>
          <a:noFill/>
        </p:spPr>
        <p:txBody>
          <a:bodyPr wrap="none" rtlCol="0">
            <a:spAutoFit/>
          </a:bodyPr>
          <a:lstStyle/>
          <a:p>
            <a:r>
              <a:rPr lang="en-US" b="1" dirty="0">
                <a:solidFill>
                  <a:srgbClr val="FF0000"/>
                </a:solidFill>
              </a:rPr>
              <a:t>At constant speed??</a:t>
            </a:r>
          </a:p>
        </p:txBody>
      </p:sp>
    </p:spTree>
    <p:extLst>
      <p:ext uri="{BB962C8B-B14F-4D97-AF65-F5344CB8AC3E}">
        <p14:creationId xmlns:p14="http://schemas.microsoft.com/office/powerpoint/2010/main" val="2122212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6DBE9B4E-1C83-4265-ADAA-A17D1E1836C1}"/>
              </a:ext>
            </a:extLst>
          </p:cNvPr>
          <p:cNvSpPr>
            <a:spLocks noGrp="1" noChangeArrowheads="1"/>
          </p:cNvSpPr>
          <p:nvPr>
            <p:ph type="title"/>
          </p:nvPr>
        </p:nvSpPr>
        <p:spPr>
          <a:xfrm>
            <a:off x="381000" y="381000"/>
            <a:ext cx="8305800" cy="1447800"/>
          </a:xfrm>
        </p:spPr>
        <p:txBody>
          <a:bodyPr/>
          <a:lstStyle/>
          <a:p>
            <a:r>
              <a:rPr lang="en-US" altLang="en-US" dirty="0"/>
              <a:t>Grade 7/8 Results for Mechanics Instruction </a:t>
            </a:r>
          </a:p>
        </p:txBody>
      </p:sp>
      <p:sp>
        <p:nvSpPr>
          <p:cNvPr id="69635" name="Rectangle 3">
            <a:extLst>
              <a:ext uri="{FF2B5EF4-FFF2-40B4-BE49-F238E27FC236}">
                <a16:creationId xmlns:a16="http://schemas.microsoft.com/office/drawing/2014/main" id="{58613B2F-DCAB-4EEC-8555-B750E1F637C6}"/>
              </a:ext>
            </a:extLst>
          </p:cNvPr>
          <p:cNvSpPr>
            <a:spLocks noGrp="1" noChangeArrowheads="1"/>
          </p:cNvSpPr>
          <p:nvPr>
            <p:ph type="body" idx="1"/>
          </p:nvPr>
        </p:nvSpPr>
        <p:spPr>
          <a:xfrm>
            <a:off x="533400" y="1981200"/>
            <a:ext cx="8305800" cy="4648200"/>
          </a:xfrm>
        </p:spPr>
        <p:txBody>
          <a:bodyPr/>
          <a:lstStyle/>
          <a:p>
            <a:r>
              <a:rPr lang="en-US" altLang="en-US" sz="2600" dirty="0"/>
              <a:t>Good and consistent performance on position/time graphs </a:t>
            </a:r>
          </a:p>
          <a:p>
            <a:endParaRPr lang="en-US" altLang="en-US" sz="26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6963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963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p:bldP spid="6963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59497E9-B97E-4313-8F27-474CA84D34FC}"/>
              </a:ext>
            </a:extLst>
          </p:cNvPr>
          <p:cNvPicPr>
            <a:picLocks noChangeAspect="1"/>
          </p:cNvPicPr>
          <p:nvPr/>
        </p:nvPicPr>
        <p:blipFill>
          <a:blip r:embed="rId2"/>
          <a:stretch>
            <a:fillRect/>
          </a:stretch>
        </p:blipFill>
        <p:spPr>
          <a:xfrm>
            <a:off x="1914623" y="0"/>
            <a:ext cx="5314754" cy="6858000"/>
          </a:xfrm>
          <a:prstGeom prst="rect">
            <a:avLst/>
          </a:prstGeom>
        </p:spPr>
      </p:pic>
      <p:sp>
        <p:nvSpPr>
          <p:cNvPr id="3" name="Rectangle 2">
            <a:extLst>
              <a:ext uri="{FF2B5EF4-FFF2-40B4-BE49-F238E27FC236}">
                <a16:creationId xmlns:a16="http://schemas.microsoft.com/office/drawing/2014/main" id="{74C52ADC-1976-40C9-B479-01BE9490BAF2}"/>
              </a:ext>
            </a:extLst>
          </p:cNvPr>
          <p:cNvSpPr/>
          <p:nvPr/>
        </p:nvSpPr>
        <p:spPr>
          <a:xfrm>
            <a:off x="1828800" y="4038600"/>
            <a:ext cx="5867400" cy="2743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E163E4A-A656-46AA-9379-A472F90D7865}"/>
              </a:ext>
            </a:extLst>
          </p:cNvPr>
          <p:cNvSpPr/>
          <p:nvPr/>
        </p:nvSpPr>
        <p:spPr>
          <a:xfrm>
            <a:off x="1828800" y="914400"/>
            <a:ext cx="51816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15A0475-8E5F-4192-B617-F489E72DBF7B}"/>
              </a:ext>
            </a:extLst>
          </p:cNvPr>
          <p:cNvSpPr txBox="1"/>
          <p:nvPr/>
        </p:nvSpPr>
        <p:spPr>
          <a:xfrm>
            <a:off x="3485805" y="4191000"/>
            <a:ext cx="2172390" cy="369332"/>
          </a:xfrm>
          <a:prstGeom prst="rect">
            <a:avLst/>
          </a:prstGeom>
          <a:noFill/>
        </p:spPr>
        <p:txBody>
          <a:bodyPr wrap="none" rtlCol="0">
            <a:spAutoFit/>
          </a:bodyPr>
          <a:lstStyle/>
          <a:p>
            <a:r>
              <a:rPr lang="en-US" dirty="0"/>
              <a:t>Position-time graph</a:t>
            </a:r>
          </a:p>
        </p:txBody>
      </p:sp>
    </p:spTree>
    <p:extLst>
      <p:ext uri="{BB962C8B-B14F-4D97-AF65-F5344CB8AC3E}">
        <p14:creationId xmlns:p14="http://schemas.microsoft.com/office/powerpoint/2010/main" val="2679947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a:extLst>
              <a:ext uri="{FF2B5EF4-FFF2-40B4-BE49-F238E27FC236}">
                <a16:creationId xmlns:a16="http://schemas.microsoft.com/office/drawing/2014/main" id="{C4512DDC-3660-4642-B206-54AF499B0FE8}"/>
              </a:ext>
            </a:extLst>
          </p:cNvPr>
          <p:cNvSpPr>
            <a:spLocks noGrp="1" noChangeArrowheads="1"/>
          </p:cNvSpPr>
          <p:nvPr>
            <p:ph type="title"/>
          </p:nvPr>
        </p:nvSpPr>
        <p:spPr/>
        <p:txBody>
          <a:bodyPr/>
          <a:lstStyle/>
          <a:p>
            <a:r>
              <a:rPr lang="en-US" altLang="en-US"/>
              <a:t>Overall Goals</a:t>
            </a:r>
          </a:p>
        </p:txBody>
      </p:sp>
      <p:sp>
        <p:nvSpPr>
          <p:cNvPr id="141315" name="Rectangle 3">
            <a:extLst>
              <a:ext uri="{FF2B5EF4-FFF2-40B4-BE49-F238E27FC236}">
                <a16:creationId xmlns:a16="http://schemas.microsoft.com/office/drawing/2014/main" id="{AC2AF50E-684C-4F50-AE9B-4C441E06AA54}"/>
              </a:ext>
            </a:extLst>
          </p:cNvPr>
          <p:cNvSpPr>
            <a:spLocks noGrp="1" noChangeArrowheads="1"/>
          </p:cNvSpPr>
          <p:nvPr>
            <p:ph type="body" idx="1"/>
          </p:nvPr>
        </p:nvSpPr>
        <p:spPr>
          <a:xfrm>
            <a:off x="457200" y="1600200"/>
            <a:ext cx="8229600" cy="4953000"/>
          </a:xfrm>
        </p:spPr>
        <p:txBody>
          <a:bodyPr/>
          <a:lstStyle/>
          <a:p>
            <a:pPr marL="812800" indent="-812800">
              <a:buFontTx/>
              <a:buAutoNum type="romanUcPeriod"/>
            </a:pPr>
            <a:r>
              <a:rPr lang="en-US" altLang="en-US" sz="2800"/>
              <a:t>Generate enthusiasm for engaging in science</a:t>
            </a:r>
          </a:p>
          <a:p>
            <a:pPr marL="1168400" lvl="1" indent="-711200">
              <a:buFont typeface="Wingdings" panose="05000000000000000000" pitchFamily="2" charset="2"/>
              <a:buChar char="Ø"/>
            </a:pPr>
            <a:r>
              <a:rPr lang="en-US" altLang="en-US" sz="2400"/>
              <a:t>For 5/6</a:t>
            </a:r>
            <a:r>
              <a:rPr lang="en-US" altLang="en-US" sz="2400" baseline="30000"/>
              <a:t>th</a:t>
            </a:r>
            <a:r>
              <a:rPr lang="en-US" altLang="en-US" sz="2400"/>
              <a:t> graders: no problem, they love it</a:t>
            </a:r>
          </a:p>
          <a:p>
            <a:pPr marL="1168400" lvl="1" indent="-711200">
              <a:buFont typeface="Wingdings" panose="05000000000000000000" pitchFamily="2" charset="2"/>
              <a:buChar char="Ø"/>
            </a:pPr>
            <a:r>
              <a:rPr lang="en-US" altLang="en-US" sz="2400"/>
              <a:t>For 7/8</a:t>
            </a:r>
            <a:r>
              <a:rPr lang="en-US" altLang="en-US" sz="2400" baseline="30000"/>
              <a:t>th</a:t>
            </a:r>
            <a:r>
              <a:rPr lang="en-US" altLang="en-US" sz="2400"/>
              <a:t> graders: more challenges</a:t>
            </a:r>
          </a:p>
          <a:p>
            <a:pPr marL="812800" indent="-812800">
              <a:buFontTx/>
              <a:buAutoNum type="romanUcPeriod"/>
            </a:pPr>
            <a:r>
              <a:rPr lang="en-US" altLang="en-US" sz="2800"/>
              <a:t>Develop abilities for engaging in science</a:t>
            </a:r>
          </a:p>
          <a:p>
            <a:pPr marL="1168400" lvl="1" indent="-711200">
              <a:buFont typeface="Wingdings" panose="05000000000000000000" pitchFamily="2" charset="2"/>
              <a:buChar char="Ø"/>
            </a:pPr>
            <a:r>
              <a:rPr lang="en-US" altLang="en-US" sz="2400"/>
              <a:t>Not formally assessed, but students become habituated to need for arguing from evidence based on experimental observation</a:t>
            </a:r>
          </a:p>
          <a:p>
            <a:pPr marL="812800" indent="-812800">
              <a:buFontTx/>
              <a:buAutoNum type="romanUcPeriod"/>
            </a:pPr>
            <a:r>
              <a:rPr lang="en-US" altLang="en-US" sz="2800"/>
              <a:t>Build understanding of science concepts: what are reasonable conceptual goals?</a:t>
            </a:r>
          </a:p>
          <a:p>
            <a:pPr marL="1168400" lvl="1" indent="-711200">
              <a:buFont typeface="Wingdings" panose="05000000000000000000" pitchFamily="2" charset="2"/>
              <a:buChar char="Ø"/>
            </a:pPr>
            <a:r>
              <a:rPr lang="en-US" altLang="en-US" sz="2400"/>
              <a:t>Highly challenging; the focus of this talk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13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1315">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1315">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1315">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41315">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41315">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41315">
                                            <p:txEl>
                                              <p:pRg st="5" end="5"/>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413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9C76BA-FE80-4F65-A0FE-12E31B213D0A}"/>
              </a:ext>
            </a:extLst>
          </p:cNvPr>
          <p:cNvPicPr>
            <a:picLocks noChangeAspect="1"/>
          </p:cNvPicPr>
          <p:nvPr/>
        </p:nvPicPr>
        <p:blipFill>
          <a:blip r:embed="rId2"/>
          <a:stretch>
            <a:fillRect/>
          </a:stretch>
        </p:blipFill>
        <p:spPr>
          <a:xfrm>
            <a:off x="1524001" y="228600"/>
            <a:ext cx="5943599" cy="6461129"/>
          </a:xfrm>
          <a:prstGeom prst="rect">
            <a:avLst/>
          </a:prstGeom>
        </p:spPr>
      </p:pic>
      <p:sp>
        <p:nvSpPr>
          <p:cNvPr id="5" name="Rectangle 4">
            <a:extLst>
              <a:ext uri="{FF2B5EF4-FFF2-40B4-BE49-F238E27FC236}">
                <a16:creationId xmlns:a16="http://schemas.microsoft.com/office/drawing/2014/main" id="{E1BB69D7-B28F-4EEE-97EB-DF00A8EB6A69}"/>
              </a:ext>
            </a:extLst>
          </p:cNvPr>
          <p:cNvSpPr/>
          <p:nvPr/>
        </p:nvSpPr>
        <p:spPr>
          <a:xfrm>
            <a:off x="1638300" y="4119880"/>
            <a:ext cx="5867400" cy="2743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0BDBAD47-AC09-44D0-8DB2-41DD3824598E}"/>
              </a:ext>
            </a:extLst>
          </p:cNvPr>
          <p:cNvSpPr/>
          <p:nvPr/>
        </p:nvSpPr>
        <p:spPr>
          <a:xfrm>
            <a:off x="1638300" y="1066800"/>
            <a:ext cx="51816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EE88AFDF-D979-4E12-B6F3-1F5482F5AD2C}"/>
              </a:ext>
            </a:extLst>
          </p:cNvPr>
          <p:cNvSpPr txBox="1"/>
          <p:nvPr/>
        </p:nvSpPr>
        <p:spPr>
          <a:xfrm>
            <a:off x="381000" y="278368"/>
            <a:ext cx="1992853" cy="369332"/>
          </a:xfrm>
          <a:prstGeom prst="rect">
            <a:avLst/>
          </a:prstGeom>
          <a:noFill/>
        </p:spPr>
        <p:txBody>
          <a:bodyPr wrap="none" rtlCol="0">
            <a:spAutoFit/>
          </a:bodyPr>
          <a:lstStyle/>
          <a:p>
            <a:r>
              <a:rPr lang="en-US" dirty="0">
                <a:solidFill>
                  <a:srgbClr val="FF0000"/>
                </a:solidFill>
              </a:rPr>
              <a:t>Student response</a:t>
            </a:r>
          </a:p>
        </p:txBody>
      </p:sp>
    </p:spTree>
    <p:extLst>
      <p:ext uri="{BB962C8B-B14F-4D97-AF65-F5344CB8AC3E}">
        <p14:creationId xmlns:p14="http://schemas.microsoft.com/office/powerpoint/2010/main" val="35626535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6DBE9B4E-1C83-4265-ADAA-A17D1E1836C1}"/>
              </a:ext>
            </a:extLst>
          </p:cNvPr>
          <p:cNvSpPr>
            <a:spLocks noGrp="1" noChangeArrowheads="1"/>
          </p:cNvSpPr>
          <p:nvPr>
            <p:ph type="title"/>
          </p:nvPr>
        </p:nvSpPr>
        <p:spPr>
          <a:xfrm>
            <a:off x="381000" y="381000"/>
            <a:ext cx="8305800" cy="1447800"/>
          </a:xfrm>
        </p:spPr>
        <p:txBody>
          <a:bodyPr/>
          <a:lstStyle/>
          <a:p>
            <a:r>
              <a:rPr lang="en-US" altLang="en-US"/>
              <a:t>Grade 7/8 Results for Mechanics Instruction </a:t>
            </a:r>
          </a:p>
        </p:txBody>
      </p:sp>
      <p:sp>
        <p:nvSpPr>
          <p:cNvPr id="69635" name="Rectangle 3">
            <a:extLst>
              <a:ext uri="{FF2B5EF4-FFF2-40B4-BE49-F238E27FC236}">
                <a16:creationId xmlns:a16="http://schemas.microsoft.com/office/drawing/2014/main" id="{58613B2F-DCAB-4EEC-8555-B750E1F637C6}"/>
              </a:ext>
            </a:extLst>
          </p:cNvPr>
          <p:cNvSpPr>
            <a:spLocks noGrp="1" noChangeArrowheads="1"/>
          </p:cNvSpPr>
          <p:nvPr>
            <p:ph type="body" idx="1"/>
          </p:nvPr>
        </p:nvSpPr>
        <p:spPr>
          <a:xfrm>
            <a:off x="533400" y="1981200"/>
            <a:ext cx="8305800" cy="4648200"/>
          </a:xfrm>
        </p:spPr>
        <p:txBody>
          <a:bodyPr/>
          <a:lstStyle/>
          <a:p>
            <a:r>
              <a:rPr lang="en-US" altLang="en-US" sz="2600" dirty="0"/>
              <a:t>Good and consistent performance on position/time graphs </a:t>
            </a:r>
          </a:p>
          <a:p>
            <a:r>
              <a:rPr lang="en-US" altLang="en-US" sz="2600" dirty="0"/>
              <a:t>On velocity/time graphs, 40-50% qualitatively correct, 15-30% quantitatively correct</a:t>
            </a:r>
          </a:p>
          <a:p>
            <a:endParaRPr lang="en-US" altLang="en-US" sz="2600" b="1" dirty="0">
              <a:solidFill>
                <a:srgbClr val="FF0000"/>
              </a:solidFill>
            </a:endParaRPr>
          </a:p>
        </p:txBody>
      </p:sp>
    </p:spTree>
    <p:extLst>
      <p:ext uri="{BB962C8B-B14F-4D97-AF65-F5344CB8AC3E}">
        <p14:creationId xmlns:p14="http://schemas.microsoft.com/office/powerpoint/2010/main" val="24618827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696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9635">
                                            <p:txEl>
                                              <p:pRg st="0" end="0"/>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963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p:bldP spid="6963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59497E9-B97E-4313-8F27-474CA84D34FC}"/>
              </a:ext>
            </a:extLst>
          </p:cNvPr>
          <p:cNvPicPr>
            <a:picLocks noChangeAspect="1"/>
          </p:cNvPicPr>
          <p:nvPr/>
        </p:nvPicPr>
        <p:blipFill>
          <a:blip r:embed="rId2"/>
          <a:stretch>
            <a:fillRect/>
          </a:stretch>
        </p:blipFill>
        <p:spPr>
          <a:xfrm>
            <a:off x="1914623" y="0"/>
            <a:ext cx="5314754" cy="6858000"/>
          </a:xfrm>
          <a:prstGeom prst="rect">
            <a:avLst/>
          </a:prstGeom>
        </p:spPr>
      </p:pic>
      <p:sp>
        <p:nvSpPr>
          <p:cNvPr id="3" name="Rectangle 2">
            <a:extLst>
              <a:ext uri="{FF2B5EF4-FFF2-40B4-BE49-F238E27FC236}">
                <a16:creationId xmlns:a16="http://schemas.microsoft.com/office/drawing/2014/main" id="{74C52ADC-1976-40C9-B479-01BE9490BAF2}"/>
              </a:ext>
            </a:extLst>
          </p:cNvPr>
          <p:cNvSpPr/>
          <p:nvPr/>
        </p:nvSpPr>
        <p:spPr>
          <a:xfrm>
            <a:off x="1828800" y="4038600"/>
            <a:ext cx="5867400" cy="2743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E163E4A-A656-46AA-9379-A472F90D7865}"/>
              </a:ext>
            </a:extLst>
          </p:cNvPr>
          <p:cNvSpPr/>
          <p:nvPr/>
        </p:nvSpPr>
        <p:spPr>
          <a:xfrm>
            <a:off x="1828800" y="914400"/>
            <a:ext cx="51816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15A0475-8E5F-4192-B617-F489E72DBF7B}"/>
              </a:ext>
            </a:extLst>
          </p:cNvPr>
          <p:cNvSpPr txBox="1"/>
          <p:nvPr/>
        </p:nvSpPr>
        <p:spPr>
          <a:xfrm>
            <a:off x="3485805" y="4191000"/>
            <a:ext cx="2172390" cy="369332"/>
          </a:xfrm>
          <a:prstGeom prst="rect">
            <a:avLst/>
          </a:prstGeom>
          <a:noFill/>
        </p:spPr>
        <p:txBody>
          <a:bodyPr wrap="none" rtlCol="0">
            <a:spAutoFit/>
          </a:bodyPr>
          <a:lstStyle/>
          <a:p>
            <a:r>
              <a:rPr lang="en-US" dirty="0"/>
              <a:t>Position-time graph</a:t>
            </a:r>
          </a:p>
        </p:txBody>
      </p:sp>
    </p:spTree>
    <p:extLst>
      <p:ext uri="{BB962C8B-B14F-4D97-AF65-F5344CB8AC3E}">
        <p14:creationId xmlns:p14="http://schemas.microsoft.com/office/powerpoint/2010/main" val="3886990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59497E9-B97E-4313-8F27-474CA84D34FC}"/>
              </a:ext>
            </a:extLst>
          </p:cNvPr>
          <p:cNvPicPr>
            <a:picLocks noChangeAspect="1"/>
          </p:cNvPicPr>
          <p:nvPr/>
        </p:nvPicPr>
        <p:blipFill>
          <a:blip r:embed="rId2"/>
          <a:stretch>
            <a:fillRect/>
          </a:stretch>
        </p:blipFill>
        <p:spPr>
          <a:xfrm>
            <a:off x="1914623" y="0"/>
            <a:ext cx="5314754" cy="6858000"/>
          </a:xfrm>
          <a:prstGeom prst="rect">
            <a:avLst/>
          </a:prstGeom>
        </p:spPr>
      </p:pic>
      <p:sp>
        <p:nvSpPr>
          <p:cNvPr id="3" name="TextBox 2">
            <a:extLst>
              <a:ext uri="{FF2B5EF4-FFF2-40B4-BE49-F238E27FC236}">
                <a16:creationId xmlns:a16="http://schemas.microsoft.com/office/drawing/2014/main" id="{8193C27E-4519-40D8-9659-B21D5A5AF90A}"/>
              </a:ext>
            </a:extLst>
          </p:cNvPr>
          <p:cNvSpPr txBox="1"/>
          <p:nvPr/>
        </p:nvSpPr>
        <p:spPr>
          <a:xfrm>
            <a:off x="3962400" y="6248400"/>
            <a:ext cx="2121093" cy="369332"/>
          </a:xfrm>
          <a:prstGeom prst="rect">
            <a:avLst/>
          </a:prstGeom>
          <a:solidFill>
            <a:schemeClr val="bg1"/>
          </a:solidFill>
        </p:spPr>
        <p:txBody>
          <a:bodyPr wrap="none" rtlCol="0">
            <a:spAutoFit/>
          </a:bodyPr>
          <a:lstStyle/>
          <a:p>
            <a:r>
              <a:rPr lang="en-US" dirty="0"/>
              <a:t>velocity-time graph</a:t>
            </a:r>
          </a:p>
        </p:txBody>
      </p:sp>
      <p:sp>
        <p:nvSpPr>
          <p:cNvPr id="4" name="Arrow: Right 3">
            <a:extLst>
              <a:ext uri="{FF2B5EF4-FFF2-40B4-BE49-F238E27FC236}">
                <a16:creationId xmlns:a16="http://schemas.microsoft.com/office/drawing/2014/main" id="{3BACC20E-A740-4149-9B9E-F7E38A54D569}"/>
              </a:ext>
            </a:extLst>
          </p:cNvPr>
          <p:cNvSpPr/>
          <p:nvPr/>
        </p:nvSpPr>
        <p:spPr>
          <a:xfrm>
            <a:off x="1295400" y="914400"/>
            <a:ext cx="816385" cy="304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9248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59497E9-B97E-4313-8F27-474CA84D34FC}"/>
              </a:ext>
            </a:extLst>
          </p:cNvPr>
          <p:cNvPicPr>
            <a:picLocks noChangeAspect="1"/>
          </p:cNvPicPr>
          <p:nvPr/>
        </p:nvPicPr>
        <p:blipFill>
          <a:blip r:embed="rId2"/>
          <a:stretch>
            <a:fillRect/>
          </a:stretch>
        </p:blipFill>
        <p:spPr>
          <a:xfrm>
            <a:off x="1914623" y="0"/>
            <a:ext cx="5314754" cy="6858000"/>
          </a:xfrm>
          <a:prstGeom prst="rect">
            <a:avLst/>
          </a:prstGeom>
        </p:spPr>
      </p:pic>
      <p:sp>
        <p:nvSpPr>
          <p:cNvPr id="3" name="TextBox 2">
            <a:extLst>
              <a:ext uri="{FF2B5EF4-FFF2-40B4-BE49-F238E27FC236}">
                <a16:creationId xmlns:a16="http://schemas.microsoft.com/office/drawing/2014/main" id="{8193C27E-4519-40D8-9659-B21D5A5AF90A}"/>
              </a:ext>
            </a:extLst>
          </p:cNvPr>
          <p:cNvSpPr txBox="1"/>
          <p:nvPr/>
        </p:nvSpPr>
        <p:spPr>
          <a:xfrm>
            <a:off x="3962400" y="6248400"/>
            <a:ext cx="2121093" cy="369332"/>
          </a:xfrm>
          <a:prstGeom prst="rect">
            <a:avLst/>
          </a:prstGeom>
          <a:solidFill>
            <a:schemeClr val="bg1"/>
          </a:solidFill>
        </p:spPr>
        <p:txBody>
          <a:bodyPr wrap="none" rtlCol="0">
            <a:spAutoFit/>
          </a:bodyPr>
          <a:lstStyle/>
          <a:p>
            <a:r>
              <a:rPr lang="en-US" dirty="0"/>
              <a:t>velocity-time graph</a:t>
            </a:r>
          </a:p>
        </p:txBody>
      </p:sp>
      <p:sp>
        <p:nvSpPr>
          <p:cNvPr id="4" name="Rectangle 3">
            <a:extLst>
              <a:ext uri="{FF2B5EF4-FFF2-40B4-BE49-F238E27FC236}">
                <a16:creationId xmlns:a16="http://schemas.microsoft.com/office/drawing/2014/main" id="{F3811966-3E70-4FC7-AEC5-E2DEAFCFE74B}"/>
              </a:ext>
            </a:extLst>
          </p:cNvPr>
          <p:cNvSpPr/>
          <p:nvPr/>
        </p:nvSpPr>
        <p:spPr>
          <a:xfrm>
            <a:off x="1524000" y="1371600"/>
            <a:ext cx="5867400" cy="2667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6949FA2-4017-4E49-8F9F-A007876F4A4E}"/>
              </a:ext>
            </a:extLst>
          </p:cNvPr>
          <p:cNvSpPr/>
          <p:nvPr/>
        </p:nvSpPr>
        <p:spPr>
          <a:xfrm>
            <a:off x="1914623" y="609600"/>
            <a:ext cx="5629177"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05726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9C76BA-FE80-4F65-A0FE-12E31B213D0A}"/>
              </a:ext>
            </a:extLst>
          </p:cNvPr>
          <p:cNvPicPr>
            <a:picLocks noChangeAspect="1"/>
          </p:cNvPicPr>
          <p:nvPr/>
        </p:nvPicPr>
        <p:blipFill>
          <a:blip r:embed="rId2"/>
          <a:stretch>
            <a:fillRect/>
          </a:stretch>
        </p:blipFill>
        <p:spPr>
          <a:xfrm>
            <a:off x="1524001" y="228600"/>
            <a:ext cx="5943599" cy="6461129"/>
          </a:xfrm>
          <a:prstGeom prst="rect">
            <a:avLst/>
          </a:prstGeom>
        </p:spPr>
      </p:pic>
      <p:sp>
        <p:nvSpPr>
          <p:cNvPr id="3" name="TextBox 2">
            <a:extLst>
              <a:ext uri="{FF2B5EF4-FFF2-40B4-BE49-F238E27FC236}">
                <a16:creationId xmlns:a16="http://schemas.microsoft.com/office/drawing/2014/main" id="{6E64D4E9-1F38-4D23-BF95-57EF6914DDA2}"/>
              </a:ext>
            </a:extLst>
          </p:cNvPr>
          <p:cNvSpPr txBox="1"/>
          <p:nvPr/>
        </p:nvSpPr>
        <p:spPr>
          <a:xfrm>
            <a:off x="304800" y="228600"/>
            <a:ext cx="1992853" cy="369332"/>
          </a:xfrm>
          <a:prstGeom prst="rect">
            <a:avLst/>
          </a:prstGeom>
          <a:noFill/>
        </p:spPr>
        <p:txBody>
          <a:bodyPr wrap="none" rtlCol="0">
            <a:spAutoFit/>
          </a:bodyPr>
          <a:lstStyle/>
          <a:p>
            <a:r>
              <a:rPr lang="en-US" dirty="0">
                <a:solidFill>
                  <a:srgbClr val="FF0000"/>
                </a:solidFill>
              </a:rPr>
              <a:t>Student response</a:t>
            </a:r>
          </a:p>
        </p:txBody>
      </p:sp>
      <p:sp>
        <p:nvSpPr>
          <p:cNvPr id="5" name="Rectangle 4">
            <a:extLst>
              <a:ext uri="{FF2B5EF4-FFF2-40B4-BE49-F238E27FC236}">
                <a16:creationId xmlns:a16="http://schemas.microsoft.com/office/drawing/2014/main" id="{1E40B380-1BD3-4990-AC77-F945AC3C9659}"/>
              </a:ext>
            </a:extLst>
          </p:cNvPr>
          <p:cNvSpPr/>
          <p:nvPr/>
        </p:nvSpPr>
        <p:spPr>
          <a:xfrm>
            <a:off x="1524001" y="1524000"/>
            <a:ext cx="5867400" cy="2819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B024E62-AB06-47FB-A5BB-801A298689DC}"/>
              </a:ext>
            </a:extLst>
          </p:cNvPr>
          <p:cNvSpPr/>
          <p:nvPr/>
        </p:nvSpPr>
        <p:spPr>
          <a:xfrm>
            <a:off x="1744942" y="679966"/>
            <a:ext cx="5629177"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36037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9C76BA-FE80-4F65-A0FE-12E31B213D0A}"/>
              </a:ext>
            </a:extLst>
          </p:cNvPr>
          <p:cNvPicPr>
            <a:picLocks noChangeAspect="1"/>
          </p:cNvPicPr>
          <p:nvPr/>
        </p:nvPicPr>
        <p:blipFill>
          <a:blip r:embed="rId2"/>
          <a:stretch>
            <a:fillRect/>
          </a:stretch>
        </p:blipFill>
        <p:spPr>
          <a:xfrm>
            <a:off x="1524001" y="228600"/>
            <a:ext cx="5943599" cy="6461129"/>
          </a:xfrm>
          <a:prstGeom prst="rect">
            <a:avLst/>
          </a:prstGeom>
        </p:spPr>
      </p:pic>
      <p:sp>
        <p:nvSpPr>
          <p:cNvPr id="3" name="TextBox 2">
            <a:extLst>
              <a:ext uri="{FF2B5EF4-FFF2-40B4-BE49-F238E27FC236}">
                <a16:creationId xmlns:a16="http://schemas.microsoft.com/office/drawing/2014/main" id="{6E64D4E9-1F38-4D23-BF95-57EF6914DDA2}"/>
              </a:ext>
            </a:extLst>
          </p:cNvPr>
          <p:cNvSpPr txBox="1"/>
          <p:nvPr/>
        </p:nvSpPr>
        <p:spPr>
          <a:xfrm>
            <a:off x="304800" y="228600"/>
            <a:ext cx="1992853" cy="369332"/>
          </a:xfrm>
          <a:prstGeom prst="rect">
            <a:avLst/>
          </a:prstGeom>
          <a:noFill/>
        </p:spPr>
        <p:txBody>
          <a:bodyPr wrap="none" rtlCol="0">
            <a:spAutoFit/>
          </a:bodyPr>
          <a:lstStyle/>
          <a:p>
            <a:r>
              <a:rPr lang="en-US" dirty="0">
                <a:solidFill>
                  <a:srgbClr val="FF0000"/>
                </a:solidFill>
              </a:rPr>
              <a:t>Student response</a:t>
            </a:r>
          </a:p>
        </p:txBody>
      </p:sp>
    </p:spTree>
    <p:extLst>
      <p:ext uri="{BB962C8B-B14F-4D97-AF65-F5344CB8AC3E}">
        <p14:creationId xmlns:p14="http://schemas.microsoft.com/office/powerpoint/2010/main" val="39252727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6DBE9B4E-1C83-4265-ADAA-A17D1E1836C1}"/>
              </a:ext>
            </a:extLst>
          </p:cNvPr>
          <p:cNvSpPr>
            <a:spLocks noGrp="1" noChangeArrowheads="1"/>
          </p:cNvSpPr>
          <p:nvPr>
            <p:ph type="title"/>
          </p:nvPr>
        </p:nvSpPr>
        <p:spPr>
          <a:xfrm>
            <a:off x="381000" y="381000"/>
            <a:ext cx="8305800" cy="1447800"/>
          </a:xfrm>
        </p:spPr>
        <p:txBody>
          <a:bodyPr/>
          <a:lstStyle/>
          <a:p>
            <a:r>
              <a:rPr lang="en-US" altLang="en-US"/>
              <a:t>Grade 7/8 Results for Mechanics Instruction </a:t>
            </a:r>
          </a:p>
        </p:txBody>
      </p:sp>
      <p:sp>
        <p:nvSpPr>
          <p:cNvPr id="69635" name="Rectangle 3">
            <a:extLst>
              <a:ext uri="{FF2B5EF4-FFF2-40B4-BE49-F238E27FC236}">
                <a16:creationId xmlns:a16="http://schemas.microsoft.com/office/drawing/2014/main" id="{58613B2F-DCAB-4EEC-8555-B750E1F637C6}"/>
              </a:ext>
            </a:extLst>
          </p:cNvPr>
          <p:cNvSpPr>
            <a:spLocks noGrp="1" noChangeArrowheads="1"/>
          </p:cNvSpPr>
          <p:nvPr>
            <p:ph type="body" idx="1"/>
          </p:nvPr>
        </p:nvSpPr>
        <p:spPr>
          <a:xfrm>
            <a:off x="533400" y="1981200"/>
            <a:ext cx="8305800" cy="4648200"/>
          </a:xfrm>
        </p:spPr>
        <p:txBody>
          <a:bodyPr/>
          <a:lstStyle/>
          <a:p>
            <a:r>
              <a:rPr lang="en-US" altLang="en-US" sz="2600" dirty="0"/>
              <a:t>Good and consistent performance on position/time graphs </a:t>
            </a:r>
          </a:p>
          <a:p>
            <a:r>
              <a:rPr lang="en-US" altLang="en-US" sz="2600" dirty="0"/>
              <a:t>On velocity/time graphs, 40-50% qualitatively correct, 15-30% quantitatively correct</a:t>
            </a:r>
          </a:p>
          <a:p>
            <a:r>
              <a:rPr lang="en-US" altLang="en-US" sz="2600" dirty="0"/>
              <a:t>On acceleration graphs and force questions, 15-30% correct, 10-20% correct with correct explanations.</a:t>
            </a:r>
          </a:p>
          <a:p>
            <a:pPr>
              <a:buFont typeface="Wingdings" panose="05000000000000000000" pitchFamily="2" charset="2"/>
              <a:buChar char="Ø"/>
            </a:pPr>
            <a:r>
              <a:rPr lang="en-US" altLang="en-US" sz="2600" b="1" dirty="0">
                <a:solidFill>
                  <a:srgbClr val="FF0000"/>
                </a:solidFill>
              </a:rPr>
              <a:t>Overall impressions: State science standards are unrealistic, at least regarding mechanics</a:t>
            </a:r>
          </a:p>
          <a:p>
            <a:endParaRPr lang="en-US" altLang="en-US" sz="2600" b="1" dirty="0">
              <a:solidFill>
                <a:srgbClr val="FF0000"/>
              </a:solidFill>
            </a:endParaRPr>
          </a:p>
        </p:txBody>
      </p:sp>
    </p:spTree>
    <p:extLst>
      <p:ext uri="{BB962C8B-B14F-4D97-AF65-F5344CB8AC3E}">
        <p14:creationId xmlns:p14="http://schemas.microsoft.com/office/powerpoint/2010/main" val="14649919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696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9635">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963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963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96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p:bldP spid="6963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A88343-4C26-44F9-801A-6EEE7BAEB812}"/>
              </a:ext>
            </a:extLst>
          </p:cNvPr>
          <p:cNvSpPr/>
          <p:nvPr/>
        </p:nvSpPr>
        <p:spPr>
          <a:xfrm>
            <a:off x="914400" y="2293881"/>
            <a:ext cx="7315200" cy="2585323"/>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Helvetica Neue"/>
                <a:ea typeface="+mn-ea"/>
                <a:cs typeface="Arial" panose="020B0604020202020204" pitchFamily="34" charset="0"/>
              </a:rPr>
              <a:t>Disciplinary Core Ideas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Helvetica Neue"/>
                <a:ea typeface="+mn-ea"/>
                <a:cs typeface="Arial" panose="020B0604020202020204" pitchFamily="34" charset="0"/>
                <a:hlinkClick r:id="rId2"/>
              </a:rPr>
              <a:t>PS2.A: Forces and Motion</a:t>
            </a:r>
            <a:endParaRPr kumimoji="0" lang="en-US" sz="1800" b="1" i="0" u="none" strike="noStrike" kern="1200" cap="none" spc="0" normalizeH="0" baseline="0" noProof="0" dirty="0">
              <a:ln>
                <a:noFill/>
              </a:ln>
              <a:solidFill>
                <a:srgbClr val="000000"/>
              </a:solidFill>
              <a:effectLst/>
              <a:uLnTx/>
              <a:uFillTx/>
              <a:latin typeface="Helvetica Neue"/>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Helvetica Neue"/>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sng" strike="noStrike" kern="1200" cap="none" spc="0" normalizeH="0" baseline="0" noProof="0" dirty="0">
                <a:ln>
                  <a:noFill/>
                </a:ln>
                <a:solidFill>
                  <a:srgbClr val="000000"/>
                </a:solidFill>
                <a:effectLst/>
                <a:uLnTx/>
                <a:uFillTx/>
                <a:latin typeface="Helvetica Neue"/>
                <a:ea typeface="+mn-ea"/>
                <a:cs typeface="Arial" panose="020B0604020202020204" pitchFamily="34" charset="0"/>
                <a:hlinkClick r:id="rId2"/>
              </a:rPr>
              <a:t>The motion of an object is determined by the sum of the forces acting on it; if the total force on the object is not zero, its motion will change. The greater the mass of the object, the greater the force needed to achieve the same change in motion. For any given object, a larger force causes a larger change in motion.</a:t>
            </a:r>
            <a:endParaRPr kumimoji="0" lang="en-US" sz="1800" b="0" i="0" u="sng" strike="noStrike" kern="1200" cap="none" spc="0" normalizeH="0" baseline="0" noProof="0" dirty="0">
              <a:ln>
                <a:noFill/>
              </a:ln>
              <a:solidFill>
                <a:srgbClr val="000000"/>
              </a:solidFill>
              <a:effectLst/>
              <a:uLnTx/>
              <a:uFillTx/>
              <a:latin typeface="Helvetica Neue"/>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333333"/>
              </a:solidFill>
              <a:effectLst/>
              <a:uLnTx/>
              <a:uFillTx/>
              <a:latin typeface="Helvetica Neue"/>
              <a:ea typeface="+mn-ea"/>
              <a:cs typeface="Arial" panose="020B0604020202020204" pitchFamily="34" charset="0"/>
            </a:endParaRPr>
          </a:p>
        </p:txBody>
      </p:sp>
      <p:pic>
        <p:nvPicPr>
          <p:cNvPr id="3" name="Picture 2">
            <a:extLst>
              <a:ext uri="{FF2B5EF4-FFF2-40B4-BE49-F238E27FC236}">
                <a16:creationId xmlns:a16="http://schemas.microsoft.com/office/drawing/2014/main" id="{F29B6163-F4CB-4EC5-8BED-17EAE042095F}"/>
              </a:ext>
            </a:extLst>
          </p:cNvPr>
          <p:cNvPicPr>
            <a:picLocks noChangeAspect="1"/>
          </p:cNvPicPr>
          <p:nvPr/>
        </p:nvPicPr>
        <p:blipFill>
          <a:blip r:embed="rId3"/>
          <a:stretch>
            <a:fillRect/>
          </a:stretch>
        </p:blipFill>
        <p:spPr>
          <a:xfrm>
            <a:off x="2514600" y="304800"/>
            <a:ext cx="3351151" cy="1663700"/>
          </a:xfrm>
          <a:prstGeom prst="rect">
            <a:avLst/>
          </a:prstGeom>
        </p:spPr>
      </p:pic>
      <p:sp>
        <p:nvSpPr>
          <p:cNvPr id="4" name="TextBox 3">
            <a:extLst>
              <a:ext uri="{FF2B5EF4-FFF2-40B4-BE49-F238E27FC236}">
                <a16:creationId xmlns:a16="http://schemas.microsoft.com/office/drawing/2014/main" id="{E9F73AE8-560D-4817-BA90-652CB463AF5B}"/>
              </a:ext>
            </a:extLst>
          </p:cNvPr>
          <p:cNvSpPr txBox="1"/>
          <p:nvPr/>
        </p:nvSpPr>
        <p:spPr>
          <a:xfrm>
            <a:off x="228600" y="609600"/>
            <a:ext cx="2971800" cy="369332"/>
          </a:xfrm>
          <a:prstGeom prst="rect">
            <a:avLst/>
          </a:prstGeom>
          <a:noFill/>
        </p:spPr>
        <p:txBody>
          <a:bodyPr wrap="square" rtlCol="0">
            <a:spAutoFit/>
          </a:bodyPr>
          <a:lstStyle/>
          <a:p>
            <a:r>
              <a:rPr lang="en-US" dirty="0">
                <a:solidFill>
                  <a:srgbClr val="FF0000"/>
                </a:solidFill>
              </a:rPr>
              <a:t>[</a:t>
            </a:r>
            <a:r>
              <a:rPr lang="en-US" i="1" dirty="0">
                <a:solidFill>
                  <a:srgbClr val="FF0000"/>
                </a:solidFill>
              </a:rPr>
              <a:t>A comment on NGSS…</a:t>
            </a:r>
            <a:r>
              <a:rPr lang="en-US" dirty="0">
                <a:solidFill>
                  <a:srgbClr val="FF0000"/>
                </a:solidFill>
              </a:rPr>
              <a:t>]</a:t>
            </a:r>
          </a:p>
        </p:txBody>
      </p:sp>
    </p:spTree>
    <p:extLst>
      <p:ext uri="{BB962C8B-B14F-4D97-AF65-F5344CB8AC3E}">
        <p14:creationId xmlns:p14="http://schemas.microsoft.com/office/powerpoint/2010/main" val="29042022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A88343-4C26-44F9-801A-6EEE7BAEB812}"/>
              </a:ext>
            </a:extLst>
          </p:cNvPr>
          <p:cNvSpPr/>
          <p:nvPr/>
        </p:nvSpPr>
        <p:spPr>
          <a:xfrm>
            <a:off x="914400" y="2286000"/>
            <a:ext cx="7315200" cy="2585323"/>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Helvetica Neue"/>
                <a:ea typeface="+mn-ea"/>
                <a:cs typeface="Arial" panose="020B0604020202020204" pitchFamily="34" charset="0"/>
              </a:rPr>
              <a:t>Disciplinary Core Ideas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Helvetica Neue"/>
                <a:ea typeface="+mn-ea"/>
                <a:cs typeface="Arial" panose="020B0604020202020204" pitchFamily="34" charset="0"/>
                <a:hlinkClick r:id="rId2"/>
              </a:rPr>
              <a:t>PS2.A: Forces and Motion</a:t>
            </a:r>
            <a:endParaRPr kumimoji="0" lang="en-US" sz="1800" b="1" i="0" u="none" strike="noStrike" kern="1200" cap="none" spc="0" normalizeH="0" baseline="0" noProof="0" dirty="0">
              <a:ln>
                <a:noFill/>
              </a:ln>
              <a:solidFill>
                <a:srgbClr val="000000"/>
              </a:solidFill>
              <a:effectLst/>
              <a:uLnTx/>
              <a:uFillTx/>
              <a:latin typeface="Helvetica Neue"/>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Helvetica Neue"/>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sng" strike="noStrike" kern="1200" cap="none" spc="0" normalizeH="0" baseline="0" noProof="0" dirty="0">
                <a:ln>
                  <a:noFill/>
                </a:ln>
                <a:solidFill>
                  <a:srgbClr val="000000"/>
                </a:solidFill>
                <a:effectLst/>
                <a:uLnTx/>
                <a:uFillTx/>
                <a:latin typeface="Helvetica Neue"/>
                <a:ea typeface="+mn-ea"/>
                <a:cs typeface="Arial" panose="020B0604020202020204" pitchFamily="34" charset="0"/>
                <a:hlinkClick r:id="rId2"/>
              </a:rPr>
              <a:t>The motion of an object is determined by the sum of the forces acting on it; if the total force on the object is not zero, its motion will change. </a:t>
            </a:r>
            <a:r>
              <a:rPr kumimoji="0" lang="en-US" sz="1800" b="1" i="0" u="sng" strike="noStrike" kern="1200" cap="none" spc="0" normalizeH="0" baseline="0" noProof="0" dirty="0">
                <a:ln>
                  <a:noFill/>
                </a:ln>
                <a:solidFill>
                  <a:srgbClr val="000000"/>
                </a:solidFill>
                <a:effectLst/>
                <a:uLnTx/>
                <a:uFillTx/>
                <a:latin typeface="Helvetica Neue"/>
                <a:ea typeface="+mn-ea"/>
                <a:cs typeface="Arial" panose="020B0604020202020204" pitchFamily="34" charset="0"/>
                <a:hlinkClick r:id="rId2"/>
              </a:rPr>
              <a:t>The greater the mass of the object, the greater the force needed to achieve the same change in motion. For any given object, a larger force causes a larger change in motion.</a:t>
            </a:r>
            <a:endParaRPr kumimoji="0" lang="en-US" sz="1800" b="1" i="0" u="sng" strike="noStrike" kern="1200" cap="none" spc="0" normalizeH="0" baseline="0" noProof="0" dirty="0">
              <a:ln>
                <a:noFill/>
              </a:ln>
              <a:solidFill>
                <a:srgbClr val="000000"/>
              </a:solidFill>
              <a:effectLst/>
              <a:uLnTx/>
              <a:uFillTx/>
              <a:latin typeface="Helvetica Neue"/>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333333"/>
              </a:solidFill>
              <a:effectLst/>
              <a:uLnTx/>
              <a:uFillTx/>
              <a:latin typeface="Helvetica Neue"/>
              <a:ea typeface="+mn-ea"/>
              <a:cs typeface="Arial" panose="020B0604020202020204" pitchFamily="34" charset="0"/>
            </a:endParaRPr>
          </a:p>
        </p:txBody>
      </p:sp>
      <p:pic>
        <p:nvPicPr>
          <p:cNvPr id="3" name="Picture 2">
            <a:extLst>
              <a:ext uri="{FF2B5EF4-FFF2-40B4-BE49-F238E27FC236}">
                <a16:creationId xmlns:a16="http://schemas.microsoft.com/office/drawing/2014/main" id="{F29B6163-F4CB-4EC5-8BED-17EAE042095F}"/>
              </a:ext>
            </a:extLst>
          </p:cNvPr>
          <p:cNvPicPr>
            <a:picLocks noChangeAspect="1"/>
          </p:cNvPicPr>
          <p:nvPr/>
        </p:nvPicPr>
        <p:blipFill>
          <a:blip r:embed="rId3"/>
          <a:stretch>
            <a:fillRect/>
          </a:stretch>
        </p:blipFill>
        <p:spPr>
          <a:xfrm>
            <a:off x="2514600" y="304800"/>
            <a:ext cx="3351151" cy="1663700"/>
          </a:xfrm>
          <a:prstGeom prst="rect">
            <a:avLst/>
          </a:prstGeom>
        </p:spPr>
      </p:pic>
    </p:spTree>
    <p:extLst>
      <p:ext uri="{BB962C8B-B14F-4D97-AF65-F5344CB8AC3E}">
        <p14:creationId xmlns:p14="http://schemas.microsoft.com/office/powerpoint/2010/main" val="4269015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a:extLst>
              <a:ext uri="{FF2B5EF4-FFF2-40B4-BE49-F238E27FC236}">
                <a16:creationId xmlns:a16="http://schemas.microsoft.com/office/drawing/2014/main" id="{70041F00-7993-46F2-82C8-A693E04BA040}"/>
              </a:ext>
            </a:extLst>
          </p:cNvPr>
          <p:cNvSpPr>
            <a:spLocks noGrp="1" noChangeArrowheads="1"/>
          </p:cNvSpPr>
          <p:nvPr>
            <p:ph type="title"/>
          </p:nvPr>
        </p:nvSpPr>
        <p:spPr/>
        <p:txBody>
          <a:bodyPr/>
          <a:lstStyle/>
          <a:p>
            <a:r>
              <a:rPr lang="en-US" altLang="en-US"/>
              <a:t>General Issues</a:t>
            </a:r>
          </a:p>
        </p:txBody>
      </p:sp>
      <p:sp>
        <p:nvSpPr>
          <p:cNvPr id="137219" name="Rectangle 3">
            <a:extLst>
              <a:ext uri="{FF2B5EF4-FFF2-40B4-BE49-F238E27FC236}">
                <a16:creationId xmlns:a16="http://schemas.microsoft.com/office/drawing/2014/main" id="{80CDB0C0-BC10-4D9D-A2F5-D2AC88DA72FE}"/>
              </a:ext>
            </a:extLst>
          </p:cNvPr>
          <p:cNvSpPr>
            <a:spLocks noGrp="1" noChangeArrowheads="1"/>
          </p:cNvSpPr>
          <p:nvPr>
            <p:ph type="body" idx="1"/>
          </p:nvPr>
        </p:nvSpPr>
        <p:spPr/>
        <p:txBody>
          <a:bodyPr/>
          <a:lstStyle/>
          <a:p>
            <a:r>
              <a:rPr lang="en-US" altLang="en-US"/>
              <a:t>Classroom management</a:t>
            </a:r>
          </a:p>
          <a:p>
            <a:r>
              <a:rPr lang="en-US" altLang="en-US"/>
              <a:t>Student motivation</a:t>
            </a:r>
          </a:p>
          <a:p>
            <a:r>
              <a:rPr lang="en-US" altLang="en-US"/>
              <a:t>Logistics</a:t>
            </a:r>
          </a:p>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721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7219">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7219">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72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8" grpId="0"/>
      <p:bldP spid="137219"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481925-CDF2-4522-8FE0-5DB18F7AB11F}"/>
              </a:ext>
            </a:extLst>
          </p:cNvPr>
          <p:cNvSpPr/>
          <p:nvPr/>
        </p:nvSpPr>
        <p:spPr>
          <a:xfrm>
            <a:off x="228600" y="1447800"/>
            <a:ext cx="8763000" cy="1169551"/>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333333"/>
                </a:solidFill>
                <a:effectLst/>
                <a:uLnTx/>
                <a:uFillTx/>
                <a:latin typeface="Helvetica Neue"/>
                <a:ea typeface="+mn-ea"/>
                <a:cs typeface="Arial" panose="020B0604020202020204" pitchFamily="34" charset="0"/>
              </a:rPr>
              <a:t>Students who demonstrate understanding can: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333333"/>
              </a:solidFill>
              <a:effectLst/>
              <a:uLnTx/>
              <a:uFillTx/>
              <a:latin typeface="Helvetica Neue"/>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7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Plan an investigation to provide evidence that the change in an object’s motion depends on the sum of the forces on the object and the mass of the object. </a:t>
            </a:r>
            <a:endParaRPr kumimoji="0" lang="en-US" sz="17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Rectangle 4">
            <a:extLst>
              <a:ext uri="{FF2B5EF4-FFF2-40B4-BE49-F238E27FC236}">
                <a16:creationId xmlns:a16="http://schemas.microsoft.com/office/drawing/2014/main" id="{12909D38-E122-49FA-B1D9-50C192481EAB}"/>
              </a:ext>
            </a:extLst>
          </p:cNvPr>
          <p:cNvSpPr/>
          <p:nvPr/>
        </p:nvSpPr>
        <p:spPr>
          <a:xfrm>
            <a:off x="5029200" y="1905000"/>
            <a:ext cx="3505200" cy="457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6" name="TextBox 5">
            <a:extLst>
              <a:ext uri="{FF2B5EF4-FFF2-40B4-BE49-F238E27FC236}">
                <a16:creationId xmlns:a16="http://schemas.microsoft.com/office/drawing/2014/main" id="{461E2C75-E443-41AA-A156-D849AF7E0B2A}"/>
              </a:ext>
            </a:extLst>
          </p:cNvPr>
          <p:cNvSpPr txBox="1"/>
          <p:nvPr/>
        </p:nvSpPr>
        <p:spPr>
          <a:xfrm>
            <a:off x="2173575" y="4672198"/>
            <a:ext cx="4339650"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What is that? How does one measure it?</a:t>
            </a:r>
          </a:p>
        </p:txBody>
      </p:sp>
      <p:sp>
        <p:nvSpPr>
          <p:cNvPr id="7" name="Rectangle 6">
            <a:extLst>
              <a:ext uri="{FF2B5EF4-FFF2-40B4-BE49-F238E27FC236}">
                <a16:creationId xmlns:a16="http://schemas.microsoft.com/office/drawing/2014/main" id="{85C5B8B3-A1AA-46AF-B3F8-8F9FB74B962B}"/>
              </a:ext>
            </a:extLst>
          </p:cNvPr>
          <p:cNvSpPr/>
          <p:nvPr/>
        </p:nvSpPr>
        <p:spPr>
          <a:xfrm>
            <a:off x="2057400" y="4628264"/>
            <a:ext cx="4572000" cy="457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8" name="Arrow: Right 7">
            <a:extLst>
              <a:ext uri="{FF2B5EF4-FFF2-40B4-BE49-F238E27FC236}">
                <a16:creationId xmlns:a16="http://schemas.microsoft.com/office/drawing/2014/main" id="{8685EC12-010B-4B62-8FE2-1F616F354312}"/>
              </a:ext>
            </a:extLst>
          </p:cNvPr>
          <p:cNvSpPr/>
          <p:nvPr/>
        </p:nvSpPr>
        <p:spPr>
          <a:xfrm rot="18270649">
            <a:off x="5249132" y="3546364"/>
            <a:ext cx="1596450" cy="32203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3114073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animBg="1"/>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3D8B6-FB1C-492D-88CF-FABCE879B16A}"/>
              </a:ext>
            </a:extLst>
          </p:cNvPr>
          <p:cNvSpPr>
            <a:spLocks noGrp="1"/>
          </p:cNvSpPr>
          <p:nvPr>
            <p:ph type="title"/>
          </p:nvPr>
        </p:nvSpPr>
        <p:spPr/>
        <p:txBody>
          <a:bodyPr/>
          <a:lstStyle/>
          <a:p>
            <a:r>
              <a:rPr lang="en-US" dirty="0"/>
              <a:t>Rubric Grading</a:t>
            </a:r>
          </a:p>
        </p:txBody>
      </p:sp>
      <p:sp>
        <p:nvSpPr>
          <p:cNvPr id="3" name="Content Placeholder 2">
            <a:extLst>
              <a:ext uri="{FF2B5EF4-FFF2-40B4-BE49-F238E27FC236}">
                <a16:creationId xmlns:a16="http://schemas.microsoft.com/office/drawing/2014/main" id="{AC2E1575-73E6-4918-A68E-CE69D4D44E5A}"/>
              </a:ext>
            </a:extLst>
          </p:cNvPr>
          <p:cNvSpPr>
            <a:spLocks noGrp="1"/>
          </p:cNvSpPr>
          <p:nvPr>
            <p:ph idx="1"/>
          </p:nvPr>
        </p:nvSpPr>
        <p:spPr/>
        <p:txBody>
          <a:bodyPr/>
          <a:lstStyle/>
          <a:p>
            <a:r>
              <a:rPr lang="en-US" sz="2800" dirty="0"/>
              <a:t>Even on quantitative questions, it’s often useful to insert qualitative items and award correct answers with partial credit. </a:t>
            </a:r>
          </a:p>
          <a:p>
            <a:r>
              <a:rPr lang="en-US" sz="2800" dirty="0"/>
              <a:t>Example: Question on measuring power, for high school students in summer program carrying out lab activities</a:t>
            </a:r>
          </a:p>
        </p:txBody>
      </p:sp>
    </p:spTree>
    <p:extLst>
      <p:ext uri="{BB962C8B-B14F-4D97-AF65-F5344CB8AC3E}">
        <p14:creationId xmlns:p14="http://schemas.microsoft.com/office/powerpoint/2010/main" val="1298911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A6FB501-7D61-486B-8E6D-AE2E57D5B55D}"/>
              </a:ext>
            </a:extLst>
          </p:cNvPr>
          <p:cNvPicPr>
            <a:picLocks noChangeAspect="1"/>
          </p:cNvPicPr>
          <p:nvPr/>
        </p:nvPicPr>
        <p:blipFill>
          <a:blip r:embed="rId2"/>
          <a:stretch>
            <a:fillRect/>
          </a:stretch>
        </p:blipFill>
        <p:spPr>
          <a:xfrm>
            <a:off x="26773" y="2091031"/>
            <a:ext cx="9144000" cy="2675937"/>
          </a:xfrm>
          <a:prstGeom prst="rect">
            <a:avLst/>
          </a:prstGeom>
        </p:spPr>
      </p:pic>
      <p:sp>
        <p:nvSpPr>
          <p:cNvPr id="3" name="Rectangle 2">
            <a:extLst>
              <a:ext uri="{FF2B5EF4-FFF2-40B4-BE49-F238E27FC236}">
                <a16:creationId xmlns:a16="http://schemas.microsoft.com/office/drawing/2014/main" id="{D3A1AD9B-4C5A-40C4-B01F-D56F76638732}"/>
              </a:ext>
            </a:extLst>
          </p:cNvPr>
          <p:cNvSpPr/>
          <p:nvPr/>
        </p:nvSpPr>
        <p:spPr>
          <a:xfrm>
            <a:off x="248248" y="3146347"/>
            <a:ext cx="8839200" cy="1752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EFB6354C-C23C-4C6E-9FCC-FA8AE462B82A}"/>
                  </a:ext>
                </a:extLst>
              </p:cNvPr>
              <p:cNvSpPr txBox="1"/>
              <p:nvPr/>
            </p:nvSpPr>
            <p:spPr>
              <a:xfrm>
                <a:off x="1447800" y="3276600"/>
                <a:ext cx="6440096" cy="1754326"/>
              </a:xfrm>
              <a:prstGeom prst="rect">
                <a:avLst/>
              </a:prstGeom>
              <a:noFill/>
            </p:spPr>
            <p:txBody>
              <a:bodyPr wrap="none" rtlCol="0">
                <a:spAutoFit/>
              </a:bodyPr>
              <a:lstStyle/>
              <a:p>
                <a:r>
                  <a:rPr lang="en-US" dirty="0"/>
                  <a:t>Which cart uses the most power? </a:t>
                </a:r>
              </a:p>
              <a:p>
                <a:endParaRPr lang="en-US" dirty="0"/>
              </a:p>
              <a:p>
                <a:r>
                  <a:rPr lang="en-US" dirty="0"/>
                  <a:t>Relevant quantities:</a:t>
                </a:r>
              </a:p>
              <a:p>
                <a:r>
                  <a:rPr lang="en-US" dirty="0"/>
                  <a:t>	mass (m); time (t); velocity (v)</a:t>
                </a:r>
              </a:p>
              <a:p>
                <a:r>
                  <a:rPr lang="en-US" dirty="0"/>
                  <a:t>	kinetic energy (KE) = ½ mv</a:t>
                </a:r>
                <a:r>
                  <a:rPr lang="en-US" baseline="30000" dirty="0"/>
                  <a:t>2</a:t>
                </a:r>
              </a:p>
              <a:p>
                <a:r>
                  <a:rPr lang="en-US" baseline="30000" dirty="0"/>
                  <a:t>	</a:t>
                </a:r>
                <a:r>
                  <a:rPr lang="en-US" dirty="0"/>
                  <a:t>Power = change in energy, divided by time =</a:t>
                </a:r>
                <a:r>
                  <a:rPr lang="el-GR" dirty="0"/>
                  <a:t>Δ</a:t>
                </a:r>
                <a14:m>
                  <m:oMath xmlns:m="http://schemas.openxmlformats.org/officeDocument/2006/math">
                    <a:fld id="{825F15A7-03F4-43D7-82C5-3E23DA2F108C}" type="mathplaceholder">
                      <a:rPr lang="en-US" i="1">
                        <a:latin typeface="Cambria Math" panose="02040503050406030204" pitchFamily="18" charset="0"/>
                      </a:rPr>
                      <a:t>KE</a:t>
                    </a:fld>
                  </m:oMath>
                </a14:m>
                <a:r>
                  <a:rPr lang="en-US" dirty="0"/>
                  <a:t>/</a:t>
                </a:r>
                <a:r>
                  <a:rPr lang="el-GR" dirty="0"/>
                  <a:t>Δ</a:t>
                </a:r>
                <a14:m>
                  <m:oMath xmlns:m="http://schemas.openxmlformats.org/officeDocument/2006/math">
                    <a:fld id="{825F15A7-03F4-43D7-82C5-3E23DA2F108C}" type="mathplaceholder">
                      <a:rPr lang="en-US" i="1">
                        <a:latin typeface="Cambria Math" panose="02040503050406030204" pitchFamily="18" charset="0"/>
                      </a:rPr>
                      <a:t>t</a:t>
                    </a:fld>
                  </m:oMath>
                </a14:m>
                <a:endParaRPr lang="en-US" dirty="0"/>
              </a:p>
            </p:txBody>
          </p:sp>
        </mc:Choice>
        <mc:Fallback xmlns="">
          <p:sp>
            <p:nvSpPr>
              <p:cNvPr id="4" name="TextBox 3">
                <a:extLst>
                  <a:ext uri="{FF2B5EF4-FFF2-40B4-BE49-F238E27FC236}">
                    <a16:creationId xmlns:a16="http://schemas.microsoft.com/office/drawing/2014/main" id="{EFB6354C-C23C-4C6E-9FCC-FA8AE462B82A}"/>
                  </a:ext>
                </a:extLst>
              </p:cNvPr>
              <p:cNvSpPr txBox="1">
                <a:spLocks noRot="1" noChangeAspect="1" noMove="1" noResize="1" noEditPoints="1" noAdjustHandles="1" noChangeArrowheads="1" noChangeShapeType="1" noTextEdit="1"/>
              </p:cNvSpPr>
              <p:nvPr/>
            </p:nvSpPr>
            <p:spPr>
              <a:xfrm>
                <a:off x="1447800" y="3276600"/>
                <a:ext cx="6440096" cy="1754326"/>
              </a:xfrm>
              <a:prstGeom prst="rect">
                <a:avLst/>
              </a:prstGeom>
              <a:blipFill>
                <a:blip r:embed="rId3"/>
                <a:stretch>
                  <a:fillRect l="-852" t="-2091" b="-4530"/>
                </a:stretch>
              </a:blipFill>
            </p:spPr>
            <p:txBody>
              <a:bodyPr/>
              <a:lstStyle/>
              <a:p>
                <a:r>
                  <a:rPr lang="en-US">
                    <a:noFill/>
                  </a:rPr>
                  <a:t> </a:t>
                </a:r>
              </a:p>
            </p:txBody>
          </p:sp>
        </mc:Fallback>
      </mc:AlternateContent>
    </p:spTree>
    <p:extLst>
      <p:ext uri="{BB962C8B-B14F-4D97-AF65-F5344CB8AC3E}">
        <p14:creationId xmlns:p14="http://schemas.microsoft.com/office/powerpoint/2010/main" val="904998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A6FB501-7D61-486B-8E6D-AE2E57D5B55D}"/>
              </a:ext>
            </a:extLst>
          </p:cNvPr>
          <p:cNvPicPr>
            <a:picLocks noChangeAspect="1"/>
          </p:cNvPicPr>
          <p:nvPr/>
        </p:nvPicPr>
        <p:blipFill>
          <a:blip r:embed="rId2"/>
          <a:stretch>
            <a:fillRect/>
          </a:stretch>
        </p:blipFill>
        <p:spPr>
          <a:xfrm>
            <a:off x="0" y="2091031"/>
            <a:ext cx="9144000" cy="2675937"/>
          </a:xfrm>
          <a:prstGeom prst="rect">
            <a:avLst/>
          </a:prstGeom>
        </p:spPr>
      </p:pic>
      <p:sp>
        <p:nvSpPr>
          <p:cNvPr id="3" name="Rectangle 2">
            <a:extLst>
              <a:ext uri="{FF2B5EF4-FFF2-40B4-BE49-F238E27FC236}">
                <a16:creationId xmlns:a16="http://schemas.microsoft.com/office/drawing/2014/main" id="{51A8FD18-E615-48FC-B2BA-5A4C04856940}"/>
              </a:ext>
            </a:extLst>
          </p:cNvPr>
          <p:cNvSpPr/>
          <p:nvPr/>
        </p:nvSpPr>
        <p:spPr>
          <a:xfrm>
            <a:off x="228600" y="3519616"/>
            <a:ext cx="8686800"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31598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A6FB501-7D61-486B-8E6D-AE2E57D5B55D}"/>
              </a:ext>
            </a:extLst>
          </p:cNvPr>
          <p:cNvPicPr>
            <a:picLocks noChangeAspect="1"/>
          </p:cNvPicPr>
          <p:nvPr/>
        </p:nvPicPr>
        <p:blipFill>
          <a:blip r:embed="rId2"/>
          <a:stretch>
            <a:fillRect/>
          </a:stretch>
        </p:blipFill>
        <p:spPr>
          <a:xfrm>
            <a:off x="0" y="2091031"/>
            <a:ext cx="9144000" cy="2675937"/>
          </a:xfrm>
          <a:prstGeom prst="rect">
            <a:avLst/>
          </a:prstGeom>
        </p:spPr>
      </p:pic>
      <p:sp>
        <p:nvSpPr>
          <p:cNvPr id="3" name="Rectangle 2">
            <a:extLst>
              <a:ext uri="{FF2B5EF4-FFF2-40B4-BE49-F238E27FC236}">
                <a16:creationId xmlns:a16="http://schemas.microsoft.com/office/drawing/2014/main" id="{4DEAD3C9-CF04-4EC7-8FC4-A860826A90D4}"/>
              </a:ext>
            </a:extLst>
          </p:cNvPr>
          <p:cNvSpPr/>
          <p:nvPr/>
        </p:nvSpPr>
        <p:spPr>
          <a:xfrm>
            <a:off x="228600" y="3729682"/>
            <a:ext cx="8686800"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820CAA88-FF32-4256-B260-0F11B406ED99}"/>
              </a:ext>
            </a:extLst>
          </p:cNvPr>
          <p:cNvSpPr/>
          <p:nvPr/>
        </p:nvSpPr>
        <p:spPr>
          <a:xfrm>
            <a:off x="914400" y="3510349"/>
            <a:ext cx="1752600" cy="2234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6" name="Rectangle 5">
            <a:extLst>
              <a:ext uri="{FF2B5EF4-FFF2-40B4-BE49-F238E27FC236}">
                <a16:creationId xmlns:a16="http://schemas.microsoft.com/office/drawing/2014/main" id="{E8A17B76-1D43-4A05-895D-57A4AD0DCC25}"/>
              </a:ext>
            </a:extLst>
          </p:cNvPr>
          <p:cNvSpPr/>
          <p:nvPr/>
        </p:nvSpPr>
        <p:spPr>
          <a:xfrm>
            <a:off x="4648200" y="3313154"/>
            <a:ext cx="2971800" cy="4546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Tree>
    <p:extLst>
      <p:ext uri="{BB962C8B-B14F-4D97-AF65-F5344CB8AC3E}">
        <p14:creationId xmlns:p14="http://schemas.microsoft.com/office/powerpoint/2010/main" val="34229790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A6FB501-7D61-486B-8E6D-AE2E57D5B55D}"/>
              </a:ext>
            </a:extLst>
          </p:cNvPr>
          <p:cNvPicPr>
            <a:picLocks noChangeAspect="1"/>
          </p:cNvPicPr>
          <p:nvPr/>
        </p:nvPicPr>
        <p:blipFill>
          <a:blip r:embed="rId2"/>
          <a:stretch>
            <a:fillRect/>
          </a:stretch>
        </p:blipFill>
        <p:spPr>
          <a:xfrm>
            <a:off x="0" y="2091031"/>
            <a:ext cx="9144000" cy="2675937"/>
          </a:xfrm>
          <a:prstGeom prst="rect">
            <a:avLst/>
          </a:prstGeom>
        </p:spPr>
      </p:pic>
      <p:sp>
        <p:nvSpPr>
          <p:cNvPr id="3" name="Rectangle 2">
            <a:extLst>
              <a:ext uri="{FF2B5EF4-FFF2-40B4-BE49-F238E27FC236}">
                <a16:creationId xmlns:a16="http://schemas.microsoft.com/office/drawing/2014/main" id="{4DEAD3C9-CF04-4EC7-8FC4-A860826A90D4}"/>
              </a:ext>
            </a:extLst>
          </p:cNvPr>
          <p:cNvSpPr/>
          <p:nvPr/>
        </p:nvSpPr>
        <p:spPr>
          <a:xfrm>
            <a:off x="228600" y="3733800"/>
            <a:ext cx="8686800"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95383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A6FB501-7D61-486B-8E6D-AE2E57D5B55D}"/>
              </a:ext>
            </a:extLst>
          </p:cNvPr>
          <p:cNvPicPr>
            <a:picLocks noChangeAspect="1"/>
          </p:cNvPicPr>
          <p:nvPr/>
        </p:nvPicPr>
        <p:blipFill>
          <a:blip r:embed="rId2"/>
          <a:stretch>
            <a:fillRect/>
          </a:stretch>
        </p:blipFill>
        <p:spPr>
          <a:xfrm>
            <a:off x="0" y="2091031"/>
            <a:ext cx="9144000" cy="2675937"/>
          </a:xfrm>
          <a:prstGeom prst="rect">
            <a:avLst/>
          </a:prstGeom>
        </p:spPr>
      </p:pic>
      <p:sp>
        <p:nvSpPr>
          <p:cNvPr id="3" name="Rectangle 2">
            <a:extLst>
              <a:ext uri="{FF2B5EF4-FFF2-40B4-BE49-F238E27FC236}">
                <a16:creationId xmlns:a16="http://schemas.microsoft.com/office/drawing/2014/main" id="{47AD1342-988D-434C-9E34-968F4A0E6B11}"/>
              </a:ext>
            </a:extLst>
          </p:cNvPr>
          <p:cNvSpPr/>
          <p:nvPr/>
        </p:nvSpPr>
        <p:spPr>
          <a:xfrm>
            <a:off x="228600" y="3962400"/>
            <a:ext cx="8686800"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45447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A6FB501-7D61-486B-8E6D-AE2E57D5B55D}"/>
              </a:ext>
            </a:extLst>
          </p:cNvPr>
          <p:cNvPicPr>
            <a:picLocks noChangeAspect="1"/>
          </p:cNvPicPr>
          <p:nvPr/>
        </p:nvPicPr>
        <p:blipFill>
          <a:blip r:embed="rId2"/>
          <a:stretch>
            <a:fillRect/>
          </a:stretch>
        </p:blipFill>
        <p:spPr>
          <a:xfrm>
            <a:off x="0" y="2091031"/>
            <a:ext cx="9144000" cy="2675937"/>
          </a:xfrm>
          <a:prstGeom prst="rect">
            <a:avLst/>
          </a:prstGeom>
        </p:spPr>
      </p:pic>
      <p:sp>
        <p:nvSpPr>
          <p:cNvPr id="3" name="Rectangle 2">
            <a:extLst>
              <a:ext uri="{FF2B5EF4-FFF2-40B4-BE49-F238E27FC236}">
                <a16:creationId xmlns:a16="http://schemas.microsoft.com/office/drawing/2014/main" id="{D161D93D-6BBB-4796-B39F-18F456A9171F}"/>
              </a:ext>
            </a:extLst>
          </p:cNvPr>
          <p:cNvSpPr/>
          <p:nvPr/>
        </p:nvSpPr>
        <p:spPr>
          <a:xfrm>
            <a:off x="152400" y="4191000"/>
            <a:ext cx="8686800"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1A398B0-1F88-4637-A319-7333E42A9578}"/>
              </a:ext>
            </a:extLst>
          </p:cNvPr>
          <p:cNvSpPr/>
          <p:nvPr/>
        </p:nvSpPr>
        <p:spPr>
          <a:xfrm>
            <a:off x="990600" y="3962400"/>
            <a:ext cx="44958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58401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A6FB501-7D61-486B-8E6D-AE2E57D5B55D}"/>
              </a:ext>
            </a:extLst>
          </p:cNvPr>
          <p:cNvPicPr>
            <a:picLocks noChangeAspect="1"/>
          </p:cNvPicPr>
          <p:nvPr/>
        </p:nvPicPr>
        <p:blipFill>
          <a:blip r:embed="rId2"/>
          <a:stretch>
            <a:fillRect/>
          </a:stretch>
        </p:blipFill>
        <p:spPr>
          <a:xfrm>
            <a:off x="0" y="2091031"/>
            <a:ext cx="9144000" cy="2675937"/>
          </a:xfrm>
          <a:prstGeom prst="rect">
            <a:avLst/>
          </a:prstGeom>
        </p:spPr>
      </p:pic>
      <p:sp>
        <p:nvSpPr>
          <p:cNvPr id="3" name="Rectangle 2">
            <a:extLst>
              <a:ext uri="{FF2B5EF4-FFF2-40B4-BE49-F238E27FC236}">
                <a16:creationId xmlns:a16="http://schemas.microsoft.com/office/drawing/2014/main" id="{D161D93D-6BBB-4796-B39F-18F456A9171F}"/>
              </a:ext>
            </a:extLst>
          </p:cNvPr>
          <p:cNvSpPr/>
          <p:nvPr/>
        </p:nvSpPr>
        <p:spPr>
          <a:xfrm>
            <a:off x="152400" y="4191000"/>
            <a:ext cx="8686800"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34893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A6FB501-7D61-486B-8E6D-AE2E57D5B55D}"/>
              </a:ext>
            </a:extLst>
          </p:cNvPr>
          <p:cNvPicPr>
            <a:picLocks noChangeAspect="1"/>
          </p:cNvPicPr>
          <p:nvPr/>
        </p:nvPicPr>
        <p:blipFill>
          <a:blip r:embed="rId2"/>
          <a:stretch>
            <a:fillRect/>
          </a:stretch>
        </p:blipFill>
        <p:spPr>
          <a:xfrm>
            <a:off x="0" y="2091031"/>
            <a:ext cx="9144000" cy="2675937"/>
          </a:xfrm>
          <a:prstGeom prst="rect">
            <a:avLst/>
          </a:prstGeom>
        </p:spPr>
      </p:pic>
      <p:sp>
        <p:nvSpPr>
          <p:cNvPr id="3" name="Rectangle 2">
            <a:extLst>
              <a:ext uri="{FF2B5EF4-FFF2-40B4-BE49-F238E27FC236}">
                <a16:creationId xmlns:a16="http://schemas.microsoft.com/office/drawing/2014/main" id="{D161D93D-6BBB-4796-B39F-18F456A9171F}"/>
              </a:ext>
            </a:extLst>
          </p:cNvPr>
          <p:cNvSpPr/>
          <p:nvPr/>
        </p:nvSpPr>
        <p:spPr>
          <a:xfrm>
            <a:off x="76200" y="4419600"/>
            <a:ext cx="8686800"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8850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a:extLst>
              <a:ext uri="{FF2B5EF4-FFF2-40B4-BE49-F238E27FC236}">
                <a16:creationId xmlns:a16="http://schemas.microsoft.com/office/drawing/2014/main" id="{B8B8105C-ABFF-4285-8239-6FB31689179C}"/>
              </a:ext>
            </a:extLst>
          </p:cNvPr>
          <p:cNvSpPr>
            <a:spLocks noGrp="1" noChangeArrowheads="1"/>
          </p:cNvSpPr>
          <p:nvPr>
            <p:ph type="title"/>
          </p:nvPr>
        </p:nvSpPr>
        <p:spPr/>
        <p:txBody>
          <a:bodyPr/>
          <a:lstStyle/>
          <a:p>
            <a:r>
              <a:rPr lang="en-US" altLang="en-US" dirty="0"/>
              <a:t>Classroom Management Issues</a:t>
            </a:r>
          </a:p>
        </p:txBody>
      </p:sp>
      <p:sp>
        <p:nvSpPr>
          <p:cNvPr id="138243" name="Rectangle 3">
            <a:extLst>
              <a:ext uri="{FF2B5EF4-FFF2-40B4-BE49-F238E27FC236}">
                <a16:creationId xmlns:a16="http://schemas.microsoft.com/office/drawing/2014/main" id="{9B392B25-0250-4B28-980D-81A3BDBE538C}"/>
              </a:ext>
            </a:extLst>
          </p:cNvPr>
          <p:cNvSpPr>
            <a:spLocks noGrp="1" noChangeArrowheads="1"/>
          </p:cNvSpPr>
          <p:nvPr>
            <p:ph type="body" idx="1"/>
          </p:nvPr>
        </p:nvSpPr>
        <p:spPr>
          <a:xfrm>
            <a:off x="457200" y="1600200"/>
            <a:ext cx="8229600" cy="4876800"/>
          </a:xfrm>
        </p:spPr>
        <p:txBody>
          <a:bodyPr/>
          <a:lstStyle/>
          <a:p>
            <a:r>
              <a:rPr lang="en-US" altLang="en-US" sz="2800" dirty="0"/>
              <a:t>If the students are not attempting to participate in class or engage with the activities, they will learn nothing</a:t>
            </a:r>
          </a:p>
          <a:p>
            <a:r>
              <a:rPr lang="en-US" altLang="en-US" sz="2800" dirty="0"/>
              <a:t>Learning classroom management skills is done on the job or with previous equivalent experience; it is a highly nontrivial task</a:t>
            </a:r>
          </a:p>
          <a:p>
            <a:pPr lvl="1"/>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824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824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824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A6FB501-7D61-486B-8E6D-AE2E57D5B55D}"/>
              </a:ext>
            </a:extLst>
          </p:cNvPr>
          <p:cNvPicPr>
            <a:picLocks noChangeAspect="1"/>
          </p:cNvPicPr>
          <p:nvPr/>
        </p:nvPicPr>
        <p:blipFill>
          <a:blip r:embed="rId2"/>
          <a:stretch>
            <a:fillRect/>
          </a:stretch>
        </p:blipFill>
        <p:spPr>
          <a:xfrm>
            <a:off x="0" y="2091031"/>
            <a:ext cx="9144000" cy="2675937"/>
          </a:xfrm>
          <a:prstGeom prst="rect">
            <a:avLst/>
          </a:prstGeom>
        </p:spPr>
      </p:pic>
      <p:sp>
        <p:nvSpPr>
          <p:cNvPr id="3" name="Rectangle 2">
            <a:extLst>
              <a:ext uri="{FF2B5EF4-FFF2-40B4-BE49-F238E27FC236}">
                <a16:creationId xmlns:a16="http://schemas.microsoft.com/office/drawing/2014/main" id="{60B739A7-1788-4D83-904A-EFDD4865C79E}"/>
              </a:ext>
            </a:extLst>
          </p:cNvPr>
          <p:cNvSpPr/>
          <p:nvPr/>
        </p:nvSpPr>
        <p:spPr>
          <a:xfrm>
            <a:off x="990600" y="4462168"/>
            <a:ext cx="25908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1597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A6FB501-7D61-486B-8E6D-AE2E57D5B55D}"/>
              </a:ext>
            </a:extLst>
          </p:cNvPr>
          <p:cNvPicPr>
            <a:picLocks noChangeAspect="1"/>
          </p:cNvPicPr>
          <p:nvPr/>
        </p:nvPicPr>
        <p:blipFill>
          <a:blip r:embed="rId2"/>
          <a:stretch>
            <a:fillRect/>
          </a:stretch>
        </p:blipFill>
        <p:spPr>
          <a:xfrm>
            <a:off x="0" y="2091031"/>
            <a:ext cx="9144000" cy="2675937"/>
          </a:xfrm>
          <a:prstGeom prst="rect">
            <a:avLst/>
          </a:prstGeom>
        </p:spPr>
      </p:pic>
    </p:spTree>
    <p:extLst>
      <p:ext uri="{BB962C8B-B14F-4D97-AF65-F5344CB8AC3E}">
        <p14:creationId xmlns:p14="http://schemas.microsoft.com/office/powerpoint/2010/main" val="1262248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A6FB501-7D61-486B-8E6D-AE2E57D5B55D}"/>
              </a:ext>
            </a:extLst>
          </p:cNvPr>
          <p:cNvPicPr>
            <a:picLocks noChangeAspect="1"/>
          </p:cNvPicPr>
          <p:nvPr/>
        </p:nvPicPr>
        <p:blipFill>
          <a:blip r:embed="rId2"/>
          <a:stretch>
            <a:fillRect/>
          </a:stretch>
        </p:blipFill>
        <p:spPr>
          <a:xfrm>
            <a:off x="0" y="2091031"/>
            <a:ext cx="9144000" cy="2675937"/>
          </a:xfrm>
          <a:prstGeom prst="rect">
            <a:avLst/>
          </a:prstGeom>
        </p:spPr>
      </p:pic>
    </p:spTree>
    <p:extLst>
      <p:ext uri="{BB962C8B-B14F-4D97-AF65-F5344CB8AC3E}">
        <p14:creationId xmlns:p14="http://schemas.microsoft.com/office/powerpoint/2010/main" val="10811810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784FB-CBC4-4F79-87A6-9D3A2CED9D06}"/>
              </a:ext>
            </a:extLst>
          </p:cNvPr>
          <p:cNvSpPr>
            <a:spLocks noGrp="1"/>
          </p:cNvSpPr>
          <p:nvPr>
            <p:ph type="title"/>
          </p:nvPr>
        </p:nvSpPr>
        <p:spPr/>
        <p:txBody>
          <a:bodyPr/>
          <a:lstStyle/>
          <a:p>
            <a:r>
              <a:rPr lang="en-US" sz="3200" dirty="0"/>
              <a:t>Sample Student Response (High School)</a:t>
            </a:r>
          </a:p>
        </p:txBody>
      </p:sp>
      <p:sp>
        <p:nvSpPr>
          <p:cNvPr id="5" name="Content Placeholder 4">
            <a:extLst>
              <a:ext uri="{FF2B5EF4-FFF2-40B4-BE49-F238E27FC236}">
                <a16:creationId xmlns:a16="http://schemas.microsoft.com/office/drawing/2014/main" id="{4611899A-05E5-456B-9BA3-35D11662F0D9}"/>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4BD0C212-6A30-4701-B7B2-D62264802134}"/>
              </a:ext>
            </a:extLst>
          </p:cNvPr>
          <p:cNvPicPr>
            <a:picLocks noChangeAspect="1"/>
          </p:cNvPicPr>
          <p:nvPr/>
        </p:nvPicPr>
        <p:blipFill>
          <a:blip r:embed="rId2"/>
          <a:stretch>
            <a:fillRect/>
          </a:stretch>
        </p:blipFill>
        <p:spPr>
          <a:xfrm>
            <a:off x="152400" y="1256423"/>
            <a:ext cx="9067800" cy="4386260"/>
          </a:xfrm>
          <a:prstGeom prst="rect">
            <a:avLst/>
          </a:prstGeom>
        </p:spPr>
      </p:pic>
      <p:sp>
        <p:nvSpPr>
          <p:cNvPr id="7" name="Rectangle 6">
            <a:extLst>
              <a:ext uri="{FF2B5EF4-FFF2-40B4-BE49-F238E27FC236}">
                <a16:creationId xmlns:a16="http://schemas.microsoft.com/office/drawing/2014/main" id="{9099A6DF-EBF7-4CAC-B734-389E4D7064A9}"/>
              </a:ext>
            </a:extLst>
          </p:cNvPr>
          <p:cNvSpPr/>
          <p:nvPr/>
        </p:nvSpPr>
        <p:spPr>
          <a:xfrm>
            <a:off x="3429000" y="1905000"/>
            <a:ext cx="3352800"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1FE4B75-8D0E-4CF5-89D9-3F93DA62CF05}"/>
              </a:ext>
            </a:extLst>
          </p:cNvPr>
          <p:cNvSpPr/>
          <p:nvPr/>
        </p:nvSpPr>
        <p:spPr>
          <a:xfrm>
            <a:off x="6858000" y="1905000"/>
            <a:ext cx="1447800"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39DB422-4B88-423D-A88E-2BE001587957}"/>
              </a:ext>
            </a:extLst>
          </p:cNvPr>
          <p:cNvSpPr/>
          <p:nvPr/>
        </p:nvSpPr>
        <p:spPr>
          <a:xfrm>
            <a:off x="3276600" y="2347516"/>
            <a:ext cx="2667000"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ABA10A-EED7-48C0-8142-C2A455A09D58}"/>
              </a:ext>
            </a:extLst>
          </p:cNvPr>
          <p:cNvSpPr/>
          <p:nvPr/>
        </p:nvSpPr>
        <p:spPr>
          <a:xfrm>
            <a:off x="3657600" y="2790032"/>
            <a:ext cx="4495800"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BDF776D-AD56-471A-AC1F-F6B6B4805C32}"/>
              </a:ext>
            </a:extLst>
          </p:cNvPr>
          <p:cNvSpPr/>
          <p:nvPr/>
        </p:nvSpPr>
        <p:spPr>
          <a:xfrm>
            <a:off x="2590800" y="3259053"/>
            <a:ext cx="2391032"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4FCEA54-9205-46D4-BBF9-AFCDB04068D7}"/>
              </a:ext>
            </a:extLst>
          </p:cNvPr>
          <p:cNvSpPr/>
          <p:nvPr/>
        </p:nvSpPr>
        <p:spPr>
          <a:xfrm>
            <a:off x="402624" y="1933638"/>
            <a:ext cx="2645376" cy="73336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0387623-C128-426F-9C70-89C9D8D37FE0}"/>
              </a:ext>
            </a:extLst>
          </p:cNvPr>
          <p:cNvSpPr/>
          <p:nvPr/>
        </p:nvSpPr>
        <p:spPr>
          <a:xfrm>
            <a:off x="6695303" y="3667814"/>
            <a:ext cx="2448697" cy="59938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BD74011-0958-46BC-ABA3-717F98CE9EEA}"/>
              </a:ext>
            </a:extLst>
          </p:cNvPr>
          <p:cNvSpPr/>
          <p:nvPr/>
        </p:nvSpPr>
        <p:spPr>
          <a:xfrm>
            <a:off x="223452" y="4135352"/>
            <a:ext cx="3205548" cy="10462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0307408-2C57-4162-BE10-26DB98503028}"/>
              </a:ext>
            </a:extLst>
          </p:cNvPr>
          <p:cNvSpPr/>
          <p:nvPr/>
        </p:nvSpPr>
        <p:spPr>
          <a:xfrm>
            <a:off x="3483576" y="4327628"/>
            <a:ext cx="4653348" cy="87270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2649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A6FB501-7D61-486B-8E6D-AE2E57D5B55D}"/>
              </a:ext>
            </a:extLst>
          </p:cNvPr>
          <p:cNvPicPr>
            <a:picLocks noChangeAspect="1"/>
          </p:cNvPicPr>
          <p:nvPr/>
        </p:nvPicPr>
        <p:blipFill>
          <a:blip r:embed="rId2"/>
          <a:stretch>
            <a:fillRect/>
          </a:stretch>
        </p:blipFill>
        <p:spPr>
          <a:xfrm>
            <a:off x="0" y="2091031"/>
            <a:ext cx="9144000" cy="2675937"/>
          </a:xfrm>
          <a:prstGeom prst="rect">
            <a:avLst/>
          </a:prstGeom>
        </p:spPr>
      </p:pic>
      <p:sp>
        <p:nvSpPr>
          <p:cNvPr id="3" name="Rectangle 2">
            <a:extLst>
              <a:ext uri="{FF2B5EF4-FFF2-40B4-BE49-F238E27FC236}">
                <a16:creationId xmlns:a16="http://schemas.microsoft.com/office/drawing/2014/main" id="{D3A1AD9B-4C5A-40C4-B01F-D56F76638732}"/>
              </a:ext>
            </a:extLst>
          </p:cNvPr>
          <p:cNvSpPr/>
          <p:nvPr/>
        </p:nvSpPr>
        <p:spPr>
          <a:xfrm>
            <a:off x="228600" y="3200400"/>
            <a:ext cx="8839200" cy="1752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1A14165-8663-41C9-8488-7254A45F749D}"/>
              </a:ext>
            </a:extLst>
          </p:cNvPr>
          <p:cNvSpPr txBox="1"/>
          <p:nvPr/>
        </p:nvSpPr>
        <p:spPr>
          <a:xfrm>
            <a:off x="914400" y="3200400"/>
            <a:ext cx="6477000" cy="923330"/>
          </a:xfrm>
          <a:prstGeom prst="rect">
            <a:avLst/>
          </a:prstGeom>
          <a:noFill/>
        </p:spPr>
        <p:txBody>
          <a:bodyPr wrap="square" rtlCol="0">
            <a:spAutoFit/>
          </a:bodyPr>
          <a:lstStyle/>
          <a:p>
            <a:r>
              <a:rPr lang="en-US" dirty="0"/>
              <a:t>Could now add numerical question by giving actual values for masses, velocities, times, etc. (But that was not done in this case.)</a:t>
            </a:r>
          </a:p>
        </p:txBody>
      </p:sp>
    </p:spTree>
    <p:extLst>
      <p:ext uri="{BB962C8B-B14F-4D97-AF65-F5344CB8AC3E}">
        <p14:creationId xmlns:p14="http://schemas.microsoft.com/office/powerpoint/2010/main" val="35368032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D66D41C9-9BB3-41AE-B65F-A37A2E4DAC0B}"/>
              </a:ext>
            </a:extLst>
          </p:cNvPr>
          <p:cNvSpPr>
            <a:spLocks noGrp="1" noChangeArrowheads="1"/>
          </p:cNvSpPr>
          <p:nvPr>
            <p:ph type="title"/>
          </p:nvPr>
        </p:nvSpPr>
        <p:spPr/>
        <p:txBody>
          <a:bodyPr/>
          <a:lstStyle/>
          <a:p>
            <a:r>
              <a:rPr lang="en-US" altLang="en-US" sz="4000" dirty="0"/>
              <a:t>Electromagnetism Unit</a:t>
            </a:r>
          </a:p>
        </p:txBody>
      </p:sp>
      <p:sp>
        <p:nvSpPr>
          <p:cNvPr id="101379" name="Rectangle 3">
            <a:extLst>
              <a:ext uri="{FF2B5EF4-FFF2-40B4-BE49-F238E27FC236}">
                <a16:creationId xmlns:a16="http://schemas.microsoft.com/office/drawing/2014/main" id="{B13CBD3A-2145-4FF6-A990-D2C07886B34D}"/>
              </a:ext>
            </a:extLst>
          </p:cNvPr>
          <p:cNvSpPr>
            <a:spLocks noGrp="1" noChangeArrowheads="1"/>
          </p:cNvSpPr>
          <p:nvPr>
            <p:ph type="body" idx="1"/>
          </p:nvPr>
        </p:nvSpPr>
        <p:spPr/>
        <p:txBody>
          <a:bodyPr/>
          <a:lstStyle/>
          <a:p>
            <a:r>
              <a:rPr lang="en-US" altLang="en-US" sz="2800" dirty="0"/>
              <a:t>Modeled in part on </a:t>
            </a:r>
            <a:r>
              <a:rPr lang="en-US" altLang="en-US" sz="2800" i="1" dirty="0"/>
              <a:t>Physics by Inquiry</a:t>
            </a:r>
            <a:r>
              <a:rPr lang="en-US" altLang="en-US" sz="2800" dirty="0"/>
              <a:t>,</a:t>
            </a:r>
            <a:r>
              <a:rPr lang="en-US" altLang="en-US" sz="2800" i="1" dirty="0"/>
              <a:t> </a:t>
            </a:r>
            <a:r>
              <a:rPr lang="en-US" altLang="en-US" sz="2800" dirty="0"/>
              <a:t>curriculum designed for pre-service teachers</a:t>
            </a:r>
          </a:p>
          <a:p>
            <a:pPr lvl="1"/>
            <a:r>
              <a:rPr lang="en-US" altLang="en-US" sz="2400" i="1" dirty="0"/>
              <a:t>activity sequence followed, but original text not used</a:t>
            </a:r>
          </a:p>
          <a:p>
            <a:r>
              <a:rPr lang="en-US" altLang="en-US" sz="2800" dirty="0"/>
              <a:t>Extended over three months (</a:t>
            </a:r>
            <a:r>
              <a:rPr lang="en-US" altLang="en-US" sz="2800" dirty="0">
                <a:cs typeface="Times New Roman" panose="02020603050405020304" pitchFamily="18" charset="0"/>
              </a:rPr>
              <a:t>~ 10 class hours)</a:t>
            </a:r>
          </a:p>
          <a:p>
            <a:r>
              <a:rPr lang="en-US" altLang="en-US" sz="2800" dirty="0">
                <a:cs typeface="Times New Roman" panose="02020603050405020304" pitchFamily="18" charset="0"/>
              </a:rPr>
              <a:t>Directed at goals of building, and understanding operation of, motor and generator.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13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137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137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137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13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8"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ADD10-EF9C-40CC-B4A8-B2714FE8F1F3}"/>
              </a:ext>
            </a:extLst>
          </p:cNvPr>
          <p:cNvSpPr>
            <a:spLocks noGrp="1"/>
          </p:cNvSpPr>
          <p:nvPr>
            <p:ph type="title"/>
          </p:nvPr>
        </p:nvSpPr>
        <p:spPr/>
        <p:txBody>
          <a:bodyPr/>
          <a:lstStyle/>
          <a:p>
            <a:r>
              <a:rPr lang="en-US" dirty="0"/>
              <a:t>Motor and Generator</a:t>
            </a:r>
          </a:p>
        </p:txBody>
      </p:sp>
      <p:sp>
        <p:nvSpPr>
          <p:cNvPr id="3" name="Content Placeholder 2">
            <a:extLst>
              <a:ext uri="{FF2B5EF4-FFF2-40B4-BE49-F238E27FC236}">
                <a16:creationId xmlns:a16="http://schemas.microsoft.com/office/drawing/2014/main" id="{D3B05542-96ED-4C1E-842A-CF8FCF376DE2}"/>
              </a:ext>
            </a:extLst>
          </p:cNvPr>
          <p:cNvSpPr>
            <a:spLocks noGrp="1"/>
          </p:cNvSpPr>
          <p:nvPr>
            <p:ph idx="1"/>
          </p:nvPr>
        </p:nvSpPr>
        <p:spPr>
          <a:xfrm>
            <a:off x="304800" y="1295400"/>
            <a:ext cx="8534399" cy="4525963"/>
          </a:xfrm>
        </p:spPr>
        <p:txBody>
          <a:bodyPr/>
          <a:lstStyle/>
          <a:p>
            <a:r>
              <a:rPr lang="en-US" sz="2800" dirty="0"/>
              <a:t>Electric motor uses the principle that a coil of wire carrying an electric current behaves as a magnet itself (an “electromagnet”)</a:t>
            </a:r>
          </a:p>
          <a:p>
            <a:r>
              <a:rPr lang="en-US" sz="2800" dirty="0"/>
              <a:t>Electrical generator uses the principle that an electric current is “induced” in a coil of wire, if a magnet is moved into and out of that coil.</a:t>
            </a:r>
          </a:p>
          <a:p>
            <a:pPr>
              <a:buFont typeface="Wingdings" panose="05000000000000000000" pitchFamily="2" charset="2"/>
              <a:buChar char="Ø"/>
            </a:pPr>
            <a:r>
              <a:rPr lang="en-US" sz="2800" dirty="0"/>
              <a:t>To understand these things, it’s helpful first to explore the magnetic field pattern of an ordinary magnet.</a:t>
            </a:r>
          </a:p>
        </p:txBody>
      </p:sp>
    </p:spTree>
    <p:extLst>
      <p:ext uri="{BB962C8B-B14F-4D97-AF65-F5344CB8AC3E}">
        <p14:creationId xmlns:p14="http://schemas.microsoft.com/office/powerpoint/2010/main" val="2740118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Rectangle 4">
            <a:extLst>
              <a:ext uri="{FF2B5EF4-FFF2-40B4-BE49-F238E27FC236}">
                <a16:creationId xmlns:a16="http://schemas.microsoft.com/office/drawing/2014/main" id="{50F82584-88B1-456F-8BBC-481E80C973EB}"/>
              </a:ext>
            </a:extLst>
          </p:cNvPr>
          <p:cNvSpPr>
            <a:spLocks noGrp="1" noChangeArrowheads="1"/>
          </p:cNvSpPr>
          <p:nvPr>
            <p:ph type="title"/>
          </p:nvPr>
        </p:nvSpPr>
        <p:spPr/>
        <p:txBody>
          <a:bodyPr/>
          <a:lstStyle/>
          <a:p>
            <a:r>
              <a:rPr lang="en-US" altLang="en-US"/>
              <a:t>Field Mapping Activity</a:t>
            </a:r>
          </a:p>
        </p:txBody>
      </p:sp>
      <p:sp>
        <p:nvSpPr>
          <p:cNvPr id="79877" name="Rectangle 5">
            <a:extLst>
              <a:ext uri="{FF2B5EF4-FFF2-40B4-BE49-F238E27FC236}">
                <a16:creationId xmlns:a16="http://schemas.microsoft.com/office/drawing/2014/main" id="{446063AD-DF06-4669-8C19-44DF7185E480}"/>
              </a:ext>
            </a:extLst>
          </p:cNvPr>
          <p:cNvSpPr>
            <a:spLocks noChangeArrowheads="1"/>
          </p:cNvSpPr>
          <p:nvPr/>
        </p:nvSpPr>
        <p:spPr bwMode="auto">
          <a:xfrm>
            <a:off x="457200" y="1000750"/>
            <a:ext cx="8229600" cy="637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endParaRPr lang="en-US" altLang="en-US" sz="2400" dirty="0"/>
          </a:p>
          <a:p>
            <a:r>
              <a:rPr lang="en-US" altLang="en-US" sz="2400" dirty="0"/>
              <a:t>In the center of a blank sheet of paper, tape down a bar magnet and draw an outline of the magnet. </a:t>
            </a:r>
          </a:p>
          <a:p>
            <a:endParaRPr lang="en-US" altLang="en-US" sz="2400" dirty="0"/>
          </a:p>
          <a:p>
            <a:r>
              <a:rPr lang="en-US" altLang="en-US" sz="2400" dirty="0"/>
              <a:t>Place a small compass in contact with the magnet, and draw dots at the tip and tail of the compass needle. Remove the compass and draw an arrow to represent the direction of the needle. </a:t>
            </a:r>
          </a:p>
          <a:p>
            <a:endParaRPr lang="en-US" altLang="en-US" sz="2400" dirty="0"/>
          </a:p>
          <a:p>
            <a:r>
              <a:rPr lang="en-US" altLang="en-US" sz="2400" dirty="0"/>
              <a:t>Place the compass on the paper again, so the tail of the needle is at the position of the </a:t>
            </a:r>
            <a:r>
              <a:rPr lang="en-US" altLang="en-US" sz="2400" i="1" dirty="0"/>
              <a:t>tip</a:t>
            </a:r>
            <a:r>
              <a:rPr lang="en-US" altLang="en-US" sz="2400" dirty="0"/>
              <a:t> of the first arrow; draw a second arrow as you did the first. Continue this process until you run off the page or back into the magnet.</a:t>
            </a:r>
          </a:p>
          <a:p>
            <a:endParaRPr lang="en-US" altLang="en-US" sz="2400" dirty="0"/>
          </a:p>
          <a:p>
            <a:r>
              <a:rPr lang="en-US" altLang="en-US" sz="2400" dirty="0"/>
              <a:t> Repeat this process at different points on the magnet.</a:t>
            </a:r>
          </a:p>
          <a:p>
            <a:endParaRPr lang="en-US" altLang="en-US" sz="2400" dirty="0"/>
          </a:p>
          <a:p>
            <a:endParaRPr lang="en-US"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7987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987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7987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9877">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987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DCF74184-5D96-41AB-8913-69E0D3578516}"/>
              </a:ext>
            </a:extLst>
          </p:cNvPr>
          <p:cNvSpPr>
            <a:spLocks noGrp="1" noChangeArrowheads="1"/>
          </p:cNvSpPr>
          <p:nvPr>
            <p:ph type="title"/>
          </p:nvPr>
        </p:nvSpPr>
        <p:spPr/>
        <p:txBody>
          <a:bodyPr/>
          <a:lstStyle/>
          <a:p>
            <a:r>
              <a:rPr lang="en-US" altLang="en-US" dirty="0"/>
              <a:t>Assessment: Field Mapping Homework</a:t>
            </a:r>
          </a:p>
        </p:txBody>
      </p:sp>
      <p:sp>
        <p:nvSpPr>
          <p:cNvPr id="106499" name="Rectangle 3">
            <a:extLst>
              <a:ext uri="{FF2B5EF4-FFF2-40B4-BE49-F238E27FC236}">
                <a16:creationId xmlns:a16="http://schemas.microsoft.com/office/drawing/2014/main" id="{A3FFFABE-0C9F-43DF-92C2-A75D69406AA8}"/>
              </a:ext>
            </a:extLst>
          </p:cNvPr>
          <p:cNvSpPr>
            <a:spLocks noChangeArrowheads="1"/>
          </p:cNvSpPr>
          <p:nvPr/>
        </p:nvSpPr>
        <p:spPr bwMode="auto">
          <a:xfrm>
            <a:off x="457200" y="1600200"/>
            <a:ext cx="8229600"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endParaRPr lang="en-US" altLang="en-US" sz="2400" dirty="0"/>
          </a:p>
          <a:p>
            <a:r>
              <a:rPr lang="en-US" altLang="en-US" sz="2400" dirty="0"/>
              <a:t>On a blank sheet of paper, draw an outline of a bar magnet in the center of the paper. </a:t>
            </a:r>
          </a:p>
          <a:p>
            <a:endParaRPr lang="en-US" altLang="en-US" sz="2400" dirty="0"/>
          </a:p>
          <a:p>
            <a:r>
              <a:rPr lang="en-US" altLang="en-US" sz="2400" dirty="0"/>
              <a:t>Use your class notes to draw arrows representing the direction of all of the compass needles. You should have 20-30 small arrows drawn on your paper, along with the outline of the bar magnet. </a:t>
            </a:r>
          </a:p>
          <a:p>
            <a:endParaRPr lang="en-US" altLang="en-US" sz="2400" dirty="0"/>
          </a:p>
          <a:p>
            <a:r>
              <a:rPr lang="en-US" altLang="en-US" sz="2400" dirty="0"/>
              <a:t>Hand this in together with your class notes; make sure your name is on both sheets of paper.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64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64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649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64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8"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DCF74184-5D96-41AB-8913-69E0D3578516}"/>
              </a:ext>
            </a:extLst>
          </p:cNvPr>
          <p:cNvSpPr>
            <a:spLocks noGrp="1" noChangeArrowheads="1"/>
          </p:cNvSpPr>
          <p:nvPr>
            <p:ph type="title"/>
          </p:nvPr>
        </p:nvSpPr>
        <p:spPr/>
        <p:txBody>
          <a:bodyPr/>
          <a:lstStyle/>
          <a:p>
            <a:r>
              <a:rPr lang="en-US" altLang="en-US" dirty="0"/>
              <a:t>Assessment: Field Mapping Homework</a:t>
            </a:r>
          </a:p>
        </p:txBody>
      </p:sp>
      <p:sp>
        <p:nvSpPr>
          <p:cNvPr id="106499" name="Rectangle 3">
            <a:extLst>
              <a:ext uri="{FF2B5EF4-FFF2-40B4-BE49-F238E27FC236}">
                <a16:creationId xmlns:a16="http://schemas.microsoft.com/office/drawing/2014/main" id="{A3FFFABE-0C9F-43DF-92C2-A75D69406AA8}"/>
              </a:ext>
            </a:extLst>
          </p:cNvPr>
          <p:cNvSpPr>
            <a:spLocks noChangeArrowheads="1"/>
          </p:cNvSpPr>
          <p:nvPr/>
        </p:nvSpPr>
        <p:spPr bwMode="auto">
          <a:xfrm>
            <a:off x="457200" y="1600200"/>
            <a:ext cx="8229600"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endParaRPr lang="en-US" altLang="en-US" sz="2400" dirty="0"/>
          </a:p>
          <a:p>
            <a:r>
              <a:rPr lang="en-US" altLang="en-US" sz="2400" dirty="0"/>
              <a:t>On a blank sheet of paper, draw an outline of a bar magnet in the center of the paper. </a:t>
            </a:r>
          </a:p>
          <a:p>
            <a:endParaRPr lang="en-US" altLang="en-US" sz="2400" dirty="0"/>
          </a:p>
          <a:p>
            <a:r>
              <a:rPr lang="en-US" altLang="en-US" sz="2400" dirty="0"/>
              <a:t>Use your class notes to draw arrows representing the direction of all of the compass needles. You should have 20-30 small arrows drawn on your paper, along with the outline of the bar magnet. </a:t>
            </a:r>
          </a:p>
          <a:p>
            <a:endParaRPr lang="en-US" altLang="en-US" sz="2400" dirty="0"/>
          </a:p>
          <a:p>
            <a:r>
              <a:rPr lang="en-US" altLang="en-US" sz="2400" b="1" dirty="0"/>
              <a:t>Hand this in together with your class notes; make sure your name is on both sheets of paper.</a:t>
            </a:r>
          </a:p>
        </p:txBody>
      </p:sp>
    </p:spTree>
    <p:extLst>
      <p:ext uri="{BB962C8B-B14F-4D97-AF65-F5344CB8AC3E}">
        <p14:creationId xmlns:p14="http://schemas.microsoft.com/office/powerpoint/2010/main" val="847376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93EFF599-7BA4-440C-BE32-08C1664E324A}"/>
              </a:ext>
            </a:extLst>
          </p:cNvPr>
          <p:cNvSpPr>
            <a:spLocks noGrp="1" noChangeArrowheads="1"/>
          </p:cNvSpPr>
          <p:nvPr>
            <p:ph type="title"/>
          </p:nvPr>
        </p:nvSpPr>
        <p:spPr/>
        <p:txBody>
          <a:bodyPr/>
          <a:lstStyle/>
          <a:p>
            <a:r>
              <a:rPr lang="en-US" altLang="en-US"/>
              <a:t>General Observations</a:t>
            </a:r>
          </a:p>
        </p:txBody>
      </p:sp>
      <p:sp>
        <p:nvSpPr>
          <p:cNvPr id="64515" name="Rectangle 3">
            <a:extLst>
              <a:ext uri="{FF2B5EF4-FFF2-40B4-BE49-F238E27FC236}">
                <a16:creationId xmlns:a16="http://schemas.microsoft.com/office/drawing/2014/main" id="{043C6072-868E-4FC0-B31C-68CFBFFA7044}"/>
              </a:ext>
            </a:extLst>
          </p:cNvPr>
          <p:cNvSpPr>
            <a:spLocks noGrp="1" noChangeArrowheads="1"/>
          </p:cNvSpPr>
          <p:nvPr>
            <p:ph type="body" idx="1"/>
          </p:nvPr>
        </p:nvSpPr>
        <p:spPr>
          <a:xfrm>
            <a:off x="304800" y="1600200"/>
            <a:ext cx="8610600" cy="4953000"/>
          </a:xfrm>
        </p:spPr>
        <p:txBody>
          <a:bodyPr/>
          <a:lstStyle/>
          <a:p>
            <a:r>
              <a:rPr lang="en-US" altLang="en-US" sz="2800" dirty="0"/>
              <a:t>A </a:t>
            </a:r>
            <a:r>
              <a:rPr lang="en-US" altLang="en-US" sz="2800" b="1" dirty="0"/>
              <a:t>lot</a:t>
            </a:r>
            <a:r>
              <a:rPr lang="en-US" altLang="en-US" sz="2800" dirty="0"/>
              <a:t> of hands-on instructor assistance is needed to keep kids on task and on track;</a:t>
            </a:r>
          </a:p>
          <a:p>
            <a:r>
              <a:rPr lang="en-US" altLang="en-US" sz="2800" dirty="0"/>
              <a:t>Logistics of handling supplies and maintaining equipment is a </a:t>
            </a:r>
            <a:r>
              <a:rPr lang="en-US" altLang="en-US" sz="2800" b="1" dirty="0"/>
              <a:t>major</a:t>
            </a:r>
            <a:r>
              <a:rPr lang="en-US" altLang="en-US" sz="2800" dirty="0"/>
              <a:t> concern;</a:t>
            </a:r>
          </a:p>
          <a:p>
            <a:r>
              <a:rPr lang="en-US" altLang="en-US" sz="2800" dirty="0"/>
              <a:t>Written worksheets can be used if they are carefully edited and accompanied by </a:t>
            </a:r>
            <a:r>
              <a:rPr lang="en-US" altLang="en-US" sz="2800" b="1" dirty="0"/>
              <a:t>frequent </a:t>
            </a:r>
            <a:r>
              <a:rPr lang="en-US" altLang="en-US" sz="2800" dirty="0"/>
              <a:t>check-ins by the instructor. </a:t>
            </a:r>
          </a:p>
          <a:p>
            <a:r>
              <a:rPr lang="en-US" altLang="en-US" sz="2800" dirty="0"/>
              <a:t>Students’ progress toward conceptual learning goals is extremely </a:t>
            </a:r>
            <a:r>
              <a:rPr lang="en-US" altLang="en-US" sz="2800" b="1" dirty="0"/>
              <a:t>slow</a:t>
            </a:r>
            <a:r>
              <a:rPr lang="en-US" altLang="en-US" sz="2800" dirty="0"/>
              <a:t> compared to college class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645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515">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4515">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4515">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45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p:bldP spid="64515"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FA78655C-99F2-48F6-A4A5-4E308869B12E}"/>
              </a:ext>
            </a:extLst>
          </p:cNvPr>
          <p:cNvSpPr>
            <a:spLocks noGrp="1" noChangeArrowheads="1"/>
          </p:cNvSpPr>
          <p:nvPr>
            <p:ph type="title"/>
          </p:nvPr>
        </p:nvSpPr>
        <p:spPr/>
        <p:txBody>
          <a:bodyPr/>
          <a:lstStyle/>
          <a:p>
            <a:r>
              <a:rPr lang="en-US" altLang="en-US"/>
              <a:t>Field Mapping Activity/Homework</a:t>
            </a:r>
          </a:p>
        </p:txBody>
      </p:sp>
      <p:sp>
        <p:nvSpPr>
          <p:cNvPr id="107523" name="Rectangle 3">
            <a:extLst>
              <a:ext uri="{FF2B5EF4-FFF2-40B4-BE49-F238E27FC236}">
                <a16:creationId xmlns:a16="http://schemas.microsoft.com/office/drawing/2014/main" id="{E841CF6F-4558-4938-9E5F-ACF41C3AA71A}"/>
              </a:ext>
            </a:extLst>
          </p:cNvPr>
          <p:cNvSpPr>
            <a:spLocks noChangeArrowheads="1"/>
          </p:cNvSpPr>
          <p:nvPr/>
        </p:nvSpPr>
        <p:spPr bwMode="auto">
          <a:xfrm>
            <a:off x="457200" y="1567444"/>
            <a:ext cx="8229600" cy="465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spcAft>
                <a:spcPct val="75000"/>
              </a:spcAft>
            </a:pPr>
            <a:r>
              <a:rPr lang="en-US" altLang="en-US" sz="3200" b="1" dirty="0"/>
              <a:t> Outcome</a:t>
            </a:r>
            <a:endParaRPr lang="en-US" altLang="en-US" sz="3200" dirty="0"/>
          </a:p>
          <a:p>
            <a:pPr>
              <a:spcAft>
                <a:spcPct val="80000"/>
              </a:spcAft>
              <a:buFontTx/>
              <a:buChar char="•"/>
            </a:pPr>
            <a:r>
              <a:rPr lang="en-US" altLang="en-US" sz="2800" dirty="0"/>
              <a:t> In-class field maps were reasonably accurate and detailed</a:t>
            </a:r>
          </a:p>
          <a:p>
            <a:pPr>
              <a:spcAft>
                <a:spcPct val="80000"/>
              </a:spcAft>
              <a:buFontTx/>
              <a:buChar char="•"/>
            </a:pPr>
            <a:r>
              <a:rPr lang="en-US" altLang="en-US" sz="2800" dirty="0"/>
              <a:t> On homework, by contrast, there were many errors regarding relative direction of arrows at North and South magnet poles</a:t>
            </a:r>
          </a:p>
          <a:p>
            <a:pPr>
              <a:spcAft>
                <a:spcPct val="80000"/>
              </a:spcAft>
              <a:buFontTx/>
              <a:buChar char="•"/>
            </a:pPr>
            <a:r>
              <a:rPr lang="en-US" altLang="en-US" sz="2800" dirty="0"/>
              <a:t> On homework, only rarely were map details away from poles accurate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752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752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7523">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7523">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075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0596" name="Object 4">
            <a:extLst>
              <a:ext uri="{FF2B5EF4-FFF2-40B4-BE49-F238E27FC236}">
                <a16:creationId xmlns:a16="http://schemas.microsoft.com/office/drawing/2014/main" id="{1D9F53F5-3FD6-45A1-9975-86E298A5B766}"/>
              </a:ext>
            </a:extLst>
          </p:cNvPr>
          <p:cNvGraphicFramePr>
            <a:graphicFrameLocks noChangeAspect="1"/>
          </p:cNvGraphicFramePr>
          <p:nvPr/>
        </p:nvGraphicFramePr>
        <p:xfrm>
          <a:off x="2244725" y="400050"/>
          <a:ext cx="4656138" cy="6057900"/>
        </p:xfrm>
        <a:graphic>
          <a:graphicData uri="http://schemas.openxmlformats.org/presentationml/2006/ole">
            <mc:AlternateContent xmlns:mc="http://schemas.openxmlformats.org/markup-compatibility/2006">
              <mc:Choice xmlns:v="urn:schemas-microsoft-com:vml" Requires="v">
                <p:oleObj spid="_x0000_s110636" name="Acrobat Document" r:id="rId3" imgW="4655795" imgH="6057720" progId="Acrobat.Document.11">
                  <p:embed/>
                </p:oleObj>
              </mc:Choice>
              <mc:Fallback>
                <p:oleObj name="Acrobat Document" r:id="rId3" imgW="4655795" imgH="6057720" progId="Acrobat.Document.11">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4725" y="400050"/>
                        <a:ext cx="4656138" cy="605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0597" name="Rectangle 5">
            <a:extLst>
              <a:ext uri="{FF2B5EF4-FFF2-40B4-BE49-F238E27FC236}">
                <a16:creationId xmlns:a16="http://schemas.microsoft.com/office/drawing/2014/main" id="{0EB8C67B-DBE4-407C-BBC7-1A8D7E603D04}"/>
              </a:ext>
            </a:extLst>
          </p:cNvPr>
          <p:cNvSpPr>
            <a:spLocks noChangeArrowheads="1"/>
          </p:cNvSpPr>
          <p:nvPr/>
        </p:nvSpPr>
        <p:spPr bwMode="auto">
          <a:xfrm>
            <a:off x="5791200" y="609600"/>
            <a:ext cx="2362200" cy="9144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Class work, student  A</a:t>
            </a:r>
          </a:p>
        </p:txBody>
      </p:sp>
      <p:sp>
        <p:nvSpPr>
          <p:cNvPr id="2" name="Arrow: Right 1">
            <a:extLst>
              <a:ext uri="{FF2B5EF4-FFF2-40B4-BE49-F238E27FC236}">
                <a16:creationId xmlns:a16="http://schemas.microsoft.com/office/drawing/2014/main" id="{E41DE815-9B59-41F1-8344-4213162E70E2}"/>
              </a:ext>
            </a:extLst>
          </p:cNvPr>
          <p:cNvSpPr/>
          <p:nvPr/>
        </p:nvSpPr>
        <p:spPr>
          <a:xfrm>
            <a:off x="1828800" y="1368181"/>
            <a:ext cx="978408" cy="18807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AE7FC72C-C56B-4DB6-900A-4751A5B741AA}"/>
              </a:ext>
            </a:extLst>
          </p:cNvPr>
          <p:cNvSpPr/>
          <p:nvPr/>
        </p:nvSpPr>
        <p:spPr>
          <a:xfrm rot="12798359">
            <a:off x="4695684" y="5810096"/>
            <a:ext cx="978408" cy="18807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6021347-9818-4123-A27C-C627A687C036}"/>
              </a:ext>
            </a:extLst>
          </p:cNvPr>
          <p:cNvSpPr txBox="1"/>
          <p:nvPr/>
        </p:nvSpPr>
        <p:spPr>
          <a:xfrm>
            <a:off x="152400" y="1600200"/>
            <a:ext cx="2590800" cy="646331"/>
          </a:xfrm>
          <a:prstGeom prst="rect">
            <a:avLst/>
          </a:prstGeom>
          <a:noFill/>
        </p:spPr>
        <p:txBody>
          <a:bodyPr wrap="square" rtlCol="0">
            <a:spAutoFit/>
          </a:bodyPr>
          <a:lstStyle/>
          <a:p>
            <a:r>
              <a:rPr lang="en-US" dirty="0">
                <a:solidFill>
                  <a:srgbClr val="FF0000"/>
                </a:solidFill>
              </a:rPr>
              <a:t>Arrows point </a:t>
            </a:r>
            <a:r>
              <a:rPr lang="en-US" i="1" dirty="0">
                <a:solidFill>
                  <a:srgbClr val="FF0000"/>
                </a:solidFill>
              </a:rPr>
              <a:t>away</a:t>
            </a:r>
            <a:r>
              <a:rPr lang="en-US" dirty="0">
                <a:solidFill>
                  <a:srgbClr val="FF0000"/>
                </a:solidFill>
              </a:rPr>
              <a:t> from north pole of magnet</a:t>
            </a:r>
          </a:p>
        </p:txBody>
      </p:sp>
      <p:sp>
        <p:nvSpPr>
          <p:cNvPr id="7" name="TextBox 6">
            <a:extLst>
              <a:ext uri="{FF2B5EF4-FFF2-40B4-BE49-F238E27FC236}">
                <a16:creationId xmlns:a16="http://schemas.microsoft.com/office/drawing/2014/main" id="{E01DE768-B7D3-4F26-8115-06AE6837B99E}"/>
              </a:ext>
            </a:extLst>
          </p:cNvPr>
          <p:cNvSpPr txBox="1"/>
          <p:nvPr/>
        </p:nvSpPr>
        <p:spPr>
          <a:xfrm>
            <a:off x="5785505" y="5830154"/>
            <a:ext cx="2590800" cy="646331"/>
          </a:xfrm>
          <a:prstGeom prst="rect">
            <a:avLst/>
          </a:prstGeom>
          <a:noFill/>
        </p:spPr>
        <p:txBody>
          <a:bodyPr wrap="square" rtlCol="0">
            <a:spAutoFit/>
          </a:bodyPr>
          <a:lstStyle/>
          <a:p>
            <a:r>
              <a:rPr lang="en-US" dirty="0">
                <a:solidFill>
                  <a:srgbClr val="FF0000"/>
                </a:solidFill>
              </a:rPr>
              <a:t>Arrows point </a:t>
            </a:r>
            <a:r>
              <a:rPr lang="en-US" i="1" dirty="0">
                <a:solidFill>
                  <a:srgbClr val="FF0000"/>
                </a:solidFill>
              </a:rPr>
              <a:t>toward</a:t>
            </a:r>
            <a:r>
              <a:rPr lang="en-US" dirty="0">
                <a:solidFill>
                  <a:srgbClr val="FF0000"/>
                </a:solidFill>
              </a:rPr>
              <a:t> south pole of magnet</a:t>
            </a:r>
          </a:p>
        </p:txBody>
      </p:sp>
      <p:sp>
        <p:nvSpPr>
          <p:cNvPr id="8" name="TextBox 7">
            <a:extLst>
              <a:ext uri="{FF2B5EF4-FFF2-40B4-BE49-F238E27FC236}">
                <a16:creationId xmlns:a16="http://schemas.microsoft.com/office/drawing/2014/main" id="{A4A5114A-B953-4EFE-81F9-C4C7579822A7}"/>
              </a:ext>
            </a:extLst>
          </p:cNvPr>
          <p:cNvSpPr txBox="1"/>
          <p:nvPr/>
        </p:nvSpPr>
        <p:spPr>
          <a:xfrm>
            <a:off x="6988776" y="1676400"/>
            <a:ext cx="1736373" cy="369332"/>
          </a:xfrm>
          <a:prstGeom prst="rect">
            <a:avLst/>
          </a:prstGeom>
          <a:noFill/>
        </p:spPr>
        <p:txBody>
          <a:bodyPr wrap="none" rtlCol="0">
            <a:spAutoFit/>
          </a:bodyPr>
          <a:lstStyle/>
          <a:p>
            <a:r>
              <a:rPr lang="en-US" dirty="0">
                <a:solidFill>
                  <a:srgbClr val="FF0000"/>
                </a:solidFill>
              </a:rPr>
              <a:t>[Accurate map]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059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059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7" grpId="0" animBg="1"/>
      <p:bldP spid="2" grpId="0" animBg="1"/>
      <p:bldP spid="5" grpId="0" animBg="1"/>
      <p:bldP spid="3" grpId="0"/>
      <p:bldP spid="7" grpId="0"/>
      <p:bldP spid="8"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1620" name="Object 4">
            <a:extLst>
              <a:ext uri="{FF2B5EF4-FFF2-40B4-BE49-F238E27FC236}">
                <a16:creationId xmlns:a16="http://schemas.microsoft.com/office/drawing/2014/main" id="{812615F1-86E0-495E-97E7-6559436124B0}"/>
              </a:ext>
            </a:extLst>
          </p:cNvPr>
          <p:cNvGraphicFramePr>
            <a:graphicFrameLocks noChangeAspect="1"/>
          </p:cNvGraphicFramePr>
          <p:nvPr/>
        </p:nvGraphicFramePr>
        <p:xfrm>
          <a:off x="2667000" y="381000"/>
          <a:ext cx="4656138" cy="6057900"/>
        </p:xfrm>
        <a:graphic>
          <a:graphicData uri="http://schemas.openxmlformats.org/presentationml/2006/ole">
            <mc:AlternateContent xmlns:mc="http://schemas.openxmlformats.org/markup-compatibility/2006">
              <mc:Choice xmlns:v="urn:schemas-microsoft-com:vml" Requires="v">
                <p:oleObj spid="_x0000_s111662" name="Acrobat Document" r:id="rId3" imgW="4655795" imgH="6057720" progId="Acrobat.Document.11">
                  <p:embed/>
                </p:oleObj>
              </mc:Choice>
              <mc:Fallback>
                <p:oleObj name="Acrobat Document" r:id="rId3" imgW="4655795" imgH="6057720" progId="Acrobat.Document.11">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381000"/>
                        <a:ext cx="4656138" cy="605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1622" name="Text Box 6">
            <a:extLst>
              <a:ext uri="{FF2B5EF4-FFF2-40B4-BE49-F238E27FC236}">
                <a16:creationId xmlns:a16="http://schemas.microsoft.com/office/drawing/2014/main" id="{6AE9BB1F-3DBF-43DA-8BEB-4D152C8E4A5F}"/>
              </a:ext>
            </a:extLst>
          </p:cNvPr>
          <p:cNvSpPr txBox="1">
            <a:spLocks noChangeArrowheads="1"/>
          </p:cNvSpPr>
          <p:nvPr/>
        </p:nvSpPr>
        <p:spPr bwMode="auto">
          <a:xfrm>
            <a:off x="5867400" y="609600"/>
            <a:ext cx="1295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a:p>
        </p:txBody>
      </p:sp>
      <p:sp>
        <p:nvSpPr>
          <p:cNvPr id="111623" name="Rectangle 7">
            <a:extLst>
              <a:ext uri="{FF2B5EF4-FFF2-40B4-BE49-F238E27FC236}">
                <a16:creationId xmlns:a16="http://schemas.microsoft.com/office/drawing/2014/main" id="{CDB92D28-E605-45A6-8B23-5AB5BDD0475E}"/>
              </a:ext>
            </a:extLst>
          </p:cNvPr>
          <p:cNvSpPr>
            <a:spLocks noChangeArrowheads="1"/>
          </p:cNvSpPr>
          <p:nvPr/>
        </p:nvSpPr>
        <p:spPr bwMode="auto">
          <a:xfrm>
            <a:off x="5943600" y="609600"/>
            <a:ext cx="2286000" cy="9144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Homework, student A</a:t>
            </a:r>
          </a:p>
        </p:txBody>
      </p:sp>
      <p:sp>
        <p:nvSpPr>
          <p:cNvPr id="2" name="TextBox 1">
            <a:extLst>
              <a:ext uri="{FF2B5EF4-FFF2-40B4-BE49-F238E27FC236}">
                <a16:creationId xmlns:a16="http://schemas.microsoft.com/office/drawing/2014/main" id="{F7435CA2-640F-494D-BFB6-630ADBE0E501}"/>
              </a:ext>
            </a:extLst>
          </p:cNvPr>
          <p:cNvSpPr txBox="1"/>
          <p:nvPr/>
        </p:nvSpPr>
        <p:spPr>
          <a:xfrm>
            <a:off x="6217707" y="2057400"/>
            <a:ext cx="2364750" cy="369332"/>
          </a:xfrm>
          <a:prstGeom prst="rect">
            <a:avLst/>
          </a:prstGeom>
          <a:noFill/>
        </p:spPr>
        <p:txBody>
          <a:bodyPr wrap="none" rtlCol="0">
            <a:spAutoFit/>
          </a:bodyPr>
          <a:lstStyle/>
          <a:p>
            <a:r>
              <a:rPr lang="en-US" dirty="0">
                <a:solidFill>
                  <a:srgbClr val="FF0000"/>
                </a:solidFill>
              </a:rPr>
              <a:t>(Fairly accurate map)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16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16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3" grpId="0" animBg="1"/>
      <p:bldP spid="2"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44" name="Object 4">
            <a:extLst>
              <a:ext uri="{FF2B5EF4-FFF2-40B4-BE49-F238E27FC236}">
                <a16:creationId xmlns:a16="http://schemas.microsoft.com/office/drawing/2014/main" id="{981CC186-B289-4B34-8DFC-6D6D28F3F138}"/>
              </a:ext>
            </a:extLst>
          </p:cNvPr>
          <p:cNvGraphicFramePr>
            <a:graphicFrameLocks noChangeAspect="1"/>
          </p:cNvGraphicFramePr>
          <p:nvPr/>
        </p:nvGraphicFramePr>
        <p:xfrm>
          <a:off x="2286000" y="381000"/>
          <a:ext cx="4656138" cy="6065838"/>
        </p:xfrm>
        <a:graphic>
          <a:graphicData uri="http://schemas.openxmlformats.org/presentationml/2006/ole">
            <mc:AlternateContent xmlns:mc="http://schemas.openxmlformats.org/markup-compatibility/2006">
              <mc:Choice xmlns:v="urn:schemas-microsoft-com:vml" Requires="v">
                <p:oleObj spid="_x0000_s112683" name="Acrobat Document" r:id="rId3" imgW="4655795" imgH="6065496" progId="Acrobat.Document.11">
                  <p:embed/>
                </p:oleObj>
              </mc:Choice>
              <mc:Fallback>
                <p:oleObj name="Acrobat Document" r:id="rId3" imgW="4655795" imgH="6065496" progId="Acrobat.Document.11">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381000"/>
                        <a:ext cx="4656138" cy="6065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645" name="Rectangle 5">
            <a:extLst>
              <a:ext uri="{FF2B5EF4-FFF2-40B4-BE49-F238E27FC236}">
                <a16:creationId xmlns:a16="http://schemas.microsoft.com/office/drawing/2014/main" id="{A52D7DB8-F47A-44E9-8981-9B9D251CE4AD}"/>
              </a:ext>
            </a:extLst>
          </p:cNvPr>
          <p:cNvSpPr>
            <a:spLocks noChangeArrowheads="1"/>
          </p:cNvSpPr>
          <p:nvPr/>
        </p:nvSpPr>
        <p:spPr bwMode="auto">
          <a:xfrm>
            <a:off x="5791200" y="533400"/>
            <a:ext cx="2362200" cy="9144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Class work, student  B</a:t>
            </a:r>
          </a:p>
        </p:txBody>
      </p:sp>
      <p:sp>
        <p:nvSpPr>
          <p:cNvPr id="2" name="TextBox 1">
            <a:extLst>
              <a:ext uri="{FF2B5EF4-FFF2-40B4-BE49-F238E27FC236}">
                <a16:creationId xmlns:a16="http://schemas.microsoft.com/office/drawing/2014/main" id="{F9BCA36A-E502-4A86-ACB6-4977A687D96A}"/>
              </a:ext>
            </a:extLst>
          </p:cNvPr>
          <p:cNvSpPr txBox="1"/>
          <p:nvPr/>
        </p:nvSpPr>
        <p:spPr>
          <a:xfrm>
            <a:off x="6988776" y="1676400"/>
            <a:ext cx="1736373" cy="369332"/>
          </a:xfrm>
          <a:prstGeom prst="rect">
            <a:avLst/>
          </a:prstGeom>
          <a:noFill/>
        </p:spPr>
        <p:txBody>
          <a:bodyPr wrap="none" rtlCol="0">
            <a:spAutoFit/>
          </a:bodyPr>
          <a:lstStyle/>
          <a:p>
            <a:r>
              <a:rPr lang="en-US" dirty="0">
                <a:solidFill>
                  <a:srgbClr val="FF0000"/>
                </a:solidFill>
              </a:rPr>
              <a:t>[Accurate map]</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3668" name="Object 4">
            <a:extLst>
              <a:ext uri="{FF2B5EF4-FFF2-40B4-BE49-F238E27FC236}">
                <a16:creationId xmlns:a16="http://schemas.microsoft.com/office/drawing/2014/main" id="{C54A9040-0014-44A9-89EB-C54F636886C6}"/>
              </a:ext>
            </a:extLst>
          </p:cNvPr>
          <p:cNvGraphicFramePr>
            <a:graphicFrameLocks noChangeAspect="1"/>
          </p:cNvGraphicFramePr>
          <p:nvPr/>
        </p:nvGraphicFramePr>
        <p:xfrm>
          <a:off x="2209800" y="381000"/>
          <a:ext cx="4656138" cy="6057900"/>
        </p:xfrm>
        <a:graphic>
          <a:graphicData uri="http://schemas.openxmlformats.org/presentationml/2006/ole">
            <mc:AlternateContent xmlns:mc="http://schemas.openxmlformats.org/markup-compatibility/2006">
              <mc:Choice xmlns:v="urn:schemas-microsoft-com:vml" Requires="v">
                <p:oleObj spid="_x0000_s113708" name="Acrobat Document" r:id="rId3" imgW="4655795" imgH="6057720" progId="Acrobat.Document.11">
                  <p:embed/>
                </p:oleObj>
              </mc:Choice>
              <mc:Fallback>
                <p:oleObj name="Acrobat Document" r:id="rId3" imgW="4655795" imgH="6057720" progId="Acrobat.Document.11">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381000"/>
                        <a:ext cx="4656138" cy="605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3670" name="Rectangle 6">
            <a:extLst>
              <a:ext uri="{FF2B5EF4-FFF2-40B4-BE49-F238E27FC236}">
                <a16:creationId xmlns:a16="http://schemas.microsoft.com/office/drawing/2014/main" id="{037F6AA3-8E68-4543-AF17-BB01D628502D}"/>
              </a:ext>
            </a:extLst>
          </p:cNvPr>
          <p:cNvSpPr>
            <a:spLocks noChangeArrowheads="1"/>
          </p:cNvSpPr>
          <p:nvPr/>
        </p:nvSpPr>
        <p:spPr bwMode="auto">
          <a:xfrm>
            <a:off x="5867400" y="381000"/>
            <a:ext cx="2362200" cy="9144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Homework, student  B</a:t>
            </a:r>
          </a:p>
        </p:txBody>
      </p:sp>
      <p:sp>
        <p:nvSpPr>
          <p:cNvPr id="4" name="TextBox 3">
            <a:extLst>
              <a:ext uri="{FF2B5EF4-FFF2-40B4-BE49-F238E27FC236}">
                <a16:creationId xmlns:a16="http://schemas.microsoft.com/office/drawing/2014/main" id="{8999D09E-0DD2-4CED-B11C-F85548E8B3C8}"/>
              </a:ext>
            </a:extLst>
          </p:cNvPr>
          <p:cNvSpPr txBox="1"/>
          <p:nvPr/>
        </p:nvSpPr>
        <p:spPr>
          <a:xfrm>
            <a:off x="6324600" y="1752600"/>
            <a:ext cx="2262158" cy="369332"/>
          </a:xfrm>
          <a:prstGeom prst="rect">
            <a:avLst/>
          </a:prstGeom>
          <a:noFill/>
        </p:spPr>
        <p:txBody>
          <a:bodyPr wrap="none" rtlCol="0">
            <a:spAutoFit/>
          </a:bodyPr>
          <a:lstStyle/>
          <a:p>
            <a:r>
              <a:rPr lang="en-US" dirty="0">
                <a:solidFill>
                  <a:srgbClr val="FF0000"/>
                </a:solidFill>
              </a:rPr>
              <a:t>[Less accurate map]</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4692" name="Object 4">
            <a:extLst>
              <a:ext uri="{FF2B5EF4-FFF2-40B4-BE49-F238E27FC236}">
                <a16:creationId xmlns:a16="http://schemas.microsoft.com/office/drawing/2014/main" id="{0B0F2E28-B185-4B64-8C70-35C286278FAC}"/>
              </a:ext>
            </a:extLst>
          </p:cNvPr>
          <p:cNvGraphicFramePr>
            <a:graphicFrameLocks noChangeAspect="1"/>
          </p:cNvGraphicFramePr>
          <p:nvPr/>
        </p:nvGraphicFramePr>
        <p:xfrm>
          <a:off x="2244725" y="400050"/>
          <a:ext cx="4656138" cy="6057900"/>
        </p:xfrm>
        <a:graphic>
          <a:graphicData uri="http://schemas.openxmlformats.org/presentationml/2006/ole">
            <mc:AlternateContent xmlns:mc="http://schemas.openxmlformats.org/markup-compatibility/2006">
              <mc:Choice xmlns:v="urn:schemas-microsoft-com:vml" Requires="v">
                <p:oleObj spid="_x0000_s114731" name="Acrobat Document" r:id="rId3" imgW="4655795" imgH="6057720" progId="Acrobat.Document.11">
                  <p:embed/>
                </p:oleObj>
              </mc:Choice>
              <mc:Fallback>
                <p:oleObj name="Acrobat Document" r:id="rId3" imgW="4655795" imgH="6057720" progId="Acrobat.Document.11">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4725" y="400050"/>
                        <a:ext cx="4656138" cy="605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4693" name="Rectangle 5">
            <a:extLst>
              <a:ext uri="{FF2B5EF4-FFF2-40B4-BE49-F238E27FC236}">
                <a16:creationId xmlns:a16="http://schemas.microsoft.com/office/drawing/2014/main" id="{6FCF6D40-09BA-416C-AF10-F5849D370E37}"/>
              </a:ext>
            </a:extLst>
          </p:cNvPr>
          <p:cNvSpPr>
            <a:spLocks noChangeArrowheads="1"/>
          </p:cNvSpPr>
          <p:nvPr/>
        </p:nvSpPr>
        <p:spPr bwMode="auto">
          <a:xfrm>
            <a:off x="5562600" y="457200"/>
            <a:ext cx="2362200" cy="9144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Class work, student  C</a:t>
            </a:r>
          </a:p>
        </p:txBody>
      </p:sp>
      <p:sp>
        <p:nvSpPr>
          <p:cNvPr id="4" name="TextBox 3">
            <a:extLst>
              <a:ext uri="{FF2B5EF4-FFF2-40B4-BE49-F238E27FC236}">
                <a16:creationId xmlns:a16="http://schemas.microsoft.com/office/drawing/2014/main" id="{01F6D97F-946D-48F7-BEE2-B9DDEA06B83D}"/>
              </a:ext>
            </a:extLst>
          </p:cNvPr>
          <p:cNvSpPr txBox="1"/>
          <p:nvPr/>
        </p:nvSpPr>
        <p:spPr>
          <a:xfrm>
            <a:off x="6553200" y="1752600"/>
            <a:ext cx="2339102" cy="369332"/>
          </a:xfrm>
          <a:prstGeom prst="rect">
            <a:avLst/>
          </a:prstGeom>
          <a:noFill/>
        </p:spPr>
        <p:txBody>
          <a:bodyPr wrap="none" rtlCol="0">
            <a:spAutoFit/>
          </a:bodyPr>
          <a:lstStyle/>
          <a:p>
            <a:r>
              <a:rPr lang="en-US" dirty="0">
                <a:solidFill>
                  <a:srgbClr val="FF0000"/>
                </a:solidFill>
              </a:rPr>
              <a:t>[Fairly accurate map]</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5716" name="Object 4">
            <a:extLst>
              <a:ext uri="{FF2B5EF4-FFF2-40B4-BE49-F238E27FC236}">
                <a16:creationId xmlns:a16="http://schemas.microsoft.com/office/drawing/2014/main" id="{B48601BD-0566-42D0-963C-2A6C6A197FC4}"/>
              </a:ext>
            </a:extLst>
          </p:cNvPr>
          <p:cNvGraphicFramePr>
            <a:graphicFrameLocks noChangeAspect="1"/>
          </p:cNvGraphicFramePr>
          <p:nvPr/>
        </p:nvGraphicFramePr>
        <p:xfrm>
          <a:off x="2209800" y="381000"/>
          <a:ext cx="4656138" cy="6057900"/>
        </p:xfrm>
        <a:graphic>
          <a:graphicData uri="http://schemas.openxmlformats.org/presentationml/2006/ole">
            <mc:AlternateContent xmlns:mc="http://schemas.openxmlformats.org/markup-compatibility/2006">
              <mc:Choice xmlns:v="urn:schemas-microsoft-com:vml" Requires="v">
                <p:oleObj spid="_x0000_s115755" name="Acrobat Document" r:id="rId3" imgW="4655795" imgH="6057720" progId="Acrobat.Document.11">
                  <p:embed/>
                </p:oleObj>
              </mc:Choice>
              <mc:Fallback>
                <p:oleObj name="Acrobat Document" r:id="rId3" imgW="4655795" imgH="6057720" progId="Acrobat.Document.11">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381000"/>
                        <a:ext cx="4656138" cy="605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5717" name="Rectangle 5">
            <a:extLst>
              <a:ext uri="{FF2B5EF4-FFF2-40B4-BE49-F238E27FC236}">
                <a16:creationId xmlns:a16="http://schemas.microsoft.com/office/drawing/2014/main" id="{B033DD37-52E3-4BB5-8D84-DD1261F682EA}"/>
              </a:ext>
            </a:extLst>
          </p:cNvPr>
          <p:cNvSpPr>
            <a:spLocks noChangeArrowheads="1"/>
          </p:cNvSpPr>
          <p:nvPr/>
        </p:nvSpPr>
        <p:spPr bwMode="auto">
          <a:xfrm>
            <a:off x="5943600" y="609600"/>
            <a:ext cx="2514600" cy="9144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Homework, student C</a:t>
            </a:r>
          </a:p>
        </p:txBody>
      </p:sp>
      <p:sp>
        <p:nvSpPr>
          <p:cNvPr id="4" name="TextBox 3">
            <a:extLst>
              <a:ext uri="{FF2B5EF4-FFF2-40B4-BE49-F238E27FC236}">
                <a16:creationId xmlns:a16="http://schemas.microsoft.com/office/drawing/2014/main" id="{C216CB0B-7933-4FF9-A331-B9B3E1CBD407}"/>
              </a:ext>
            </a:extLst>
          </p:cNvPr>
          <p:cNvSpPr txBox="1"/>
          <p:nvPr/>
        </p:nvSpPr>
        <p:spPr>
          <a:xfrm>
            <a:off x="6781800" y="1752600"/>
            <a:ext cx="1723549" cy="369332"/>
          </a:xfrm>
          <a:prstGeom prst="rect">
            <a:avLst/>
          </a:prstGeom>
          <a:noFill/>
        </p:spPr>
        <p:txBody>
          <a:bodyPr wrap="none" rtlCol="0">
            <a:spAutoFit/>
          </a:bodyPr>
          <a:lstStyle/>
          <a:p>
            <a:r>
              <a:rPr lang="en-US" dirty="0">
                <a:solidFill>
                  <a:srgbClr val="FF0000"/>
                </a:solidFill>
              </a:rPr>
              <a:t>[Incorrect map]</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614BB-9EE8-4DAB-ADF7-83F21FB06397}"/>
              </a:ext>
            </a:extLst>
          </p:cNvPr>
          <p:cNvSpPr>
            <a:spLocks noGrp="1"/>
          </p:cNvSpPr>
          <p:nvPr>
            <p:ph type="title"/>
          </p:nvPr>
        </p:nvSpPr>
        <p:spPr/>
        <p:txBody>
          <a:bodyPr/>
          <a:lstStyle/>
          <a:p>
            <a:r>
              <a:rPr lang="en-US" dirty="0"/>
              <a:t>Short-lived Learning</a:t>
            </a:r>
          </a:p>
        </p:txBody>
      </p:sp>
      <p:sp>
        <p:nvSpPr>
          <p:cNvPr id="3" name="Content Placeholder 2">
            <a:extLst>
              <a:ext uri="{FF2B5EF4-FFF2-40B4-BE49-F238E27FC236}">
                <a16:creationId xmlns:a16="http://schemas.microsoft.com/office/drawing/2014/main" id="{FA8BCCA9-1760-46E8-A944-B3EBB971F1D1}"/>
              </a:ext>
            </a:extLst>
          </p:cNvPr>
          <p:cNvSpPr>
            <a:spLocks noGrp="1"/>
          </p:cNvSpPr>
          <p:nvPr>
            <p:ph idx="1"/>
          </p:nvPr>
        </p:nvSpPr>
        <p:spPr/>
        <p:txBody>
          <a:bodyPr/>
          <a:lstStyle/>
          <a:p>
            <a:r>
              <a:rPr lang="en-US" dirty="0"/>
              <a:t>Careful and accurate classroom observations reflected imperfectly on follow-up homework assignment</a:t>
            </a:r>
          </a:p>
        </p:txBody>
      </p:sp>
    </p:spTree>
    <p:extLst>
      <p:ext uri="{BB962C8B-B14F-4D97-AF65-F5344CB8AC3E}">
        <p14:creationId xmlns:p14="http://schemas.microsoft.com/office/powerpoint/2010/main" val="2693127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a:extLst>
              <a:ext uri="{FF2B5EF4-FFF2-40B4-BE49-F238E27FC236}">
                <a16:creationId xmlns:a16="http://schemas.microsoft.com/office/drawing/2014/main" id="{7FB1B11F-66DB-4EA4-9DD2-99ADB6B67CFA}"/>
              </a:ext>
            </a:extLst>
          </p:cNvPr>
          <p:cNvSpPr>
            <a:spLocks noGrp="1" noChangeArrowheads="1"/>
          </p:cNvSpPr>
          <p:nvPr>
            <p:ph type="title"/>
          </p:nvPr>
        </p:nvSpPr>
        <p:spPr/>
        <p:txBody>
          <a:bodyPr/>
          <a:lstStyle/>
          <a:p>
            <a:r>
              <a:rPr lang="en-US" dirty="0"/>
              <a:t>Caution: </a:t>
            </a:r>
            <a:br>
              <a:rPr lang="en-US" dirty="0"/>
            </a:br>
            <a:r>
              <a:rPr lang="en-US" dirty="0"/>
              <a:t>Learning Gains May Be Temporary</a:t>
            </a:r>
            <a:endParaRPr lang="en-US" altLang="en-US" dirty="0"/>
          </a:p>
        </p:txBody>
      </p:sp>
      <p:sp>
        <p:nvSpPr>
          <p:cNvPr id="149507" name="Rectangle 3">
            <a:extLst>
              <a:ext uri="{FF2B5EF4-FFF2-40B4-BE49-F238E27FC236}">
                <a16:creationId xmlns:a16="http://schemas.microsoft.com/office/drawing/2014/main" id="{A460834F-DAA5-4E5C-9DFD-3380D73AD03D}"/>
              </a:ext>
            </a:extLst>
          </p:cNvPr>
          <p:cNvSpPr>
            <a:spLocks noGrp="1" noChangeArrowheads="1"/>
          </p:cNvSpPr>
          <p:nvPr>
            <p:ph type="body" idx="1"/>
          </p:nvPr>
        </p:nvSpPr>
        <p:spPr>
          <a:xfrm>
            <a:off x="457200" y="1600200"/>
            <a:ext cx="8382000" cy="5029200"/>
          </a:xfrm>
        </p:spPr>
        <p:txBody>
          <a:bodyPr/>
          <a:lstStyle/>
          <a:p>
            <a:pPr>
              <a:buFontTx/>
              <a:buNone/>
            </a:pPr>
            <a:r>
              <a:rPr lang="en-US" altLang="en-US" sz="2800" dirty="0"/>
              <a:t>I taught most of these students at least two consecutive years, some three or four</a:t>
            </a:r>
          </a:p>
          <a:p>
            <a:pPr lvl="1">
              <a:spcBef>
                <a:spcPct val="40000"/>
              </a:spcBef>
            </a:pPr>
            <a:r>
              <a:rPr lang="en-US" altLang="en-US" sz="2400" dirty="0"/>
              <a:t>Most did same or similar activities at least twice</a:t>
            </a:r>
          </a:p>
          <a:p>
            <a:pPr lvl="1">
              <a:spcBef>
                <a:spcPct val="40000"/>
              </a:spcBef>
            </a:pPr>
            <a:r>
              <a:rPr lang="en-US" altLang="en-US" sz="2400" dirty="0"/>
              <a:t>Short-lived nature of many apparent learning gains was surprising and disturbing (to me)</a:t>
            </a:r>
          </a:p>
          <a:p>
            <a:r>
              <a:rPr lang="en-US" sz="2800" dirty="0"/>
              <a:t>In several cases, students who had shown clear indications of learning of certain concepts in one year, when observed a year or two later, no longer retained their original understanding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95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950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950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950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950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6"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2AC67-228E-4D9A-B89C-ABA94A5D8F43}"/>
              </a:ext>
            </a:extLst>
          </p:cNvPr>
          <p:cNvSpPr>
            <a:spLocks noGrp="1"/>
          </p:cNvSpPr>
          <p:nvPr>
            <p:ph type="title"/>
          </p:nvPr>
        </p:nvSpPr>
        <p:spPr/>
        <p:txBody>
          <a:bodyPr/>
          <a:lstStyle/>
          <a:p>
            <a:r>
              <a:rPr lang="en-US" dirty="0"/>
              <a:t>Relevant Questions from Jean Piaget</a:t>
            </a:r>
          </a:p>
        </p:txBody>
      </p:sp>
      <p:sp>
        <p:nvSpPr>
          <p:cNvPr id="3" name="Content Placeholder 2">
            <a:extLst>
              <a:ext uri="{FF2B5EF4-FFF2-40B4-BE49-F238E27FC236}">
                <a16:creationId xmlns:a16="http://schemas.microsoft.com/office/drawing/2014/main" id="{B4E9EE2F-BD85-438B-B16B-BB9D8ECCCB0F}"/>
              </a:ext>
            </a:extLst>
          </p:cNvPr>
          <p:cNvSpPr>
            <a:spLocks noGrp="1"/>
          </p:cNvSpPr>
          <p:nvPr>
            <p:ph idx="1"/>
          </p:nvPr>
        </p:nvSpPr>
        <p:spPr/>
        <p:txBody>
          <a:bodyPr/>
          <a:lstStyle/>
          <a:p>
            <a:r>
              <a:rPr lang="en-US" sz="2800" dirty="0"/>
              <a:t>“…some investigators have succeeded in teaching [certain things]. But, when I am faced with these facts, I always have three questions which I want to have answered before I am convinced….</a:t>
            </a:r>
          </a:p>
          <a:p>
            <a:pPr marL="457200" lvl="1" indent="0">
              <a:buNone/>
            </a:pPr>
            <a:endParaRPr lang="en-US" dirty="0"/>
          </a:p>
          <a:p>
            <a:pPr marL="457200" lvl="1" indent="0">
              <a:buNone/>
            </a:pPr>
            <a:endParaRPr lang="en-US" dirty="0"/>
          </a:p>
          <a:p>
            <a:pPr marL="457200" lvl="1" indent="0">
              <a:buNone/>
            </a:pPr>
            <a:endParaRPr lang="en-US" dirty="0"/>
          </a:p>
        </p:txBody>
      </p:sp>
    </p:spTree>
    <p:extLst>
      <p:ext uri="{BB962C8B-B14F-4D97-AF65-F5344CB8AC3E}">
        <p14:creationId xmlns:p14="http://schemas.microsoft.com/office/powerpoint/2010/main" val="310805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7D8A9522-2A32-4B99-A1A7-169D3EBACF0F}"/>
              </a:ext>
            </a:extLst>
          </p:cNvPr>
          <p:cNvSpPr>
            <a:spLocks noGrp="1" noChangeArrowheads="1"/>
          </p:cNvSpPr>
          <p:nvPr>
            <p:ph type="title"/>
          </p:nvPr>
        </p:nvSpPr>
        <p:spPr>
          <a:xfrm>
            <a:off x="838200" y="381000"/>
            <a:ext cx="7924800" cy="1143000"/>
          </a:xfrm>
        </p:spPr>
        <p:txBody>
          <a:bodyPr/>
          <a:lstStyle/>
          <a:p>
            <a:r>
              <a:rPr lang="en-US" altLang="en-US"/>
              <a:t>General Impressions of Student Reactions to Activities</a:t>
            </a:r>
          </a:p>
        </p:txBody>
      </p:sp>
      <p:sp>
        <p:nvSpPr>
          <p:cNvPr id="65539" name="Rectangle 3">
            <a:extLst>
              <a:ext uri="{FF2B5EF4-FFF2-40B4-BE49-F238E27FC236}">
                <a16:creationId xmlns:a16="http://schemas.microsoft.com/office/drawing/2014/main" id="{45AC012B-24FD-43EF-8F8D-1165297ED3B5}"/>
              </a:ext>
            </a:extLst>
          </p:cNvPr>
          <p:cNvSpPr>
            <a:spLocks noGrp="1" noChangeArrowheads="1"/>
          </p:cNvSpPr>
          <p:nvPr>
            <p:ph type="body" idx="1"/>
          </p:nvPr>
        </p:nvSpPr>
        <p:spPr>
          <a:xfrm>
            <a:off x="609600" y="1828800"/>
            <a:ext cx="8153400" cy="4724400"/>
          </a:xfrm>
        </p:spPr>
        <p:txBody>
          <a:bodyPr/>
          <a:lstStyle/>
          <a:p>
            <a:r>
              <a:rPr lang="en-US" altLang="en-US" sz="2800" i="1"/>
              <a:t>College students (pre-service teachers):</a:t>
            </a:r>
            <a:r>
              <a:rPr lang="en-US" altLang="en-US" sz="2800"/>
              <a:t> burdensome tasks that had to be gotten through</a:t>
            </a:r>
          </a:p>
          <a:p>
            <a:r>
              <a:rPr lang="en-US" altLang="en-US" sz="2800" i="1"/>
              <a:t>College students (STEM majors):</a:t>
            </a:r>
            <a:r>
              <a:rPr lang="en-US" altLang="en-US" sz="2800"/>
              <a:t> generally enjoyable tasks, moderately enthusiastic</a:t>
            </a:r>
          </a:p>
          <a:p>
            <a:r>
              <a:rPr lang="en-US" altLang="en-US" sz="2800" i="1"/>
              <a:t>7</a:t>
            </a:r>
            <a:r>
              <a:rPr lang="en-US" altLang="en-US" sz="2800" i="1" baseline="30000"/>
              <a:t>th</a:t>
            </a:r>
            <a:r>
              <a:rPr lang="en-US" altLang="en-US" sz="2800" i="1"/>
              <a:t>/8</a:t>
            </a:r>
            <a:r>
              <a:rPr lang="en-US" altLang="en-US" sz="2800" i="1" baseline="30000"/>
              <a:t>th</a:t>
            </a:r>
            <a:r>
              <a:rPr lang="en-US" altLang="en-US" sz="2800" i="1"/>
              <a:t>  graders:</a:t>
            </a:r>
            <a:r>
              <a:rPr lang="en-US" altLang="en-US" sz="2800"/>
              <a:t> Time to socialize with each other; moderate engagement and enjoyment</a:t>
            </a:r>
          </a:p>
          <a:p>
            <a:r>
              <a:rPr lang="en-US" altLang="en-US" sz="2800" i="1"/>
              <a:t>5</a:t>
            </a:r>
            <a:r>
              <a:rPr lang="en-US" altLang="en-US" sz="2800" i="1" baseline="30000"/>
              <a:t>th</a:t>
            </a:r>
            <a:r>
              <a:rPr lang="en-US" altLang="en-US" sz="2800" i="1"/>
              <a:t>/6</a:t>
            </a:r>
            <a:r>
              <a:rPr lang="en-US" altLang="en-US" sz="2800" i="1" baseline="30000"/>
              <a:t>th</a:t>
            </a:r>
            <a:r>
              <a:rPr lang="en-US" altLang="en-US" sz="2800" i="1"/>
              <a:t>  graders:</a:t>
            </a:r>
            <a:r>
              <a:rPr lang="en-US" altLang="en-US" sz="2800"/>
              <a:t> Playtime: fun and high engagement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6553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5539">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5539">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5539">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55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p:bldP spid="65539"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E0AB6-D2FB-4415-A3D1-2E2A496C64D9}"/>
              </a:ext>
            </a:extLst>
          </p:cNvPr>
          <p:cNvSpPr>
            <a:spLocks noGrp="1"/>
          </p:cNvSpPr>
          <p:nvPr>
            <p:ph type="title"/>
          </p:nvPr>
        </p:nvSpPr>
        <p:spPr>
          <a:xfrm flipV="1">
            <a:off x="457200" y="228600"/>
            <a:ext cx="8229600" cy="46038"/>
          </a:xfrm>
        </p:spPr>
        <p:txBody>
          <a:bodyPr/>
          <a:lstStyle/>
          <a:p>
            <a:endParaRPr lang="en-US" dirty="0"/>
          </a:p>
        </p:txBody>
      </p:sp>
      <p:sp>
        <p:nvSpPr>
          <p:cNvPr id="3" name="Content Placeholder 2">
            <a:extLst>
              <a:ext uri="{FF2B5EF4-FFF2-40B4-BE49-F238E27FC236}">
                <a16:creationId xmlns:a16="http://schemas.microsoft.com/office/drawing/2014/main" id="{93BB0E30-A584-4C25-9686-17249B5CBD82}"/>
              </a:ext>
            </a:extLst>
          </p:cNvPr>
          <p:cNvSpPr>
            <a:spLocks noGrp="1"/>
          </p:cNvSpPr>
          <p:nvPr>
            <p:ph idx="1"/>
          </p:nvPr>
        </p:nvSpPr>
        <p:spPr>
          <a:xfrm>
            <a:off x="609600" y="457200"/>
            <a:ext cx="8229600" cy="4525963"/>
          </a:xfrm>
        </p:spPr>
        <p:txBody>
          <a:bodyPr/>
          <a:lstStyle/>
          <a:p>
            <a:pPr marL="0" indent="0">
              <a:buNone/>
            </a:pPr>
            <a:r>
              <a:rPr lang="en-US" sz="2800" dirty="0"/>
              <a:t>“…The first question is: ‘Is this learning lasting? What remains two weeks or a month later?’</a:t>
            </a:r>
          </a:p>
          <a:p>
            <a:pPr marL="0" indent="0">
              <a:buNone/>
            </a:pPr>
            <a:r>
              <a:rPr lang="en-US" sz="2800" dirty="0"/>
              <a:t>“The second question is: ‘How much generalization is possible?’ [</a:t>
            </a:r>
            <a:r>
              <a:rPr lang="en-US" sz="2800" i="1" dirty="0"/>
              <a:t>that is, can the student apply the learning to other situations?</a:t>
            </a:r>
            <a:r>
              <a:rPr lang="en-US" sz="2800" dirty="0"/>
              <a:t>]</a:t>
            </a:r>
          </a:p>
          <a:p>
            <a:pPr marL="0" indent="0">
              <a:buNone/>
            </a:pPr>
            <a:r>
              <a:rPr lang="en-US" sz="2800" dirty="0"/>
              <a:t>“…the third question [is]: ‘…what was the…level of the subject before the experience and what…has this learning succeeded in achieving?’ [</a:t>
            </a:r>
            <a:r>
              <a:rPr lang="en-US" sz="2800" i="1" dirty="0"/>
              <a:t>that is, can the student now learn other concepts of similar complexity?</a:t>
            </a:r>
            <a:r>
              <a:rPr lang="en-US" sz="2800" dirty="0"/>
              <a:t>]”</a:t>
            </a:r>
          </a:p>
          <a:p>
            <a:endParaRPr lang="en-US" dirty="0"/>
          </a:p>
        </p:txBody>
      </p:sp>
      <p:sp>
        <p:nvSpPr>
          <p:cNvPr id="4" name="TextBox 3">
            <a:extLst>
              <a:ext uri="{FF2B5EF4-FFF2-40B4-BE49-F238E27FC236}">
                <a16:creationId xmlns:a16="http://schemas.microsoft.com/office/drawing/2014/main" id="{6021F976-44C2-4B6C-AB7A-B26563641D90}"/>
              </a:ext>
            </a:extLst>
          </p:cNvPr>
          <p:cNvSpPr txBox="1"/>
          <p:nvPr/>
        </p:nvSpPr>
        <p:spPr>
          <a:xfrm>
            <a:off x="4114800" y="5943600"/>
            <a:ext cx="4874155" cy="369332"/>
          </a:xfrm>
          <a:prstGeom prst="rect">
            <a:avLst/>
          </a:prstGeom>
          <a:noFill/>
        </p:spPr>
        <p:txBody>
          <a:bodyPr wrap="none" rtlCol="0">
            <a:spAutoFit/>
          </a:bodyPr>
          <a:lstStyle/>
          <a:p>
            <a:r>
              <a:rPr lang="en-US" dirty="0"/>
              <a:t>Jean Piaget, </a:t>
            </a:r>
            <a:r>
              <a:rPr lang="en-US" i="1" dirty="0"/>
              <a:t>J. Res. Sci. Teach. </a:t>
            </a:r>
            <a:r>
              <a:rPr lang="en-US" b="1" dirty="0"/>
              <a:t>2</a:t>
            </a:r>
            <a:r>
              <a:rPr lang="en-US" dirty="0"/>
              <a:t>, 176 (1964)</a:t>
            </a:r>
          </a:p>
        </p:txBody>
      </p:sp>
    </p:spTree>
    <p:extLst>
      <p:ext uri="{BB962C8B-B14F-4D97-AF65-F5344CB8AC3E}">
        <p14:creationId xmlns:p14="http://schemas.microsoft.com/office/powerpoint/2010/main" val="1858955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a:extLst>
              <a:ext uri="{FF2B5EF4-FFF2-40B4-BE49-F238E27FC236}">
                <a16:creationId xmlns:a16="http://schemas.microsoft.com/office/drawing/2014/main" id="{86C10E4A-5D40-4BFE-86FC-7C1BB11314E1}"/>
              </a:ext>
            </a:extLst>
          </p:cNvPr>
          <p:cNvSpPr>
            <a:spLocks noGrp="1" noChangeArrowheads="1"/>
          </p:cNvSpPr>
          <p:nvPr>
            <p:ph type="title"/>
          </p:nvPr>
        </p:nvSpPr>
        <p:spPr/>
        <p:txBody>
          <a:bodyPr/>
          <a:lstStyle/>
          <a:p>
            <a:r>
              <a:rPr lang="en-US" altLang="en-US"/>
              <a:t>Summary</a:t>
            </a:r>
          </a:p>
        </p:txBody>
      </p:sp>
      <p:sp>
        <p:nvSpPr>
          <p:cNvPr id="150531" name="Rectangle 3">
            <a:extLst>
              <a:ext uri="{FF2B5EF4-FFF2-40B4-BE49-F238E27FC236}">
                <a16:creationId xmlns:a16="http://schemas.microsoft.com/office/drawing/2014/main" id="{970C950B-023F-4A02-8CFE-A54D750E25B5}"/>
              </a:ext>
            </a:extLst>
          </p:cNvPr>
          <p:cNvSpPr>
            <a:spLocks noGrp="1" noChangeArrowheads="1"/>
          </p:cNvSpPr>
          <p:nvPr>
            <p:ph type="body" idx="1"/>
          </p:nvPr>
        </p:nvSpPr>
        <p:spPr>
          <a:xfrm>
            <a:off x="457200" y="1600200"/>
            <a:ext cx="8229600" cy="4800600"/>
          </a:xfrm>
        </p:spPr>
        <p:txBody>
          <a:bodyPr/>
          <a:lstStyle/>
          <a:p>
            <a:pPr>
              <a:lnSpc>
                <a:spcPct val="90000"/>
              </a:lnSpc>
            </a:pPr>
            <a:r>
              <a:rPr lang="en-US" altLang="en-US" sz="2800"/>
              <a:t>There is great potential for significant physics learning at the middle-school level</a:t>
            </a:r>
          </a:p>
          <a:p>
            <a:pPr>
              <a:lnSpc>
                <a:spcPct val="90000"/>
              </a:lnSpc>
            </a:pPr>
            <a:r>
              <a:rPr lang="en-US" altLang="en-US" sz="2800"/>
              <a:t>The time required to achieve such outcomes is enormous and perhaps under-appeciated</a:t>
            </a:r>
          </a:p>
          <a:p>
            <a:pPr>
              <a:lnSpc>
                <a:spcPct val="90000"/>
              </a:lnSpc>
            </a:pPr>
            <a:r>
              <a:rPr lang="en-US" altLang="en-US" sz="2800"/>
              <a:t>There are grounds for skepticism regarding appropriateness of many common grade-level standards</a:t>
            </a:r>
          </a:p>
          <a:p>
            <a:pPr>
              <a:lnSpc>
                <a:spcPct val="90000"/>
              </a:lnSpc>
            </a:pPr>
            <a:r>
              <a:rPr lang="en-US" altLang="en-US" sz="2800"/>
              <a:t>Assessment of middle-school learning must take into account potentially large decay rates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053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0531">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0531">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0531">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05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0" grpId="0"/>
      <p:bldP spid="15053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C6B48980-99C7-4A05-AB6F-77E3AEEF03D2}"/>
              </a:ext>
            </a:extLst>
          </p:cNvPr>
          <p:cNvSpPr>
            <a:spLocks noGrp="1" noChangeArrowheads="1"/>
          </p:cNvSpPr>
          <p:nvPr>
            <p:ph type="title"/>
          </p:nvPr>
        </p:nvSpPr>
        <p:spPr/>
        <p:txBody>
          <a:bodyPr/>
          <a:lstStyle/>
          <a:p>
            <a:r>
              <a:rPr lang="en-US" altLang="en-US"/>
              <a:t>Additional Context, 2010-2011</a:t>
            </a:r>
          </a:p>
        </p:txBody>
      </p:sp>
      <p:sp>
        <p:nvSpPr>
          <p:cNvPr id="62467" name="Rectangle 3">
            <a:extLst>
              <a:ext uri="{FF2B5EF4-FFF2-40B4-BE49-F238E27FC236}">
                <a16:creationId xmlns:a16="http://schemas.microsoft.com/office/drawing/2014/main" id="{EBA665AC-A7F2-40AC-9125-42C1227BF42B}"/>
              </a:ext>
            </a:extLst>
          </p:cNvPr>
          <p:cNvSpPr>
            <a:spLocks noGrp="1" noChangeArrowheads="1"/>
          </p:cNvSpPr>
          <p:nvPr>
            <p:ph type="body" idx="1"/>
          </p:nvPr>
        </p:nvSpPr>
        <p:spPr>
          <a:xfrm>
            <a:off x="533400" y="1600200"/>
            <a:ext cx="8382000" cy="4724400"/>
          </a:xfrm>
        </p:spPr>
        <p:txBody>
          <a:bodyPr/>
          <a:lstStyle/>
          <a:p>
            <a:r>
              <a:rPr lang="en-US" altLang="en-US" sz="2800"/>
              <a:t>Generally one instructor, sometimes helped by graduate student aide</a:t>
            </a:r>
          </a:p>
          <a:p>
            <a:pPr>
              <a:spcBef>
                <a:spcPct val="75000"/>
              </a:spcBef>
            </a:pPr>
            <a:r>
              <a:rPr lang="en-US" altLang="en-US" sz="2800"/>
              <a:t>Homework assigned and corrected most weeks; occasional quizzes (graded only for 7/8</a:t>
            </a:r>
            <a:r>
              <a:rPr lang="en-US" altLang="en-US" sz="2800" baseline="30000"/>
              <a:t>th</a:t>
            </a:r>
            <a:r>
              <a:rPr lang="en-US" altLang="en-US" sz="2800"/>
              <a:t> grade)</a:t>
            </a:r>
          </a:p>
          <a:p>
            <a:pPr>
              <a:spcBef>
                <a:spcPct val="75000"/>
              </a:spcBef>
            </a:pPr>
            <a:r>
              <a:rPr lang="en-US" altLang="en-US" sz="2800"/>
              <a:t>In the previous year I had taught many of the same students,</a:t>
            </a:r>
            <a:r>
              <a:rPr lang="en-US" altLang="en-US" sz="2800">
                <a:cs typeface="Times New Roman" panose="02020603050405020304" pitchFamily="18" charset="0"/>
              </a:rPr>
              <a:t> including some of the same activities</a:t>
            </a:r>
            <a:endParaRPr lang="en-US" altLang="en-US" sz="2800"/>
          </a:p>
          <a:p>
            <a:pPr>
              <a:lnSpc>
                <a:spcPct val="90000"/>
              </a:lnSpc>
              <a:spcBef>
                <a:spcPct val="50000"/>
              </a:spcBef>
            </a:pPr>
            <a:endParaRPr lang="en-US" altLang="en-US" sz="280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6246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467">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467">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24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p:bldP spid="6246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C64266E2-2991-4150-AE0A-7FFA21F274C5}"/>
              </a:ext>
            </a:extLst>
          </p:cNvPr>
          <p:cNvSpPr>
            <a:spLocks noGrp="1" noChangeArrowheads="1"/>
          </p:cNvSpPr>
          <p:nvPr>
            <p:ph type="title"/>
          </p:nvPr>
        </p:nvSpPr>
        <p:spPr>
          <a:xfrm>
            <a:off x="457200" y="304800"/>
            <a:ext cx="8229600" cy="1143000"/>
          </a:xfrm>
        </p:spPr>
        <p:txBody>
          <a:bodyPr/>
          <a:lstStyle/>
          <a:p>
            <a:r>
              <a:rPr lang="en-US" altLang="en-US"/>
              <a:t>Topics Covered, 2010-2011</a:t>
            </a:r>
          </a:p>
        </p:txBody>
      </p:sp>
      <p:sp>
        <p:nvSpPr>
          <p:cNvPr id="63491" name="Rectangle 3">
            <a:extLst>
              <a:ext uri="{FF2B5EF4-FFF2-40B4-BE49-F238E27FC236}">
                <a16:creationId xmlns:a16="http://schemas.microsoft.com/office/drawing/2014/main" id="{C46645B5-5282-44C9-8AE2-ACDF58445B76}"/>
              </a:ext>
            </a:extLst>
          </p:cNvPr>
          <p:cNvSpPr>
            <a:spLocks noGrp="1" noChangeArrowheads="1"/>
          </p:cNvSpPr>
          <p:nvPr>
            <p:ph type="body" idx="1"/>
          </p:nvPr>
        </p:nvSpPr>
        <p:spPr>
          <a:xfrm>
            <a:off x="457200" y="1600200"/>
            <a:ext cx="8229600" cy="4800600"/>
          </a:xfrm>
        </p:spPr>
        <p:txBody>
          <a:bodyPr/>
          <a:lstStyle/>
          <a:p>
            <a:r>
              <a:rPr lang="en-US" altLang="en-US" sz="2800" b="1"/>
              <a:t>Grades 7/8:</a:t>
            </a:r>
            <a:r>
              <a:rPr lang="en-US" altLang="en-US" sz="2800"/>
              <a:t> Major focus on motion and force (to prepare for Arizona 8</a:t>
            </a:r>
            <a:r>
              <a:rPr lang="en-US" altLang="en-US" sz="2800" baseline="30000"/>
              <a:t>th</a:t>
            </a:r>
            <a:r>
              <a:rPr lang="en-US" altLang="en-US" sz="2800"/>
              <a:t>-grade science test); also did solar system astronomy, electromagnetism, some review of properties of matter, energy concepts, some chemistry</a:t>
            </a:r>
          </a:p>
          <a:p>
            <a:r>
              <a:rPr lang="en-US" altLang="en-US" sz="2800" b="1"/>
              <a:t>Grades 5/6:</a:t>
            </a:r>
            <a:r>
              <a:rPr lang="en-US" altLang="en-US" sz="2800"/>
              <a:t> solar system astronomy, optics, motion and force, energy concepts, electromagnetism, some biology</a:t>
            </a:r>
          </a:p>
        </p:txBody>
      </p:sp>
      <p:sp>
        <p:nvSpPr>
          <p:cNvPr id="63492" name="Text Box 4">
            <a:extLst>
              <a:ext uri="{FF2B5EF4-FFF2-40B4-BE49-F238E27FC236}">
                <a16:creationId xmlns:a16="http://schemas.microsoft.com/office/drawing/2014/main" id="{5443B0A1-0D63-4280-8BFB-4F1DBB907C2A}"/>
              </a:ext>
            </a:extLst>
          </p:cNvPr>
          <p:cNvSpPr txBox="1">
            <a:spLocks noChangeArrowheads="1"/>
          </p:cNvSpPr>
          <p:nvPr/>
        </p:nvSpPr>
        <p:spPr bwMode="auto">
          <a:xfrm>
            <a:off x="381000" y="5715000"/>
            <a:ext cx="8261350" cy="37941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i="1"/>
              <a:t>Small-to-moderate variations on this set of topics during other years, 2009-2013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6349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491">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3491">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34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p:bldP spid="63491" grpId="0" build="p"/>
      <p:bldP spid="63492"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4385</TotalTime>
  <Words>2482</Words>
  <Application>Microsoft Office PowerPoint</Application>
  <PresentationFormat>On-screen Show (4:3)</PresentationFormat>
  <Paragraphs>250</Paragraphs>
  <Slides>71</Slides>
  <Notes>4</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71</vt:i4>
      </vt:variant>
    </vt:vector>
  </HeadingPairs>
  <TitlesOfParts>
    <vt:vector size="77" baseType="lpstr">
      <vt:lpstr>Arial</vt:lpstr>
      <vt:lpstr>Cambria Math</vt:lpstr>
      <vt:lpstr>Helvetica Neue</vt:lpstr>
      <vt:lpstr>Wingdings</vt:lpstr>
      <vt:lpstr>Default Design</vt:lpstr>
      <vt:lpstr>Acrobat Document</vt:lpstr>
      <vt:lpstr>Physical science instruction and assessment in the middle-school: Comparisons and contrasts with college-level instruction </vt:lpstr>
      <vt:lpstr>Background and Context</vt:lpstr>
      <vt:lpstr>Overall Goals</vt:lpstr>
      <vt:lpstr>General Issues</vt:lpstr>
      <vt:lpstr>Classroom Management Issues</vt:lpstr>
      <vt:lpstr>General Observations</vt:lpstr>
      <vt:lpstr>General Impressions of Student Reactions to Activities</vt:lpstr>
      <vt:lpstr>Additional Context, 2010-2011</vt:lpstr>
      <vt:lpstr>Topics Covered, 2010-2011</vt:lpstr>
      <vt:lpstr>Topics Covered, 2010-2011</vt:lpstr>
      <vt:lpstr>Motion and Force with 7/8th Graders</vt:lpstr>
      <vt:lpstr>Goals Tuned to Arizona 8th-Grade Science Standard</vt:lpstr>
      <vt:lpstr>Cautionary Note: These ideas and skills are challenging for college students</vt:lpstr>
      <vt:lpstr>PowerPoint Presentation</vt:lpstr>
      <vt:lpstr>PowerPoint Presentation</vt:lpstr>
      <vt:lpstr>PowerPoint Presentation</vt:lpstr>
      <vt:lpstr>Force and Motion Activities</vt:lpstr>
      <vt:lpstr>PowerPoint Presentation</vt:lpstr>
      <vt:lpstr>PowerPoint Presentation</vt:lpstr>
      <vt:lpstr>PowerPoint Presentation</vt:lpstr>
      <vt:lpstr>PowerPoint Presentation</vt:lpstr>
      <vt:lpstr>Assessment Issues</vt:lpstr>
      <vt:lpstr>Question Types</vt:lpstr>
      <vt:lpstr>PowerPoint Presentation</vt:lpstr>
      <vt:lpstr>PowerPoint Presentation</vt:lpstr>
      <vt:lpstr>PowerPoint Presentation</vt:lpstr>
      <vt:lpstr>PowerPoint Presentation</vt:lpstr>
      <vt:lpstr>Grade 7/8 Results for Mechanics Instruction </vt:lpstr>
      <vt:lpstr>PowerPoint Presentation</vt:lpstr>
      <vt:lpstr>PowerPoint Presentation</vt:lpstr>
      <vt:lpstr>Grade 7/8 Results for Mechanics Instruction </vt:lpstr>
      <vt:lpstr>PowerPoint Presentation</vt:lpstr>
      <vt:lpstr>PowerPoint Presentation</vt:lpstr>
      <vt:lpstr>PowerPoint Presentation</vt:lpstr>
      <vt:lpstr>PowerPoint Presentation</vt:lpstr>
      <vt:lpstr>PowerPoint Presentation</vt:lpstr>
      <vt:lpstr>Grade 7/8 Results for Mechanics Instruction </vt:lpstr>
      <vt:lpstr>PowerPoint Presentation</vt:lpstr>
      <vt:lpstr>PowerPoint Presentation</vt:lpstr>
      <vt:lpstr>PowerPoint Presentation</vt:lpstr>
      <vt:lpstr>Rubric Grading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Sample Student Response (High School)</vt:lpstr>
      <vt:lpstr>PowerPoint Presentation</vt:lpstr>
      <vt:lpstr>Electromagnetism Unit</vt:lpstr>
      <vt:lpstr>Motor and Generator</vt:lpstr>
      <vt:lpstr>Field Mapping Activity</vt:lpstr>
      <vt:lpstr>Assessment: Field Mapping Homework</vt:lpstr>
      <vt:lpstr>Assessment: Field Mapping Homework</vt:lpstr>
      <vt:lpstr>Field Mapping Activity/Homework</vt:lpstr>
      <vt:lpstr>PowerPoint Presentation</vt:lpstr>
      <vt:lpstr>PowerPoint Presentation</vt:lpstr>
      <vt:lpstr>PowerPoint Presentation</vt:lpstr>
      <vt:lpstr>PowerPoint Presentation</vt:lpstr>
      <vt:lpstr>PowerPoint Presentation</vt:lpstr>
      <vt:lpstr>PowerPoint Presentation</vt:lpstr>
      <vt:lpstr>Short-lived Learning</vt:lpstr>
      <vt:lpstr>Caution:  Learning Gains May Be Temporary</vt:lpstr>
      <vt:lpstr>Relevant Questions from Jean Piaget</vt:lpstr>
      <vt:lpstr>PowerPoint Presentation</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gewichtheber99</dc:creator>
  <cp:lastModifiedBy>gewichtheber99</cp:lastModifiedBy>
  <cp:revision>138</cp:revision>
  <cp:lastPrinted>1601-01-01T00:00:00Z</cp:lastPrinted>
  <dcterms:created xsi:type="dcterms:W3CDTF">2011-11-01T16:03:53Z</dcterms:created>
  <dcterms:modified xsi:type="dcterms:W3CDTF">2019-06-24T22:03:21Z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