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438" r:id="rId3"/>
    <p:sldId id="502" r:id="rId4"/>
    <p:sldId id="446" r:id="rId5"/>
    <p:sldId id="447" r:id="rId6"/>
    <p:sldId id="448" r:id="rId7"/>
    <p:sldId id="459" r:id="rId8"/>
    <p:sldId id="485" r:id="rId9"/>
    <p:sldId id="486" r:id="rId10"/>
    <p:sldId id="487" r:id="rId11"/>
    <p:sldId id="493" r:id="rId12"/>
    <p:sldId id="508" r:id="rId13"/>
    <p:sldId id="474" r:id="rId14"/>
    <p:sldId id="460" r:id="rId15"/>
    <p:sldId id="461" r:id="rId16"/>
    <p:sldId id="469" r:id="rId17"/>
    <p:sldId id="507" r:id="rId18"/>
    <p:sldId id="462" r:id="rId19"/>
    <p:sldId id="463" r:id="rId20"/>
    <p:sldId id="464" r:id="rId21"/>
    <p:sldId id="465" r:id="rId22"/>
    <p:sldId id="509" r:id="rId23"/>
    <p:sldId id="467" r:id="rId24"/>
    <p:sldId id="468" r:id="rId25"/>
    <p:sldId id="473" r:id="rId26"/>
    <p:sldId id="449" r:id="rId27"/>
    <p:sldId id="450" r:id="rId28"/>
    <p:sldId id="510" r:id="rId29"/>
    <p:sldId id="457" r:id="rId30"/>
    <p:sldId id="452" r:id="rId31"/>
    <p:sldId id="453" r:id="rId32"/>
    <p:sldId id="455" r:id="rId33"/>
    <p:sldId id="456" r:id="rId34"/>
    <p:sldId id="454" r:id="rId35"/>
    <p:sldId id="501" r:id="rId36"/>
    <p:sldId id="500" r:id="rId37"/>
    <p:sldId id="496" r:id="rId38"/>
    <p:sldId id="497" r:id="rId39"/>
    <p:sldId id="498" r:id="rId40"/>
    <p:sldId id="495" r:id="rId41"/>
    <p:sldId id="499" r:id="rId42"/>
    <p:sldId id="494" r:id="rId43"/>
    <p:sldId id="458" r:id="rId44"/>
    <p:sldId id="429" r:id="rId45"/>
    <p:sldId id="434" r:id="rId46"/>
    <p:sldId id="433" r:id="rId47"/>
    <p:sldId id="431" r:id="rId48"/>
    <p:sldId id="506" r:id="rId49"/>
    <p:sldId id="442" r:id="rId50"/>
    <p:sldId id="443" r:id="rId51"/>
    <p:sldId id="503" r:id="rId52"/>
    <p:sldId id="504" r:id="rId53"/>
    <p:sldId id="505" r:id="rId54"/>
    <p:sldId id="444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DDDDD"/>
    <a:srgbClr val="CC66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 autoAdjust="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C3A74-2E27-4AFE-9FD1-E61C6C98C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84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2D0AE-32DF-499A-A355-23B875803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68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3550-A0DA-4693-BDC4-B5E5C5321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98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0E6DF-297F-4BC7-AE94-3979E0FC5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87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8B8B-1BF4-4874-BE39-D6C59C2F9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48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C51E1-2C93-42E2-97F9-D48EF454A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35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BDF3-5D69-47E0-ADF5-AD8075AC5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60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CA82A-AE3D-4D78-B362-0CE2AB8E0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49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970D0-3410-4EAE-82AE-D7441D6A2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92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0B2C-1FEF-4FA8-84FB-BA58E9483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35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F62B1-ACF1-4FEB-8CDA-0B855CFCD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27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80A3324-88E8-4059-A5F4-90D867674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143000"/>
            <a:ext cx="8610600" cy="1695450"/>
          </a:xfrm>
        </p:spPr>
        <p:txBody>
          <a:bodyPr/>
          <a:lstStyle/>
          <a:p>
            <a:pPr eaLnBrk="1" hangingPunct="1"/>
            <a:r>
              <a:rPr lang="en-US" altLang="ja-JP" sz="3600" dirty="0">
                <a:ea typeface="ＭＳ Ｐゴシック" panose="020B0600070205080204" pitchFamily="34" charset="-128"/>
              </a:rPr>
              <a:t>The Development of Efforts to Address Physics Students' Mathematical Difficulties </a:t>
            </a:r>
            <a:endParaRPr lang="en-US" altLang="en-US" sz="3600" dirty="0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35350"/>
            <a:ext cx="6400800" cy="19177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David E. Meltzer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Arizona State University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USA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Supported in part by NSF DUE #1504986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67000"/>
            <a:ext cx="8229600" cy="283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762000" y="2895600"/>
            <a:ext cx="381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90028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000" dirty="0"/>
              <a:t>Trigonometry Questions: </a:t>
            </a:r>
            <a:endParaRPr lang="en-US" altLang="en-US" sz="3200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en-US" sz="2400" b="1" dirty="0"/>
              <a:t>Correct Response Rate (% </a:t>
            </a:r>
            <a:r>
              <a:rPr lang="en-US" altLang="en-US" sz="2400" b="1" i="1" dirty="0"/>
              <a:t>correct</a:t>
            </a:r>
            <a:r>
              <a:rPr lang="en-US" altLang="en-US" sz="2400" b="1" dirty="0"/>
              <a:t> responses), #1-3 combined </a:t>
            </a:r>
            <a:endParaRPr lang="en-US" altLang="en-US" sz="2400" i="1" dirty="0"/>
          </a:p>
          <a:p>
            <a:pPr>
              <a:buFontTx/>
              <a:buNone/>
              <a:defRPr/>
            </a:pPr>
            <a:r>
              <a:rPr lang="en-US" altLang="en-US" sz="2400" i="1" dirty="0"/>
              <a:t>ASU Polytechnic campus, Spring + Fall average:</a:t>
            </a:r>
          </a:p>
          <a:p>
            <a:pPr lvl="1">
              <a:buFontTx/>
              <a:buNone/>
              <a:defRPr/>
            </a:pPr>
            <a:endParaRPr lang="en-US" altLang="en-US" sz="2400" dirty="0"/>
          </a:p>
          <a:p>
            <a:pPr lvl="1">
              <a:buFontTx/>
              <a:buNone/>
              <a:defRPr/>
            </a:pPr>
            <a:r>
              <a:rPr lang="en-US" altLang="en-US" sz="2400" dirty="0"/>
              <a:t>Algebra-based course,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semester,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116): 37%</a:t>
            </a:r>
          </a:p>
          <a:p>
            <a:pPr lvl="1">
              <a:spcBef>
                <a:spcPts val="1800"/>
              </a:spcBef>
              <a:buFontTx/>
              <a:buNone/>
              <a:defRPr/>
            </a:pPr>
            <a:r>
              <a:rPr lang="en-US" altLang="en-US" sz="2400" dirty="0"/>
              <a:t>Algebra-based course,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semester,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=79): 48%</a:t>
            </a: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2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Results on Trigonometry Questions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953000"/>
          </a:xfrm>
        </p:spPr>
        <p:txBody>
          <a:bodyPr/>
          <a:lstStyle/>
          <a:p>
            <a:pPr>
              <a:spcBef>
                <a:spcPct val="100000"/>
              </a:spcBef>
              <a:buFontTx/>
              <a:buNone/>
            </a:pPr>
            <a:r>
              <a:rPr lang="en-US" altLang="en-US" sz="2600" b="1" dirty="0"/>
              <a:t>Errors </a:t>
            </a:r>
            <a:r>
              <a:rPr lang="en-US" altLang="en-US" sz="2600" b="1" dirty="0" err="1"/>
              <a:t>oberved</a:t>
            </a:r>
            <a:r>
              <a:rPr lang="en-US" altLang="en-US" sz="2600" b="1" dirty="0"/>
              <a:t>:</a:t>
            </a:r>
            <a:r>
              <a:rPr lang="en-US" altLang="en-US" sz="2600" dirty="0"/>
              <a:t> use of incorrect trigonometric function (e.g., cosine instead of sine), calculator set on radians instead of degrees, algebra errors; </a:t>
            </a:r>
            <a:r>
              <a:rPr lang="en-US" altLang="en-US" sz="2600" i="1" dirty="0"/>
              <a:t>unaware (or forgot) about inverse trigonometric functions, e.g., arctan, </a:t>
            </a:r>
            <a:r>
              <a:rPr lang="en-US" altLang="en-US" sz="2600" i="1" dirty="0" err="1"/>
              <a:t>arcsin</a:t>
            </a:r>
            <a:r>
              <a:rPr lang="en-US" altLang="en-US" sz="2600" dirty="0"/>
              <a:t>, </a:t>
            </a:r>
            <a:r>
              <a:rPr lang="en-US" altLang="en-US" sz="2600" i="1" dirty="0" err="1"/>
              <a:t>arccos</a:t>
            </a:r>
            <a:r>
              <a:rPr lang="en-US" altLang="en-US" sz="2600" i="1" dirty="0"/>
              <a:t> [tan</a:t>
            </a:r>
            <a:r>
              <a:rPr lang="en-US" altLang="en-US" sz="2600" i="1" baseline="30000" dirty="0"/>
              <a:t>-1</a:t>
            </a:r>
            <a:r>
              <a:rPr lang="en-US" altLang="en-US" sz="2600" dirty="0"/>
              <a:t>, </a:t>
            </a:r>
            <a:r>
              <a:rPr lang="en-US" altLang="en-US" sz="2600" i="1" dirty="0"/>
              <a:t>sin</a:t>
            </a:r>
            <a:r>
              <a:rPr lang="en-US" altLang="en-US" sz="2600" i="1" baseline="30000" dirty="0"/>
              <a:t>-1</a:t>
            </a:r>
            <a:r>
              <a:rPr lang="en-US" altLang="en-US" sz="2600" dirty="0"/>
              <a:t>,</a:t>
            </a:r>
            <a:r>
              <a:rPr lang="en-US" altLang="en-US" sz="2600" i="1" dirty="0"/>
              <a:t> cos</a:t>
            </a:r>
            <a:r>
              <a:rPr lang="en-US" altLang="en-US" sz="2600" i="1" baseline="30000" dirty="0"/>
              <a:t>-1</a:t>
            </a:r>
            <a:r>
              <a:rPr lang="en-US" altLang="en-US" sz="2600" i="1" dirty="0"/>
              <a:t>]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How to address these problems: </a:t>
            </a:r>
            <a:r>
              <a:rPr lang="en-US" dirty="0">
                <a:solidFill>
                  <a:srgbClr val="FF0000"/>
                </a:solidFill>
              </a:rPr>
              <a:t>It seems that students require substantial additional </a:t>
            </a:r>
            <a:r>
              <a:rPr lang="en-US" i="1" dirty="0">
                <a:solidFill>
                  <a:srgbClr val="FF0000"/>
                </a:solidFill>
              </a:rPr>
              <a:t>practice and repetition </a:t>
            </a:r>
            <a:r>
              <a:rPr lang="en-US" dirty="0">
                <a:solidFill>
                  <a:srgbClr val="FF0000"/>
                </a:solidFill>
              </a:rPr>
              <a:t>with basic trigonometric procedures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749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1. Understanding of Mathematical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Vector Concepts: </a:t>
            </a:r>
            <a:r>
              <a:rPr lang="en-US" sz="2400" dirty="0"/>
              <a:t>Many students are confused about the fundamental meaning of vector </a:t>
            </a:r>
            <a:r>
              <a:rPr lang="en-US" sz="2400" i="1" dirty="0"/>
              <a:t>direction</a:t>
            </a:r>
            <a:r>
              <a:rPr lang="en-US" sz="2400" dirty="0"/>
              <a:t>, as well as the role of direction in determining the resultant of two or more vectors </a:t>
            </a:r>
            <a:r>
              <a:rPr lang="en-US" sz="1800" dirty="0"/>
              <a:t>(Nguyen and Meltzer, 2003; </a:t>
            </a:r>
            <a:r>
              <a:rPr lang="en-US" sz="1800" dirty="0" err="1"/>
              <a:t>Barniol</a:t>
            </a:r>
            <a:r>
              <a:rPr lang="en-US" sz="1800" dirty="0"/>
              <a:t> and Zavala, 2014; Meltzer and Jones, 2016)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Direction Question </a:t>
            </a:r>
            <a:br>
              <a:rPr lang="en-US" altLang="en-US" dirty="0"/>
            </a:br>
            <a:r>
              <a:rPr lang="en-US" altLang="en-US" sz="2400" dirty="0"/>
              <a:t>(Meltzer and Jones, 2016)</a:t>
            </a:r>
          </a:p>
        </p:txBody>
      </p:sp>
      <p:pic>
        <p:nvPicPr>
          <p:cNvPr id="1863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750" y="1600200"/>
            <a:ext cx="75565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9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Direction Question</a:t>
            </a:r>
            <a:br>
              <a:rPr lang="en-US" altLang="en-US" dirty="0"/>
            </a:br>
            <a:r>
              <a:rPr lang="en-US" altLang="en-US" sz="2400" dirty="0"/>
              <a:t>(Meltzer and Jones, 2016)</a:t>
            </a:r>
          </a:p>
        </p:txBody>
      </p:sp>
      <p:pic>
        <p:nvPicPr>
          <p:cNvPr id="2037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750" y="1600200"/>
            <a:ext cx="75565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781" name="AutoShape 5"/>
          <p:cNvSpPr>
            <a:spLocks noChangeArrowheads="1"/>
          </p:cNvSpPr>
          <p:nvPr/>
        </p:nvSpPr>
        <p:spPr bwMode="auto">
          <a:xfrm rot="1925633">
            <a:off x="3657600" y="22860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0" y="39624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same direction</a:t>
            </a:r>
          </a:p>
        </p:txBody>
      </p:sp>
    </p:spTree>
    <p:extLst>
      <p:ext uri="{BB962C8B-B14F-4D97-AF65-F5344CB8AC3E}">
        <p14:creationId xmlns:p14="http://schemas.microsoft.com/office/powerpoint/2010/main" val="1980825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Direction Question</a:t>
            </a:r>
            <a:br>
              <a:rPr lang="en-US" altLang="en-US" dirty="0"/>
            </a:br>
            <a:r>
              <a:rPr lang="en-US" altLang="en-US" sz="2400" dirty="0"/>
              <a:t>(</a:t>
            </a:r>
            <a:r>
              <a:rPr lang="en-US" altLang="en-US" sz="2400" dirty="0" err="1"/>
              <a:t>Barniol</a:t>
            </a:r>
            <a:r>
              <a:rPr lang="en-US" altLang="en-US" sz="2400" dirty="0"/>
              <a:t> and Zavala, 2014)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062" y="1752600"/>
            <a:ext cx="8229600" cy="4629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1524000"/>
            <a:ext cx="8534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6019800"/>
            <a:ext cx="861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5400000">
            <a:off x="2932887" y="2866213"/>
            <a:ext cx="611225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Direction Question</a:t>
            </a:r>
            <a:br>
              <a:rPr lang="en-US" altLang="en-US" dirty="0"/>
            </a:br>
            <a:r>
              <a:rPr lang="en-US" altLang="en-US" sz="2400" dirty="0"/>
              <a:t>(</a:t>
            </a:r>
            <a:r>
              <a:rPr lang="en-US" altLang="en-US" sz="2400" dirty="0" err="1"/>
              <a:t>Barniol</a:t>
            </a:r>
            <a:r>
              <a:rPr lang="en-US" altLang="en-US" sz="2400" dirty="0"/>
              <a:t> and Zavala, 2014)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062" y="1752600"/>
            <a:ext cx="8229600" cy="4629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1524000"/>
            <a:ext cx="8534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6019800"/>
            <a:ext cx="861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0800000">
            <a:off x="1295400" y="5257800"/>
            <a:ext cx="611225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 rot="16200000">
            <a:off x="6015039" y="5110160"/>
            <a:ext cx="762001" cy="447678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2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For comparison…</a:t>
            </a: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lang="en-US" altLang="en-US"/>
              <a:t>A very similar question administered to students at Iowa State University in 2003:</a:t>
            </a:r>
          </a:p>
        </p:txBody>
      </p:sp>
    </p:spTree>
    <p:extLst>
      <p:ext uri="{BB962C8B-B14F-4D97-AF65-F5344CB8AC3E}">
        <p14:creationId xmlns:p14="http://schemas.microsoft.com/office/powerpoint/2010/main" val="34093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/>
      <p:bldP spid="20582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Vector Direction, ISU Diagnostic </a:t>
            </a:r>
            <a:r>
              <a:rPr lang="en-US" altLang="en-US" sz="2400" dirty="0"/>
              <a:t>(Nguyen and Meltzer, 2003)</a:t>
            </a:r>
          </a:p>
        </p:txBody>
      </p:sp>
      <p:pic>
        <p:nvPicPr>
          <p:cNvPr id="19251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048000"/>
            <a:ext cx="8229600" cy="175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381000" y="17526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2. List all the vectors that have the same </a:t>
            </a:r>
            <a:r>
              <a:rPr lang="en-US" altLang="en-US" b="1" u="sng" dirty="0"/>
              <a:t>direction</a:t>
            </a:r>
            <a:r>
              <a:rPr lang="en-US" altLang="en-US" b="1" dirty="0"/>
              <a:t> </a:t>
            </a:r>
            <a:r>
              <a:rPr lang="en-US" altLang="en-US" dirty="0"/>
              <a:t>as the first vector listed, </a:t>
            </a:r>
            <a:r>
              <a:rPr lang="en-US" altLang="en-US" b="1" dirty="0"/>
              <a:t>A</a:t>
            </a:r>
            <a:r>
              <a:rPr lang="en-US" altLang="en-US" dirty="0"/>
              <a:t>. If there are none, please explain why.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609600" y="5334000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Explain</a:t>
            </a:r>
          </a:p>
        </p:txBody>
      </p:sp>
      <p:sp>
        <p:nvSpPr>
          <p:cNvPr id="192521" name="Line 9"/>
          <p:cNvSpPr>
            <a:spLocks noChangeShapeType="1"/>
          </p:cNvSpPr>
          <p:nvPr/>
        </p:nvSpPr>
        <p:spPr bwMode="auto">
          <a:xfrm>
            <a:off x="1600200" y="5638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2" name="Line 10"/>
          <p:cNvSpPr>
            <a:spLocks noChangeShapeType="1"/>
          </p:cNvSpPr>
          <p:nvPr/>
        </p:nvSpPr>
        <p:spPr bwMode="auto">
          <a:xfrm>
            <a:off x="80772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00000">
            <a:off x="875487" y="2503199"/>
            <a:ext cx="611225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Problem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 dirty="0"/>
              <a:t>Difficulties with basic math skills impact performance of introductory physics students</a:t>
            </a:r>
          </a:p>
          <a:p>
            <a:r>
              <a:rPr lang="en-US" altLang="en-US" sz="3000" dirty="0"/>
              <a:t>The difficulties are not resolved by students’ previous mathematical training</a:t>
            </a:r>
          </a:p>
          <a:p>
            <a:r>
              <a:rPr lang="en-US" altLang="en-US" sz="3000" dirty="0"/>
              <a:t>Students can’t effectively grapple with physics ideas when they feel overburdened in dealing with calculational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Vector Direction, ISU Diagnostic </a:t>
            </a:r>
            <a:r>
              <a:rPr lang="en-US" altLang="en-US" sz="2400" dirty="0"/>
              <a:t>(Nguyen and Meltzer, 2003)</a:t>
            </a:r>
          </a:p>
        </p:txBody>
      </p:sp>
      <p:pic>
        <p:nvPicPr>
          <p:cNvPr id="2048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048000"/>
            <a:ext cx="8229600" cy="175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381000" y="17526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2. List all the vectors that have the same </a:t>
            </a:r>
            <a:r>
              <a:rPr lang="en-US" altLang="en-US" b="1" u="sng"/>
              <a:t>direction</a:t>
            </a:r>
            <a:r>
              <a:rPr lang="en-US" altLang="en-US" b="1"/>
              <a:t> </a:t>
            </a:r>
            <a:r>
              <a:rPr lang="en-US" altLang="en-US"/>
              <a:t>as the first vector listed, </a:t>
            </a:r>
            <a:r>
              <a:rPr lang="en-US" altLang="en-US" b="1"/>
              <a:t>A</a:t>
            </a:r>
            <a:r>
              <a:rPr lang="en-US" altLang="en-US"/>
              <a:t>. If there are none, please explain why.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609600" y="5334000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Explain</a:t>
            </a:r>
          </a:p>
        </p:txBody>
      </p:sp>
      <p:sp>
        <p:nvSpPr>
          <p:cNvPr id="204806" name="Line 6"/>
          <p:cNvSpPr>
            <a:spLocks noChangeShapeType="1"/>
          </p:cNvSpPr>
          <p:nvPr/>
        </p:nvSpPr>
        <p:spPr bwMode="auto">
          <a:xfrm>
            <a:off x="1600200" y="5638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7" name="Line 7"/>
          <p:cNvSpPr>
            <a:spLocks noChangeShapeType="1"/>
          </p:cNvSpPr>
          <p:nvPr/>
        </p:nvSpPr>
        <p:spPr bwMode="auto">
          <a:xfrm>
            <a:off x="80772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8" name="AutoShape 8"/>
          <p:cNvSpPr>
            <a:spLocks noChangeArrowheads="1"/>
          </p:cNvSpPr>
          <p:nvPr/>
        </p:nvSpPr>
        <p:spPr bwMode="auto">
          <a:xfrm rot="5400000">
            <a:off x="6477000" y="2362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55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Results on Vector Direction</a:t>
            </a:r>
            <a:br>
              <a:rPr lang="en-US" altLang="en-US" dirty="0"/>
            </a:br>
            <a:r>
              <a:rPr lang="en-US" altLang="en-US" sz="2400" dirty="0"/>
              <a:t>Percent Correct Responses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dirty="0"/>
              <a:t>Calculus-based physics, third semester </a:t>
            </a:r>
            <a:endParaRPr lang="en-US" altLang="en-US" sz="2400" i="1" dirty="0"/>
          </a:p>
          <a:p>
            <a:pPr lvl="1">
              <a:buFontTx/>
              <a:buNone/>
            </a:pPr>
            <a:r>
              <a:rPr lang="en-US" altLang="en-US" sz="2400" dirty="0" err="1"/>
              <a:t>Tecnol</a:t>
            </a:r>
            <a:r>
              <a:rPr lang="en-US" sz="2400" dirty="0" err="1"/>
              <a:t>ó</a:t>
            </a:r>
            <a:r>
              <a:rPr lang="en-US" altLang="en-US" sz="2400" dirty="0" err="1"/>
              <a:t>gico</a:t>
            </a:r>
            <a:r>
              <a:rPr lang="en-US" altLang="en-US" sz="2400" dirty="0"/>
              <a:t> de Monterrey </a:t>
            </a:r>
            <a:r>
              <a:rPr lang="en-US" altLang="en-US" sz="2000" i="1" dirty="0"/>
              <a:t>[N = 423] </a:t>
            </a:r>
            <a:r>
              <a:rPr lang="en-US" altLang="en-US" sz="2400" dirty="0"/>
              <a:t>(2014): 86%</a:t>
            </a:r>
          </a:p>
          <a:p>
            <a:pPr lvl="1">
              <a:buFontTx/>
              <a:buNone/>
            </a:pPr>
            <a:r>
              <a:rPr lang="en-US" altLang="en-US" sz="2000" i="1" dirty="0"/>
              <a:t>[</a:t>
            </a:r>
            <a:r>
              <a:rPr lang="en-US" altLang="en-US" sz="2000" i="1" dirty="0" err="1"/>
              <a:t>Barniol</a:t>
            </a:r>
            <a:r>
              <a:rPr lang="en-US" altLang="en-US" sz="2000" i="1" dirty="0"/>
              <a:t> and Zavala, 2014]</a:t>
            </a:r>
          </a:p>
          <a:p>
            <a:pPr>
              <a:spcBef>
                <a:spcPts val="3600"/>
              </a:spcBef>
              <a:buFontTx/>
              <a:buNone/>
            </a:pPr>
            <a:r>
              <a:rPr lang="en-US" altLang="en-US" sz="2400" b="1" dirty="0"/>
              <a:t>Calculus-based physics, second semester</a:t>
            </a:r>
            <a:endParaRPr lang="en-US" altLang="en-US" sz="2400" i="1" dirty="0"/>
          </a:p>
          <a:p>
            <a:pPr lvl="1">
              <a:buFontTx/>
              <a:buNone/>
            </a:pPr>
            <a:r>
              <a:rPr lang="en-US" altLang="en-US" sz="2400" dirty="0"/>
              <a:t>Arizona State University </a:t>
            </a:r>
            <a:r>
              <a:rPr lang="en-US" altLang="en-US" sz="2000" i="1" dirty="0"/>
              <a:t>[N = 29]</a:t>
            </a:r>
            <a:r>
              <a:rPr lang="en-US" altLang="en-US" sz="2000" dirty="0"/>
              <a:t> </a:t>
            </a:r>
            <a:r>
              <a:rPr lang="en-US" altLang="en-US" sz="2400" dirty="0"/>
              <a:t>(2016): 66%</a:t>
            </a:r>
          </a:p>
          <a:p>
            <a:pPr lvl="1">
              <a:buFontTx/>
              <a:buNone/>
            </a:pPr>
            <a:r>
              <a:rPr lang="en-US" altLang="en-US" sz="2400" dirty="0"/>
              <a:t>Iowa State University </a:t>
            </a:r>
            <a:r>
              <a:rPr lang="en-US" altLang="en-US" sz="2000" i="1" dirty="0"/>
              <a:t>[N = 702]</a:t>
            </a:r>
            <a:r>
              <a:rPr lang="en-US" altLang="en-US" sz="2000" dirty="0"/>
              <a:t> </a:t>
            </a:r>
            <a:r>
              <a:rPr lang="en-US" altLang="en-US" sz="2400" dirty="0"/>
              <a:t>(2003): 77%</a:t>
            </a:r>
          </a:p>
          <a:p>
            <a:pPr>
              <a:spcBef>
                <a:spcPts val="3600"/>
              </a:spcBef>
              <a:buFontTx/>
              <a:buNone/>
            </a:pPr>
            <a:r>
              <a:rPr lang="en-US" altLang="en-US" sz="2400" b="1" dirty="0"/>
              <a:t>Calculus-based physics, first semester </a:t>
            </a:r>
            <a:endParaRPr lang="en-US" altLang="en-US" sz="2400" i="1" dirty="0"/>
          </a:p>
          <a:p>
            <a:pPr lvl="1">
              <a:buFontTx/>
              <a:buNone/>
            </a:pPr>
            <a:r>
              <a:rPr lang="en-US" altLang="en-US" sz="2400" dirty="0"/>
              <a:t>Arizona State University </a:t>
            </a:r>
            <a:r>
              <a:rPr lang="en-US" altLang="en-US" sz="2000" i="1" dirty="0"/>
              <a:t>[N = 104]</a:t>
            </a:r>
            <a:r>
              <a:rPr lang="en-US" altLang="en-US" sz="2000" dirty="0"/>
              <a:t> </a:t>
            </a:r>
            <a:r>
              <a:rPr lang="en-US" altLang="en-US" sz="2400" dirty="0"/>
              <a:t>(2016): 51%</a:t>
            </a:r>
          </a:p>
          <a:p>
            <a:pPr lvl="1">
              <a:buFontTx/>
              <a:buNone/>
            </a:pPr>
            <a:r>
              <a:rPr lang="en-US" altLang="en-US" sz="2400" dirty="0"/>
              <a:t>Iowa State University </a:t>
            </a:r>
            <a:r>
              <a:rPr lang="en-US" altLang="en-US" sz="2000" i="1" dirty="0"/>
              <a:t>[N = 608]</a:t>
            </a:r>
            <a:r>
              <a:rPr lang="en-US" altLang="en-US" sz="2000" dirty="0"/>
              <a:t> </a:t>
            </a:r>
            <a:r>
              <a:rPr lang="en-US" altLang="en-US" sz="2400" dirty="0"/>
              <a:t>(2003): 71%</a:t>
            </a:r>
          </a:p>
          <a:p>
            <a:pPr lvl="1">
              <a:buFontTx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05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Results on Vector Direction</a:t>
            </a:r>
            <a:br>
              <a:rPr lang="en-US" altLang="en-US" dirty="0"/>
            </a:br>
            <a:r>
              <a:rPr lang="en-US" altLang="en-US" sz="2400" dirty="0"/>
              <a:t>Percent Correct Responses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>
              <a:spcBef>
                <a:spcPts val="3600"/>
              </a:spcBef>
              <a:buFontTx/>
              <a:buNone/>
            </a:pPr>
            <a:r>
              <a:rPr lang="en-US" altLang="en-US" sz="2400" b="1" dirty="0"/>
              <a:t>Algebra-based physics, second semester</a:t>
            </a:r>
            <a:endParaRPr lang="en-US" altLang="en-US" sz="2400" i="1" dirty="0"/>
          </a:p>
          <a:p>
            <a:pPr lvl="1">
              <a:buFontTx/>
              <a:buNone/>
            </a:pPr>
            <a:r>
              <a:rPr lang="en-US" altLang="en-US" sz="2400" dirty="0"/>
              <a:t>Arizona State University </a:t>
            </a:r>
            <a:r>
              <a:rPr lang="en-US" altLang="en-US" sz="2000" i="1" dirty="0"/>
              <a:t>[N = 52]</a:t>
            </a:r>
            <a:r>
              <a:rPr lang="en-US" altLang="en-US" sz="2000" dirty="0"/>
              <a:t> </a:t>
            </a:r>
            <a:r>
              <a:rPr lang="en-US" altLang="en-US" sz="2400" dirty="0"/>
              <a:t>(2016): 40%</a:t>
            </a:r>
          </a:p>
          <a:p>
            <a:pPr lvl="1">
              <a:buFontTx/>
              <a:buNone/>
            </a:pPr>
            <a:r>
              <a:rPr lang="en-US" altLang="en-US" sz="2400" dirty="0"/>
              <a:t>Iowa State University </a:t>
            </a:r>
            <a:r>
              <a:rPr lang="en-US" altLang="en-US" sz="2000" i="1" dirty="0"/>
              <a:t>[N = 201]</a:t>
            </a:r>
            <a:r>
              <a:rPr lang="en-US" altLang="en-US" sz="2000" dirty="0"/>
              <a:t> </a:t>
            </a:r>
            <a:r>
              <a:rPr lang="en-US" altLang="en-US" sz="2400" dirty="0"/>
              <a:t>(2003): 64%</a:t>
            </a:r>
          </a:p>
          <a:p>
            <a:pPr>
              <a:spcBef>
                <a:spcPts val="3600"/>
              </a:spcBef>
              <a:buFontTx/>
              <a:buNone/>
            </a:pPr>
            <a:r>
              <a:rPr lang="en-US" altLang="en-US" sz="2400" b="1" dirty="0"/>
              <a:t>Algebra-based physics, first semester </a:t>
            </a:r>
            <a:endParaRPr lang="en-US" altLang="en-US" sz="2400" i="1" dirty="0"/>
          </a:p>
          <a:p>
            <a:pPr lvl="1">
              <a:buFontTx/>
              <a:buNone/>
            </a:pPr>
            <a:r>
              <a:rPr lang="en-US" altLang="en-US" sz="2400" dirty="0"/>
              <a:t>Arizona State University </a:t>
            </a:r>
            <a:r>
              <a:rPr lang="en-US" altLang="en-US" sz="2000" i="1" dirty="0"/>
              <a:t>[N = 72]</a:t>
            </a:r>
            <a:r>
              <a:rPr lang="en-US" altLang="en-US" sz="2000" dirty="0"/>
              <a:t> </a:t>
            </a:r>
            <a:r>
              <a:rPr lang="en-US" altLang="en-US" sz="2400" dirty="0"/>
              <a:t>(2016): 40%</a:t>
            </a:r>
          </a:p>
          <a:p>
            <a:pPr lvl="1">
              <a:buFontTx/>
              <a:buNone/>
            </a:pPr>
            <a:r>
              <a:rPr lang="en-US" altLang="en-US" sz="2400" dirty="0"/>
              <a:t>Iowa State University </a:t>
            </a:r>
            <a:r>
              <a:rPr lang="en-US" altLang="en-US" sz="2000" i="1" dirty="0"/>
              <a:t>[N = 520]</a:t>
            </a:r>
            <a:r>
              <a:rPr lang="en-US" altLang="en-US" sz="2000" dirty="0"/>
              <a:t> </a:t>
            </a:r>
            <a:r>
              <a:rPr lang="en-US" altLang="en-US" sz="2400" dirty="0"/>
              <a:t>(2003): 55%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FF0000"/>
                </a:solidFill>
              </a:rPr>
              <a:t>Fewer correct responses in the algebra-based course</a:t>
            </a:r>
          </a:p>
        </p:txBody>
      </p:sp>
    </p:spTree>
    <p:extLst>
      <p:ext uri="{BB962C8B-B14F-4D97-AF65-F5344CB8AC3E}">
        <p14:creationId xmlns:p14="http://schemas.microsoft.com/office/powerpoint/2010/main" val="18815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Vector Direction, Most Common Error</a:t>
            </a:r>
          </a:p>
        </p:txBody>
      </p:sp>
      <p:pic>
        <p:nvPicPr>
          <p:cNvPr id="2007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7367588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8" name="AutoShape 4"/>
          <p:cNvSpPr>
            <a:spLocks noChangeArrowheads="1"/>
          </p:cNvSpPr>
          <p:nvPr/>
        </p:nvSpPr>
        <p:spPr bwMode="auto">
          <a:xfrm rot="1925633">
            <a:off x="457200" y="22860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" name="AutoShape 5"/>
          <p:cNvSpPr>
            <a:spLocks noChangeArrowheads="1"/>
          </p:cNvSpPr>
          <p:nvPr/>
        </p:nvSpPr>
        <p:spPr bwMode="auto">
          <a:xfrm rot="1925633">
            <a:off x="3733800" y="22098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Vector Direction, Most Common Error</a:t>
            </a:r>
          </a:p>
        </p:txBody>
      </p:sp>
      <p:pic>
        <p:nvPicPr>
          <p:cNvPr id="2027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7367588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6" name="AutoShape 4"/>
          <p:cNvSpPr>
            <a:spLocks noChangeArrowheads="1"/>
          </p:cNvSpPr>
          <p:nvPr/>
        </p:nvSpPr>
        <p:spPr bwMode="auto">
          <a:xfrm rot="1925633">
            <a:off x="457200" y="22860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AutoShape 5"/>
          <p:cNvSpPr>
            <a:spLocks noChangeArrowheads="1"/>
          </p:cNvSpPr>
          <p:nvPr/>
        </p:nvSpPr>
        <p:spPr bwMode="auto">
          <a:xfrm rot="1925633">
            <a:off x="3733800" y="22098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1905000" y="2362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4495800" y="21336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hlink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2923680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1. Understanding of Mathematical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Vector Concepts: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Many students are confused about the fundamental meaning of vector 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direction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, as well as the role of direction in determining the resultant of two or more vectors (Nguyen and Meltzer, 2003;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Barniol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and Zavala, 2014; Meltzer and Jones, 2016).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How to address these problems: </a:t>
            </a:r>
            <a:r>
              <a:rPr lang="en-US" sz="2400" dirty="0">
                <a:solidFill>
                  <a:srgbClr val="FF0000"/>
                </a:solidFill>
              </a:rPr>
              <a:t>Students must first become aware of the “special” [very precise] meaning of “direction” in physics. They must practice problems to recognize that when adding or subtracting vectors, the </a:t>
            </a:r>
            <a:r>
              <a:rPr lang="en-US" sz="2400" i="1" dirty="0">
                <a:solidFill>
                  <a:srgbClr val="FF0000"/>
                </a:solidFill>
              </a:rPr>
              <a:t>exact angle </a:t>
            </a:r>
            <a:r>
              <a:rPr lang="en-US" sz="2400" dirty="0">
                <a:solidFill>
                  <a:srgbClr val="FF0000"/>
                </a:solidFill>
              </a:rPr>
              <a:t>of the vector with respect to some coordinate system must be preserved.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Technical Skill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Ability to recognize meaning of specific symbols, and to execute specific mathematical procedures and operations</a:t>
            </a:r>
          </a:p>
          <a:p>
            <a:r>
              <a:rPr lang="en-US" sz="2400" i="1" dirty="0"/>
              <a:t>Example [trigonometry]: </a:t>
            </a:r>
            <a:r>
              <a:rPr lang="en-US" sz="2400" dirty="0"/>
              <a:t>Find hypotenuse of right triangle given one side and one angle</a:t>
            </a:r>
          </a:p>
          <a:p>
            <a:r>
              <a:rPr lang="en-US" sz="2400" i="1" dirty="0"/>
              <a:t>Example [vectors]: </a:t>
            </a:r>
            <a:r>
              <a:rPr lang="en-US" sz="2400" dirty="0"/>
              <a:t>Add two vectors represented in graphical form [i.e., as arrows in two dimensions]</a:t>
            </a:r>
          </a:p>
          <a:p>
            <a:r>
              <a:rPr lang="en-US" sz="2400" i="1" dirty="0"/>
              <a:t>Example [algebra]: </a:t>
            </a:r>
            <a:r>
              <a:rPr lang="en-US" sz="2400" dirty="0"/>
              <a:t>Given two equations with two unknown variables, solve to find value of the unknowns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Technical Skill: </a:t>
            </a:r>
            <a:r>
              <a:rPr lang="en-US" b="1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200"/>
              </a:spcAft>
            </a:pPr>
            <a:r>
              <a:rPr lang="en-US" sz="2000" dirty="0"/>
              <a:t>“</a:t>
            </a:r>
            <a:r>
              <a:rPr lang="en-US" sz="2000" b="1" dirty="0"/>
              <a:t>Language mismatches”: </a:t>
            </a:r>
            <a:r>
              <a:rPr lang="en-US" sz="2000" dirty="0"/>
              <a:t>Students are confused by the very different symbols and techniques used in physics classes, for identical operations first seen in mathematics classes (Dray and </a:t>
            </a:r>
            <a:r>
              <a:rPr lang="en-US" sz="2000" dirty="0" err="1"/>
              <a:t>Manogue</a:t>
            </a:r>
            <a:r>
              <a:rPr lang="en-US" sz="2000" dirty="0"/>
              <a:t>, 1999-2004)</a:t>
            </a:r>
          </a:p>
          <a:p>
            <a:pPr lvl="2">
              <a:spcAft>
                <a:spcPts val="1200"/>
              </a:spcAft>
            </a:pPr>
            <a:r>
              <a:rPr lang="en-US" sz="2000" b="1" dirty="0"/>
              <a:t>Unfamiliar symbols: </a:t>
            </a:r>
            <a:r>
              <a:rPr lang="en-US" sz="2000" dirty="0"/>
              <a:t>Students are often confused by new symbols or representations used in physics that are </a:t>
            </a:r>
            <a:r>
              <a:rPr lang="en-US" sz="2000" i="1" dirty="0"/>
              <a:t>not </a:t>
            </a:r>
            <a:r>
              <a:rPr lang="en-US" sz="2000" dirty="0"/>
              <a:t>used in mathematics classes, e.g., “arrow” representation of electric fields and gravitational forces; motion graphs (velocity-time, acceleration-time); “flux” [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000" dirty="0"/>
              <a:t>] of electric field through a surface [Meltzer, 2005; </a:t>
            </a:r>
            <a:r>
              <a:rPr lang="en-US" sz="2000" dirty="0" err="1"/>
              <a:t>Gire</a:t>
            </a:r>
            <a:r>
              <a:rPr lang="en-US" sz="2000" dirty="0"/>
              <a:t> and Price, 2013] </a:t>
            </a:r>
          </a:p>
          <a:p>
            <a:pPr lvl="2"/>
            <a:r>
              <a:rPr lang="en-US" sz="2000" b="1" dirty="0"/>
              <a:t>Confusion of symbolic meaning: </a:t>
            </a:r>
            <a:r>
              <a:rPr lang="en-US" sz="2000" dirty="0"/>
              <a:t>Students perform worse on solving problems when symbols are used to represent common physical quantities in equations, e.g., “</a:t>
            </a:r>
            <a:r>
              <a:rPr lang="en-US" sz="2000" i="1" dirty="0"/>
              <a:t>m</a:t>
            </a:r>
            <a:r>
              <a:rPr lang="en-US" sz="2000" dirty="0"/>
              <a:t>” (mass [</a:t>
            </a:r>
            <a:r>
              <a:rPr lang="en-US" sz="2000" i="1" dirty="0"/>
              <a:t>masa</a:t>
            </a:r>
            <a:r>
              <a:rPr lang="en-US" sz="2000" dirty="0"/>
              <a:t>]) instead of “1.5 kg” [</a:t>
            </a:r>
            <a:r>
              <a:rPr lang="en-US" sz="2000" dirty="0" err="1"/>
              <a:t>Torigoe</a:t>
            </a:r>
            <a:r>
              <a:rPr lang="en-US" sz="2000" dirty="0"/>
              <a:t> and Gladding, 2007; 2011)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Technical Skill: </a:t>
            </a:r>
            <a:r>
              <a:rPr lang="en-US" b="1" dirty="0"/>
              <a:t>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“</a:t>
                </a:r>
                <a:r>
                  <a:rPr lang="en-US" sz="2000" b="1" dirty="0"/>
                  <a:t>Language mismatches”: </a:t>
                </a:r>
                <a:r>
                  <a:rPr lang="en-US" sz="2000" dirty="0"/>
                  <a:t>Students are confused by the very different symbols and techniques used in physics classes, for identical operations first seen in mathematics classes (Dray and </a:t>
                </a:r>
                <a:r>
                  <a:rPr lang="en-US" sz="2000" dirty="0" err="1"/>
                  <a:t>Manogue</a:t>
                </a:r>
                <a:r>
                  <a:rPr lang="en-US" sz="2000" dirty="0"/>
                  <a:t>, 1999-2004)</a:t>
                </a:r>
              </a:p>
              <a:p>
                <a:pPr lvl="3">
                  <a:spcAft>
                    <a:spcPts val="1200"/>
                  </a:spcAft>
                </a:pPr>
                <a:r>
                  <a:rPr lang="en-US" sz="1800" i="1" dirty="0"/>
                  <a:t>Example: </a:t>
                </a:r>
                <a:r>
                  <a:rPr lang="en-US" sz="1800" dirty="0"/>
                  <a:t>The “area element” used in vector calculus to do area integrals looks very different in physics textbooks, compared to mathematics textbooks</a:t>
                </a:r>
              </a:p>
              <a:p>
                <a:pPr marL="1371600" lvl="3" indent="0">
                  <a:spcAft>
                    <a:spcPts val="1200"/>
                  </a:spcAft>
                  <a:buNone/>
                </a:pPr>
                <a:r>
                  <a:rPr lang="en-US" sz="1800" dirty="0" err="1"/>
                  <a:t>d</a:t>
                </a:r>
                <a:r>
                  <a:rPr lang="en-US" sz="1800" i="1" dirty="0" err="1"/>
                  <a:t>S</a:t>
                </a:r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18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+(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800" dirty="0"/>
                  <a:t>)</a:t>
                </a:r>
                <a:r>
                  <a:rPr lang="en-US" sz="1800" baseline="30000" dirty="0"/>
                  <a:t> </a:t>
                </a:r>
                <a14:m>
                  <m:oMath xmlns:m="http://schemas.openxmlformats.org/officeDocument/2006/math">
                    <m:r>
                      <a:rPr lang="en-US" sz="1800" i="1" baseline="30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dirty="0"/>
                  <a:t> d</a:t>
                </a:r>
                <a:r>
                  <a:rPr lang="en-US" sz="1800" i="1" dirty="0"/>
                  <a:t>x</a:t>
                </a:r>
                <a:r>
                  <a:rPr lang="en-US" sz="1800" dirty="0"/>
                  <a:t> </a:t>
                </a:r>
                <a:r>
                  <a:rPr lang="en-US" sz="1800" i="1" dirty="0" err="1"/>
                  <a:t>dy</a:t>
                </a:r>
                <a:r>
                  <a:rPr lang="en-US" sz="1800" i="1" dirty="0"/>
                  <a:t> [math, general expression]</a:t>
                </a:r>
              </a:p>
              <a:p>
                <a:pPr marL="1371600" lvl="3" indent="0">
                  <a:spcAft>
                    <a:spcPts val="1200"/>
                  </a:spcAft>
                  <a:buNone/>
                </a:pPr>
                <a:endParaRPr lang="en-US" sz="1800" i="1" dirty="0"/>
              </a:p>
              <a:p>
                <a:pPr marL="1371600" lvl="3" indent="0">
                  <a:spcAft>
                    <a:spcPts val="1200"/>
                  </a:spcAft>
                  <a:buNone/>
                </a:pPr>
                <a:r>
                  <a:rPr lang="en-US" sz="1800" dirty="0" err="1"/>
                  <a:t>d</a:t>
                </a:r>
                <a:r>
                  <a:rPr lang="en-US" sz="1800" i="1" dirty="0" err="1"/>
                  <a:t>S</a:t>
                </a:r>
                <a:r>
                  <a:rPr lang="en-US" sz="1800" dirty="0"/>
                  <a:t> = r</a:t>
                </a:r>
                <a:r>
                  <a:rPr lang="en-US" sz="1800" baseline="30000" dirty="0"/>
                  <a:t>2</a:t>
                </a:r>
                <a:r>
                  <a:rPr lang="en-US" sz="1800" dirty="0"/>
                  <a:t> sin </a:t>
                </a:r>
                <a:r>
                  <a:rPr lang="el-GR" sz="1800" dirty="0"/>
                  <a:t>θ</a:t>
                </a:r>
                <a:r>
                  <a:rPr lang="en-US" sz="1800" dirty="0"/>
                  <a:t> d</a:t>
                </a:r>
                <a:r>
                  <a:rPr lang="el-GR" sz="1800" dirty="0"/>
                  <a:t>θ</a:t>
                </a:r>
                <a:r>
                  <a:rPr lang="en-US" sz="1800" dirty="0"/>
                  <a:t> d</a:t>
                </a:r>
                <a:r>
                  <a:rPr lang="el-GR" sz="1800" dirty="0"/>
                  <a:t>ϕ</a:t>
                </a:r>
                <a:r>
                  <a:rPr lang="en-US" sz="1800" dirty="0"/>
                  <a:t>    </a:t>
                </a:r>
                <a:r>
                  <a:rPr lang="en-US" sz="1800" i="1" dirty="0"/>
                  <a:t>[physics, for a sphere]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16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6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Technical Skill: </a:t>
            </a:r>
            <a:r>
              <a:rPr lang="en-US" b="1" dirty="0"/>
              <a:t>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bg1">
                        <a:lumMod val="65000"/>
                      </a:schemeClr>
                    </a:solidFill>
                  </a:rPr>
                  <a:t>“</a:t>
                </a:r>
                <a:r>
                  <a:rPr lang="en-US" sz="2000" b="1" dirty="0">
                    <a:solidFill>
                      <a:schemeClr val="bg1">
                        <a:lumMod val="65000"/>
                      </a:schemeClr>
                    </a:solidFill>
                  </a:rPr>
                  <a:t>Language mismatches”: </a:t>
                </a:r>
                <a:r>
                  <a:rPr lang="en-US" sz="2000" dirty="0">
                    <a:solidFill>
                      <a:schemeClr val="bg1">
                        <a:lumMod val="65000"/>
                      </a:schemeClr>
                    </a:solidFill>
                  </a:rPr>
                  <a:t>Students are confused by the very different symbols and techniques used in physics classes, for identical operations first seen in mathematics classes (Dray and </a:t>
                </a:r>
                <a:r>
                  <a:rPr lang="en-US" sz="2000" dirty="0" err="1">
                    <a:solidFill>
                      <a:schemeClr val="bg1">
                        <a:lumMod val="65000"/>
                      </a:schemeClr>
                    </a:solidFill>
                  </a:rPr>
                  <a:t>Manogue</a:t>
                </a:r>
                <a:r>
                  <a:rPr lang="en-US" sz="2000" dirty="0">
                    <a:solidFill>
                      <a:schemeClr val="bg1">
                        <a:lumMod val="65000"/>
                      </a:schemeClr>
                    </a:solidFill>
                  </a:rPr>
                  <a:t>, 1999-2004)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How to address this problem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(Dray and </a:t>
                </a:r>
                <a:r>
                  <a:rPr lang="en-US" sz="1600" b="1" dirty="0" err="1">
                    <a:solidFill>
                      <a:srgbClr val="FF0000"/>
                    </a:solidFill>
                  </a:rPr>
                  <a:t>Manogue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, 2004): </a:t>
                </a:r>
              </a:p>
              <a:p>
                <a:pPr lvl="3">
                  <a:spcAft>
                    <a:spcPts val="1200"/>
                  </a:spcAft>
                </a:pPr>
                <a:r>
                  <a:rPr lang="en-US" sz="1600" dirty="0">
                    <a:solidFill>
                      <a:srgbClr val="FF0000"/>
                    </a:solidFill>
                  </a:rPr>
                  <a:t>Focus on “big ideas” that provide unification, instead of memorizing many formulas and procedures; e.g., infinitesimal line element on sphere, </a:t>
                </a:r>
                <a:r>
                  <a:rPr lang="pt-BR" sz="1600" dirty="0">
                    <a:solidFill>
                      <a:srgbClr val="FF0000"/>
                    </a:solidFill>
                  </a:rPr>
                  <a:t>d</a:t>
                </a:r>
                <a:r>
                  <a:rPr lang="pt-BR" sz="1600" b="1" dirty="0">
                    <a:solidFill>
                      <a:srgbClr val="FF0000"/>
                    </a:solidFill>
                  </a:rPr>
                  <a:t>r = </a:t>
                </a:r>
                <a:r>
                  <a:rPr lang="pt-BR" sz="1600" dirty="0">
                    <a:solidFill>
                      <a:srgbClr val="FF0000"/>
                    </a:solidFill>
                  </a:rPr>
                  <a:t>dr</a:t>
                </a:r>
                <a:r>
                  <a:rPr lang="pt-BR" sz="1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pt-BR" sz="1600" b="1" dirty="0">
                    <a:solidFill>
                      <a:srgbClr val="FF0000"/>
                    </a:solidFill>
                  </a:rPr>
                  <a:t> + </a:t>
                </a:r>
                <a:r>
                  <a:rPr lang="pt-BR" sz="1600" dirty="0">
                    <a:solidFill>
                      <a:srgbClr val="FF0000"/>
                    </a:solidFill>
                  </a:rPr>
                  <a:t>r sin </a:t>
                </a:r>
                <a:r>
                  <a:rPr lang="el-GR" sz="1600" dirty="0">
                    <a:solidFill>
                      <a:srgbClr val="FF0000"/>
                    </a:solidFill>
                  </a:rPr>
                  <a:t>θ</a:t>
                </a:r>
                <a:r>
                  <a:rPr lang="pt-BR" sz="1600" dirty="0">
                    <a:solidFill>
                      <a:srgbClr val="FF0000"/>
                    </a:solidFill>
                  </a:rPr>
                  <a:t> d</a:t>
                </a:r>
                <a:r>
                  <a:rPr lang="el-GR" sz="1600" dirty="0">
                    <a:solidFill>
                      <a:srgbClr val="FF0000"/>
                    </a:solidFill>
                  </a:rPr>
                  <a:t> θ</a:t>
                </a:r>
                <a:r>
                  <a:rPr lang="pt-BR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1600" b="1" dirty="0">
                            <a:solidFill>
                              <a:srgbClr val="FF0000"/>
                            </a:solidFill>
                          </a:rPr>
                          <m:t>θ</m:t>
                        </m:r>
                      </m:e>
                    </m:acc>
                  </m:oMath>
                </a14:m>
                <a:r>
                  <a:rPr lang="pt-BR" sz="1600" b="1" dirty="0">
                    <a:solidFill>
                      <a:srgbClr val="FF0000"/>
                    </a:solidFill>
                  </a:rPr>
                  <a:t> + </a:t>
                </a:r>
                <a:r>
                  <a:rPr lang="pt-BR" sz="1600" dirty="0">
                    <a:solidFill>
                      <a:srgbClr val="FF0000"/>
                    </a:solidFill>
                  </a:rPr>
                  <a:t>r d</a:t>
                </a:r>
                <a:r>
                  <a:rPr lang="el-GR" sz="1600" dirty="0">
                    <a:solidFill>
                      <a:srgbClr val="FF0000"/>
                    </a:solidFill>
                  </a:rPr>
                  <a:t>ϕ</a:t>
                </a:r>
                <a:r>
                  <a:rPr lang="pt-BR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1600" b="1" dirty="0">
                            <a:solidFill>
                              <a:srgbClr val="FF0000"/>
                            </a:solidFill>
                          </a:rPr>
                          <m:t>ϕ</m:t>
                        </m:r>
                      </m:e>
                    </m:acc>
                  </m:oMath>
                </a14:m>
                <a:r>
                  <a:rPr lang="pt-BR" sz="1600" b="1" dirty="0">
                    <a:solidFill>
                      <a:srgbClr val="FF0000"/>
                    </a:solidFill>
                  </a:rPr>
                  <a:t> </a:t>
                </a:r>
                <a:endParaRPr lang="en-US" sz="1600" b="1" dirty="0">
                  <a:solidFill>
                    <a:srgbClr val="FF0000"/>
                  </a:solidFill>
                </a:endParaRPr>
              </a:p>
              <a:p>
                <a:pPr lvl="3">
                  <a:spcAft>
                    <a:spcPts val="1200"/>
                  </a:spcAft>
                </a:pPr>
                <a:r>
                  <a:rPr lang="en-US" sz="1600" dirty="0">
                    <a:solidFill>
                      <a:srgbClr val="FF0000"/>
                    </a:solidFill>
                  </a:rPr>
                  <a:t>Improve students’ geometric visualization skills, since physicists tend to think “geometrically” while math courses emphasize algebraic procedures. </a:t>
                </a:r>
                <a:r>
                  <a:rPr lang="en-US" sz="1600" i="1" dirty="0">
                    <a:solidFill>
                      <a:srgbClr val="FF0000"/>
                    </a:solidFill>
                  </a:rPr>
                  <a:t>Example: </a:t>
                </a:r>
                <a:r>
                  <a:rPr lang="en-US" sz="1600" dirty="0">
                    <a:solidFill>
                      <a:srgbClr val="FF0000"/>
                    </a:solidFill>
                  </a:rPr>
                  <a:t>manipulate vectors graphically as well as algebraically</a:t>
                </a:r>
              </a:p>
              <a:p>
                <a:pPr lvl="3">
                  <a:spcAft>
                    <a:spcPts val="1200"/>
                  </a:spcAft>
                </a:pPr>
                <a:r>
                  <a:rPr lang="en-US" sz="1600" dirty="0">
                    <a:solidFill>
                      <a:srgbClr val="FF0000"/>
                    </a:solidFill>
                  </a:rPr>
                  <a:t>Convey information using alternative means (e.g., diagrams, use of color) to help students generalize to three-dimensional physical world </a:t>
                </a:r>
              </a:p>
              <a:p>
                <a:pPr lvl="3">
                  <a:spcAft>
                    <a:spcPts val="1200"/>
                  </a:spcAft>
                </a:pPr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1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3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Approach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600" b="1" i="1"/>
              <a:t>Assess </a:t>
            </a:r>
            <a:r>
              <a:rPr lang="en-US" altLang="en-US" sz="2600"/>
              <a:t>nature and scope of difficulties using written diagnostic instruments and one-on-one oral interviews</a:t>
            </a:r>
            <a:endParaRPr lang="en-US" altLang="en-US" sz="2400"/>
          </a:p>
          <a:p>
            <a:r>
              <a:rPr lang="en-US" altLang="en-US" sz="2600" b="1" i="1"/>
              <a:t>Address</a:t>
            </a:r>
            <a:r>
              <a:rPr lang="en-US" altLang="en-US" sz="2600"/>
              <a:t> students’ mathematical difficulties within the context of physics classes themselves, using in-class and out-of-class instructional materials</a:t>
            </a:r>
          </a:p>
        </p:txBody>
      </p:sp>
    </p:spTree>
    <p:extLst>
      <p:ext uri="{BB962C8B-B14F-4D97-AF65-F5344CB8AC3E}">
        <p14:creationId xmlns:p14="http://schemas.microsoft.com/office/powerpoint/2010/main" val="302275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Technical Skill: </a:t>
            </a:r>
            <a:r>
              <a:rPr lang="en-US" b="1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200"/>
              </a:spcAft>
            </a:pPr>
            <a:r>
              <a:rPr lang="en-US" sz="2000" b="1" dirty="0"/>
              <a:t>Unfamiliar symbols: </a:t>
            </a:r>
            <a:r>
              <a:rPr lang="en-US" sz="2000" dirty="0"/>
              <a:t>Students are often confused by new symbols or representations used in physics that are </a:t>
            </a:r>
            <a:r>
              <a:rPr lang="en-US" sz="2000" i="1" dirty="0"/>
              <a:t>not </a:t>
            </a:r>
            <a:r>
              <a:rPr lang="en-US" sz="2000" dirty="0"/>
              <a:t>used in mathematics classes, e.g., “arrow” representation of electric fields and gravitational forces; motion graphs (velocity-time, acceleration-time); “flux” [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000" dirty="0"/>
              <a:t>] of electric field through a surface [Meltzer, 2005; </a:t>
            </a:r>
            <a:r>
              <a:rPr lang="en-US" sz="2000" dirty="0" err="1"/>
              <a:t>Gire</a:t>
            </a:r>
            <a:r>
              <a:rPr lang="en-US" sz="2000" dirty="0"/>
              <a:t> and Price, 2013]</a:t>
            </a:r>
          </a:p>
          <a:p>
            <a:pPr lvl="2">
              <a:spcAft>
                <a:spcPts val="1200"/>
              </a:spcAft>
            </a:pPr>
            <a:r>
              <a:rPr lang="en-US" sz="2000" b="1" dirty="0">
                <a:solidFill>
                  <a:srgbClr val="FF0000"/>
                </a:solidFill>
              </a:rPr>
              <a:t>How to address this problem: </a:t>
            </a:r>
          </a:p>
          <a:p>
            <a:pPr lvl="3">
              <a:spcAft>
                <a:spcPts val="1200"/>
              </a:spcAft>
            </a:pPr>
            <a:r>
              <a:rPr lang="en-US" sz="1600" dirty="0">
                <a:solidFill>
                  <a:srgbClr val="FF0000"/>
                </a:solidFill>
              </a:rPr>
              <a:t>Ensure that students have ample practice with representations used specifically in physics (e.g., diagrams, graphs, charts);</a:t>
            </a:r>
          </a:p>
          <a:p>
            <a:pPr lvl="3">
              <a:spcAft>
                <a:spcPts val="1200"/>
              </a:spcAft>
            </a:pPr>
            <a:r>
              <a:rPr lang="en-US" sz="1600" dirty="0">
                <a:solidFill>
                  <a:srgbClr val="FF0000"/>
                </a:solidFill>
              </a:rPr>
              <a:t>Include practice in “translating” between different representations (e.g., from “math” to “words” to “graphs”)</a:t>
            </a:r>
          </a:p>
          <a:p>
            <a:pPr lvl="3">
              <a:spcAft>
                <a:spcPts val="1200"/>
              </a:spcAft>
            </a:pPr>
            <a:r>
              <a:rPr lang="en-US" sz="1600" dirty="0">
                <a:solidFill>
                  <a:srgbClr val="FF0000"/>
                </a:solidFill>
              </a:rPr>
              <a:t>Use “kinesthetic” activities to help students grasp geometrical meanings; Examples: “point fingers” in direction of vector gradient; use ruler and hoop to represent electrical flux (</a:t>
            </a:r>
            <a:r>
              <a:rPr lang="en-US" sz="1600" dirty="0" err="1">
                <a:solidFill>
                  <a:srgbClr val="FF0000"/>
                </a:solidFill>
              </a:rPr>
              <a:t>Gire</a:t>
            </a:r>
            <a:r>
              <a:rPr lang="en-US" sz="1600" dirty="0">
                <a:solidFill>
                  <a:srgbClr val="FF0000"/>
                </a:solidFill>
              </a:rPr>
              <a:t> and Price, 2012)</a:t>
            </a:r>
          </a:p>
          <a:p>
            <a:pPr lvl="3">
              <a:spcAft>
                <a:spcPts val="1200"/>
              </a:spcAft>
            </a:pPr>
            <a:endParaRPr lang="en-US" sz="1600" dirty="0"/>
          </a:p>
          <a:p>
            <a:pPr marL="914400" lvl="2" indent="0">
              <a:spcAft>
                <a:spcPts val="1200"/>
              </a:spcAft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Technical Skill: </a:t>
            </a:r>
            <a:r>
              <a:rPr lang="en-US" b="1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200"/>
              </a:spcAft>
            </a:pPr>
            <a:r>
              <a:rPr lang="en-US" sz="2000" b="1" dirty="0"/>
              <a:t>Unfamiliar symbols: </a:t>
            </a:r>
            <a:r>
              <a:rPr lang="en-US" sz="2000" dirty="0"/>
              <a:t>Students are often confused by new symbols used in physics that are </a:t>
            </a:r>
            <a:r>
              <a:rPr lang="en-US" sz="2000" i="1" dirty="0"/>
              <a:t>not </a:t>
            </a:r>
            <a:r>
              <a:rPr lang="en-US" sz="2000" dirty="0"/>
              <a:t>used in mathematics classes, e.g., “arrow” representation of electric fields and gravitational forces [Meltzer, 2005); </a:t>
            </a:r>
            <a:r>
              <a:rPr lang="en-US" sz="2000" dirty="0" err="1"/>
              <a:t>Gire</a:t>
            </a:r>
            <a:r>
              <a:rPr lang="en-US" sz="2000" dirty="0"/>
              <a:t> and Price, 2013]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How to address this problem: </a:t>
            </a:r>
          </a:p>
          <a:p>
            <a:pPr lvl="3">
              <a:spcAft>
                <a:spcPts val="1200"/>
              </a:spcAft>
            </a:pPr>
            <a:r>
              <a:rPr lang="en-US" sz="1600" dirty="0"/>
              <a:t>Ensure that students have ample practice with representations used specifically in physics (e.g., diagrams, graphs, charts);</a:t>
            </a:r>
          </a:p>
          <a:p>
            <a:pPr lvl="3">
              <a:spcAft>
                <a:spcPts val="1200"/>
              </a:spcAft>
            </a:pPr>
            <a:r>
              <a:rPr lang="en-US" sz="1600" dirty="0"/>
              <a:t>Include practice in “translating” between different representations (e.g., from “math” to “words” to “graphs”)</a:t>
            </a:r>
          </a:p>
          <a:p>
            <a:pPr lvl="3">
              <a:spcAft>
                <a:spcPts val="1200"/>
              </a:spcAft>
            </a:pPr>
            <a:r>
              <a:rPr lang="en-US" sz="1600" dirty="0"/>
              <a:t>Use “kinesthetic” activities to help students grasp geometrical meanings; Examples: “point fingers” in direction of vector gradient; use ruler and hoop to represent electrical flux</a:t>
            </a:r>
          </a:p>
          <a:p>
            <a:pPr lvl="3">
              <a:spcAft>
                <a:spcPts val="1200"/>
              </a:spcAft>
            </a:pPr>
            <a:endParaRPr lang="en-US" sz="1600" dirty="0"/>
          </a:p>
          <a:p>
            <a:pPr lvl="2">
              <a:spcAft>
                <a:spcPts val="1200"/>
              </a:spcAft>
            </a:pPr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514600"/>
            <a:ext cx="3809532" cy="258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99" y="840259"/>
            <a:ext cx="3900960" cy="24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21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Technical Skill: </a:t>
            </a:r>
            <a:r>
              <a:rPr lang="en-US" b="1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000" b="1" dirty="0"/>
              <a:t>Confusion of symbolic meaning: </a:t>
            </a:r>
            <a:r>
              <a:rPr lang="en-US" sz="2000" dirty="0"/>
              <a:t>Students perform worse on solving problems when symbols are used to represent common physical quantities in equations, e.g., “</a:t>
            </a:r>
            <a:r>
              <a:rPr lang="en-US" sz="2000" i="1" dirty="0"/>
              <a:t>m</a:t>
            </a:r>
            <a:r>
              <a:rPr lang="en-US" sz="2000" dirty="0"/>
              <a:t>” (mass [</a:t>
            </a:r>
            <a:r>
              <a:rPr lang="en-US" sz="2000" i="1" dirty="0"/>
              <a:t>masa</a:t>
            </a:r>
            <a:r>
              <a:rPr lang="en-US" sz="2000" dirty="0"/>
              <a:t>]) instead of “1.5 kg” [</a:t>
            </a:r>
            <a:r>
              <a:rPr lang="en-US" sz="2000" dirty="0" err="1"/>
              <a:t>Torigoe</a:t>
            </a:r>
            <a:r>
              <a:rPr lang="en-US" sz="2000" dirty="0"/>
              <a:t> and Gladding, 2007; 2011)</a:t>
            </a:r>
          </a:p>
          <a:p>
            <a:pPr lvl="2"/>
            <a:endParaRPr lang="en-US" sz="2000" dirty="0"/>
          </a:p>
          <a:p>
            <a:pPr marL="914400" lvl="2" indent="0">
              <a:buNone/>
            </a:pPr>
            <a:r>
              <a:rPr lang="en-US" sz="2000" b="1" i="1" dirty="0"/>
              <a:t>Example </a:t>
            </a:r>
            <a:r>
              <a:rPr lang="en-US" sz="1800" b="1" i="1" dirty="0"/>
              <a:t>[University of Illinois]:</a:t>
            </a:r>
          </a:p>
          <a:p>
            <a:pPr marL="0" indent="0">
              <a:buNone/>
            </a:pPr>
            <a:r>
              <a:rPr lang="en-US" sz="1800" i="1" dirty="0"/>
              <a:t>Version #1</a:t>
            </a:r>
            <a:r>
              <a:rPr lang="en-US" sz="1800" dirty="0"/>
              <a:t>: A car can go from 0 to 60 m/s in 8 s. At what distance </a:t>
            </a:r>
            <a:r>
              <a:rPr lang="en-US" sz="1800" i="1" dirty="0"/>
              <a:t>d </a:t>
            </a:r>
            <a:r>
              <a:rPr lang="en-US" sz="1800" dirty="0"/>
              <a:t>from the start at rest is the car traveling 30 m/s? </a:t>
            </a:r>
            <a:r>
              <a:rPr lang="en-US" sz="1800" i="1" dirty="0"/>
              <a:t>[93% correct]</a:t>
            </a:r>
          </a:p>
          <a:p>
            <a:pPr marL="0" indent="0">
              <a:buNone/>
            </a:pPr>
            <a:r>
              <a:rPr lang="en-US" sz="1800" i="1" dirty="0"/>
              <a:t>Version #2</a:t>
            </a:r>
            <a:r>
              <a:rPr lang="en-US" sz="1800" dirty="0"/>
              <a:t>:</a:t>
            </a:r>
            <a:r>
              <a:rPr lang="en-US" sz="1800" i="1" dirty="0"/>
              <a:t> </a:t>
            </a:r>
            <a:r>
              <a:rPr lang="en-US" sz="1800" dirty="0"/>
              <a:t>A car can go from 0 to </a:t>
            </a:r>
            <a:r>
              <a:rPr lang="en-US" sz="1800" i="1" dirty="0"/>
              <a:t>v</a:t>
            </a:r>
            <a:r>
              <a:rPr lang="en-US" sz="1800" baseline="-25000" dirty="0"/>
              <a:t>1</a:t>
            </a:r>
            <a:r>
              <a:rPr lang="en-US" sz="1800" dirty="0"/>
              <a:t> in t</a:t>
            </a:r>
            <a:r>
              <a:rPr lang="en-US" sz="1800" baseline="-25000" dirty="0"/>
              <a:t>1</a:t>
            </a:r>
            <a:r>
              <a:rPr lang="en-US" sz="1800" dirty="0"/>
              <a:t> seconds. At what distance </a:t>
            </a:r>
            <a:r>
              <a:rPr lang="en-US" sz="1800" i="1" dirty="0"/>
              <a:t>d </a:t>
            </a:r>
            <a:r>
              <a:rPr lang="en-US" sz="1800" dirty="0"/>
              <a:t>from the start at rest is the car traveling (</a:t>
            </a:r>
            <a:r>
              <a:rPr lang="en-US" sz="1800" i="1" dirty="0"/>
              <a:t>v</a:t>
            </a:r>
            <a:r>
              <a:rPr lang="en-US" sz="1800" baseline="-25000" dirty="0"/>
              <a:t>1</a:t>
            </a:r>
            <a:r>
              <a:rPr lang="en-US" sz="1800" dirty="0"/>
              <a:t>/2)? </a:t>
            </a:r>
            <a:r>
              <a:rPr lang="en-US" sz="1800" i="1" dirty="0"/>
              <a:t>[57% correct]</a:t>
            </a:r>
          </a:p>
          <a:p>
            <a:endParaRPr lang="en-US" sz="1800" i="1" dirty="0"/>
          </a:p>
          <a:p>
            <a:pPr marL="914400" lvl="2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26823" y="543245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Much worse!</a:t>
            </a:r>
          </a:p>
        </p:txBody>
      </p:sp>
      <p:sp>
        <p:nvSpPr>
          <p:cNvPr id="8" name="Arrow: Right 7"/>
          <p:cNvSpPr/>
          <p:nvPr/>
        </p:nvSpPr>
        <p:spPr>
          <a:xfrm rot="12195288">
            <a:off x="5877917" y="5352936"/>
            <a:ext cx="624489" cy="2521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Technical Skill: </a:t>
            </a:r>
            <a:r>
              <a:rPr lang="en-US" b="1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/>
          <a:lstStyle/>
          <a:p>
            <a:pPr lvl="2"/>
            <a:r>
              <a:rPr lang="en-US" sz="2000" b="1" dirty="0"/>
              <a:t>Confusion of symbolic meaning: </a:t>
            </a:r>
            <a:r>
              <a:rPr lang="en-US" sz="2000" dirty="0"/>
              <a:t>Students perform worse on solving problems when symbols are used to represent common physical quantities in equations, e.g., “</a:t>
            </a:r>
            <a:r>
              <a:rPr lang="en-US" sz="2000" i="1" dirty="0"/>
              <a:t>m</a:t>
            </a:r>
            <a:r>
              <a:rPr lang="en-US" sz="2000" dirty="0"/>
              <a:t>” (mass [</a:t>
            </a:r>
            <a:r>
              <a:rPr lang="en-US" sz="2000" i="1" dirty="0"/>
              <a:t>masa</a:t>
            </a:r>
            <a:r>
              <a:rPr lang="en-US" sz="2000" dirty="0"/>
              <a:t>] instead of “1.5 kg”) [</a:t>
            </a:r>
            <a:r>
              <a:rPr lang="en-US" sz="2000" dirty="0" err="1"/>
              <a:t>Torigoe</a:t>
            </a:r>
            <a:r>
              <a:rPr lang="en-US" sz="2000" dirty="0"/>
              <a:t> and Gladding (2007; 2011)</a:t>
            </a:r>
          </a:p>
          <a:p>
            <a:pPr marL="914400" lvl="2" indent="0">
              <a:buNone/>
            </a:pPr>
            <a:endParaRPr lang="en-US" sz="2000" dirty="0"/>
          </a:p>
          <a:p>
            <a:pPr lvl="2">
              <a:spcAft>
                <a:spcPts val="1200"/>
              </a:spcAft>
            </a:pPr>
            <a:r>
              <a:rPr lang="en-US" b="1" dirty="0">
                <a:solidFill>
                  <a:srgbClr val="FF0000"/>
                </a:solidFill>
              </a:rPr>
              <a:t>How to address this problem </a:t>
            </a:r>
            <a:r>
              <a:rPr lang="en-US" sz="1600" b="1" dirty="0">
                <a:solidFill>
                  <a:srgbClr val="FF0000"/>
                </a:solidFill>
              </a:rPr>
              <a:t>(</a:t>
            </a:r>
            <a:r>
              <a:rPr lang="en-US" sz="1600" b="1" dirty="0" err="1">
                <a:solidFill>
                  <a:srgbClr val="FF0000"/>
                </a:solidFill>
              </a:rPr>
              <a:t>Torigoe</a:t>
            </a:r>
            <a:r>
              <a:rPr lang="en-US" sz="1600" b="1" dirty="0">
                <a:solidFill>
                  <a:srgbClr val="FF0000"/>
                </a:solidFill>
              </a:rPr>
              <a:t> and Gladding, 2011): </a:t>
            </a:r>
          </a:p>
          <a:p>
            <a:pPr lvl="3"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In order to emphasize meaningful symbolic representation (instead of “plug and chug”), practice with problems that include or require:</a:t>
            </a:r>
          </a:p>
          <a:p>
            <a:pPr lvl="4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0000"/>
                </a:solidFill>
              </a:rPr>
              <a:t>compound expressions (such as 3</a:t>
            </a:r>
            <a:r>
              <a:rPr lang="en-US" sz="1800" i="1" dirty="0">
                <a:solidFill>
                  <a:srgbClr val="FF0000"/>
                </a:solidFill>
              </a:rPr>
              <a:t>m</a:t>
            </a:r>
            <a:r>
              <a:rPr lang="en-US" sz="1800" dirty="0">
                <a:solidFill>
                  <a:srgbClr val="FF0000"/>
                </a:solidFill>
              </a:rPr>
              <a:t> instead of </a:t>
            </a:r>
            <a:r>
              <a:rPr lang="en-US" sz="1800" i="1" dirty="0">
                <a:solidFill>
                  <a:srgbClr val="FF0000"/>
                </a:solidFill>
              </a:rPr>
              <a:t>m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</a:p>
          <a:p>
            <a:pPr lvl="4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0000"/>
                </a:solidFill>
              </a:rPr>
              <a:t>subscripts (such as </a:t>
            </a:r>
            <a:r>
              <a:rPr lang="en-US" sz="1800" i="1" dirty="0">
                <a:solidFill>
                  <a:srgbClr val="FF0000"/>
                </a:solidFill>
              </a:rPr>
              <a:t>m</a:t>
            </a:r>
            <a:r>
              <a:rPr lang="en-US" sz="1800" baseline="-25000" dirty="0">
                <a:solidFill>
                  <a:srgbClr val="FF0000"/>
                </a:solidFill>
              </a:rPr>
              <a:t>A</a:t>
            </a:r>
            <a:r>
              <a:rPr lang="en-US" sz="1800" dirty="0">
                <a:solidFill>
                  <a:srgbClr val="FF0000"/>
                </a:solidFill>
              </a:rPr>
              <a:t> and </a:t>
            </a:r>
            <a:r>
              <a:rPr lang="en-US" sz="1800" i="1" dirty="0" err="1">
                <a:solidFill>
                  <a:srgbClr val="FF0000"/>
                </a:solidFill>
              </a:rPr>
              <a:t>m</a:t>
            </a:r>
            <a:r>
              <a:rPr lang="en-US" sz="1800" baseline="-25000" dirty="0" err="1">
                <a:solidFill>
                  <a:srgbClr val="FF0000"/>
                </a:solidFill>
              </a:rPr>
              <a:t>B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</a:p>
          <a:p>
            <a:pPr lvl="4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0000"/>
                </a:solidFill>
              </a:rPr>
              <a:t>multiple or simultaneous equations (e.g., </a:t>
            </a:r>
            <a:r>
              <a:rPr lang="en-US" sz="1800" i="1" dirty="0">
                <a:solidFill>
                  <a:srgbClr val="FF0000"/>
                </a:solidFill>
              </a:rPr>
              <a:t>a</a:t>
            </a:r>
            <a:r>
              <a:rPr lang="en-US" sz="1800" dirty="0">
                <a:solidFill>
                  <a:srgbClr val="FF0000"/>
                </a:solidFill>
              </a:rPr>
              <a:t> = </a:t>
            </a:r>
            <a:r>
              <a:rPr lang="el-GR" sz="1800" dirty="0">
                <a:solidFill>
                  <a:srgbClr val="FF0000"/>
                </a:solidFill>
              </a:rPr>
              <a:t>Δ</a:t>
            </a:r>
            <a:r>
              <a:rPr lang="en-US" sz="1800" i="1" dirty="0">
                <a:solidFill>
                  <a:srgbClr val="FF0000"/>
                </a:solidFill>
              </a:rPr>
              <a:t>v</a:t>
            </a:r>
            <a:r>
              <a:rPr lang="en-US" sz="1800" dirty="0">
                <a:solidFill>
                  <a:srgbClr val="FF0000"/>
                </a:solidFill>
              </a:rPr>
              <a:t>/</a:t>
            </a:r>
            <a:r>
              <a:rPr lang="en-US" sz="1800" i="1" dirty="0">
                <a:solidFill>
                  <a:srgbClr val="FF0000"/>
                </a:solidFill>
              </a:rPr>
              <a:t>t</a:t>
            </a:r>
            <a:r>
              <a:rPr lang="en-US" sz="1800" dirty="0">
                <a:solidFill>
                  <a:srgbClr val="FF0000"/>
                </a:solidFill>
              </a:rPr>
              <a:t> and </a:t>
            </a:r>
            <a:r>
              <a:rPr lang="en-US" sz="1800" i="1" dirty="0">
                <a:solidFill>
                  <a:srgbClr val="FF0000"/>
                </a:solidFill>
              </a:rPr>
              <a:t>v</a:t>
            </a:r>
            <a:r>
              <a:rPr lang="en-US" sz="1800" baseline="30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=2</a:t>
            </a:r>
            <a:r>
              <a:rPr lang="en-US" sz="1800" i="1" dirty="0">
                <a:solidFill>
                  <a:srgbClr val="FF0000"/>
                </a:solidFill>
              </a:rPr>
              <a:t>ax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  <a:endParaRPr lang="en-US" sz="18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8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Technical Skill: </a:t>
            </a:r>
            <a:r>
              <a:rPr lang="en-US" b="1" dirty="0"/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200"/>
              </a:spcAft>
            </a:pPr>
            <a:r>
              <a:rPr lang="en-US" sz="2000" b="1" dirty="0"/>
              <a:t>Vectors: </a:t>
            </a:r>
            <a:r>
              <a:rPr lang="en-US" sz="2000" dirty="0"/>
              <a:t>Students have difficulty interpreting and manipulating vector quantities represented as arrows [Nguyen and Meltzer, 2003; </a:t>
            </a:r>
            <a:r>
              <a:rPr lang="en-US" sz="2000" dirty="0" err="1"/>
              <a:t>Barniol</a:t>
            </a:r>
            <a:r>
              <a:rPr lang="en-US" sz="2000" dirty="0"/>
              <a:t> and Zavala, 2014)</a:t>
            </a:r>
          </a:p>
          <a:p>
            <a:pPr marL="1371600" lvl="3" indent="0">
              <a:spcAft>
                <a:spcPts val="1200"/>
              </a:spcAft>
              <a:buNone/>
            </a:pPr>
            <a:r>
              <a:rPr lang="en-US" sz="1600" i="1" dirty="0"/>
              <a:t>Example: </a:t>
            </a:r>
            <a:r>
              <a:rPr lang="en-US" sz="1600" dirty="0"/>
              <a:t>Add (or subtract) vectors A and B to find the resultant</a:t>
            </a:r>
          </a:p>
          <a:p>
            <a:pPr marL="1371600" lvl="3" indent="0">
              <a:spcAft>
                <a:spcPts val="1200"/>
              </a:spcAft>
              <a:buNone/>
            </a:pPr>
            <a:endParaRPr lang="en-US" sz="1600" dirty="0"/>
          </a:p>
          <a:p>
            <a:pPr marL="914400" lvl="2" indent="0">
              <a:spcAft>
                <a:spcPts val="1200"/>
              </a:spcAft>
              <a:buNone/>
            </a:pPr>
            <a:r>
              <a:rPr lang="en-US" sz="2000" dirty="0"/>
              <a:t>      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6"/>
                </a:solidFill>
              </a:rPr>
              <a:t>A                                     B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3352800"/>
            <a:ext cx="609600" cy="381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5200" y="3352800"/>
            <a:ext cx="685800" cy="381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0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dirty="0"/>
              <a:t>Addition of Vectors</a:t>
            </a:r>
            <a:br>
              <a:rPr lang="en-US" altLang="en-US" dirty="0"/>
            </a:br>
            <a:r>
              <a:rPr lang="en-US" altLang="en-US" sz="2400" dirty="0"/>
              <a:t>(From Math Diagnostic Test, Arizona State University)</a:t>
            </a:r>
            <a:br>
              <a:rPr lang="en-US" altLang="en-US" dirty="0"/>
            </a:br>
            <a:endParaRPr lang="en-US" altLang="en-US" sz="2400" dirty="0"/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985838" y="2514600"/>
          <a:ext cx="71723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Acrobat Document" r:id="rId3" imgW="3482338" imgH="2034504" progId="Acrobat.Document.11">
                  <p:embed/>
                </p:oleObj>
              </mc:Choice>
              <mc:Fallback>
                <p:oleObj name="Acrobat Document" r:id="rId3" imgW="3482338" imgH="2034504" progId="Acrobat.Document.11">
                  <p:embed/>
                  <p:pic>
                    <p:nvPicPr>
                      <p:cNvPr id="174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2514600"/>
                        <a:ext cx="717232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7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dirty="0"/>
              <a:t>Addition of Vectors</a:t>
            </a:r>
            <a:br>
              <a:rPr lang="en-US" altLang="en-US" dirty="0"/>
            </a:br>
            <a:r>
              <a:rPr lang="en-US" altLang="en-US" sz="2400" dirty="0"/>
              <a:t>(From Math Diagnostic Test, Arizona State University)</a:t>
            </a:r>
            <a:br>
              <a:rPr lang="en-US" altLang="en-US" dirty="0"/>
            </a:br>
            <a:endParaRPr lang="en-US" altLang="en-US" sz="2400" dirty="0"/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683931"/>
              </p:ext>
            </p:extLst>
          </p:nvPr>
        </p:nvGraphicFramePr>
        <p:xfrm>
          <a:off x="985837" y="2514600"/>
          <a:ext cx="71723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Acrobat Document" r:id="rId3" imgW="3482338" imgH="2034504" progId="Acrobat.Document.11">
                  <p:embed/>
                </p:oleObj>
              </mc:Choice>
              <mc:Fallback>
                <p:oleObj name="Acrobat Document" r:id="rId3" imgW="3482338" imgH="2034504" progId="Acrobat.Document.11">
                  <p:embed/>
                  <p:pic>
                    <p:nvPicPr>
                      <p:cNvPr id="174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7" y="2514600"/>
                        <a:ext cx="717232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5257800" y="4953000"/>
            <a:ext cx="1676400" cy="3519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4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dirty="0"/>
              <a:t>Addition of Vectors</a:t>
            </a:r>
            <a:br>
              <a:rPr lang="en-US" altLang="en-US" dirty="0"/>
            </a:br>
            <a:r>
              <a:rPr lang="en-US" altLang="en-US" sz="2800" dirty="0">
                <a:solidFill>
                  <a:srgbClr val="FF0000"/>
                </a:solidFill>
              </a:rPr>
              <a:t>(Algebra-based Course, 2</a:t>
            </a:r>
            <a:r>
              <a:rPr lang="en-US" altLang="en-US" sz="2800" baseline="30000" dirty="0">
                <a:solidFill>
                  <a:srgbClr val="FF0000"/>
                </a:solidFill>
              </a:rPr>
              <a:t>nd</a:t>
            </a:r>
            <a:r>
              <a:rPr lang="en-US" altLang="en-US" sz="2800" dirty="0">
                <a:solidFill>
                  <a:srgbClr val="FF0000"/>
                </a:solidFill>
              </a:rPr>
              <a:t> semester, ASU)</a:t>
            </a:r>
            <a:br>
              <a:rPr lang="en-US" altLang="en-US" dirty="0">
                <a:solidFill>
                  <a:srgbClr val="FF0000"/>
                </a:solidFill>
              </a:rPr>
            </a:br>
            <a:endParaRPr lang="en-US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985838" y="2514600"/>
          <a:ext cx="71723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Acrobat Document" r:id="rId3" imgW="3482338" imgH="2034504" progId="Acrobat.Document.11">
                  <p:embed/>
                </p:oleObj>
              </mc:Choice>
              <mc:Fallback>
                <p:oleObj name="Acrobat Document" r:id="rId3" imgW="3482338" imgH="2034504" progId="Acrobat.Document.11">
                  <p:embed/>
                  <p:pic>
                    <p:nvPicPr>
                      <p:cNvPr id="174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2514600"/>
                        <a:ext cx="717232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31850" y="1590675"/>
            <a:ext cx="785495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n-US" altLang="en-US" sz="2200" dirty="0"/>
            </a:br>
            <a:r>
              <a:rPr lang="en-US" altLang="en-US" sz="2200" dirty="0">
                <a:solidFill>
                  <a:srgbClr val="FF0000"/>
                </a:solidFill>
              </a:rPr>
              <a:t>Percent correct, Free-response Version (N = 61):  36%</a:t>
            </a:r>
            <a:br>
              <a:rPr lang="en-US" altLang="en-US" sz="1800" dirty="0">
                <a:solidFill>
                  <a:srgbClr val="FF0000"/>
                </a:solidFill>
              </a:rPr>
            </a:br>
            <a:endParaRPr lang="en-US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 of Vectors</a:t>
            </a:r>
            <a:br>
              <a:rPr lang="en-US" altLang="en-US" dirty="0"/>
            </a:br>
            <a:r>
              <a:rPr lang="en-US" altLang="en-US" sz="2800" dirty="0">
                <a:solidFill>
                  <a:srgbClr val="FF0000"/>
                </a:solidFill>
              </a:rPr>
              <a:t>(Algebra-based Course, 2</a:t>
            </a:r>
            <a:r>
              <a:rPr lang="en-US" altLang="en-US" sz="2800" baseline="30000" dirty="0">
                <a:solidFill>
                  <a:srgbClr val="FF0000"/>
                </a:solidFill>
              </a:rPr>
              <a:t>nd</a:t>
            </a:r>
            <a:r>
              <a:rPr lang="en-US" altLang="en-US" sz="2800" dirty="0">
                <a:solidFill>
                  <a:srgbClr val="FF0000"/>
                </a:solidFill>
              </a:rPr>
              <a:t> semester, ASU)</a:t>
            </a:r>
            <a:br>
              <a:rPr lang="en-US" altLang="en-US" dirty="0">
                <a:solidFill>
                  <a:srgbClr val="FF0000"/>
                </a:solidFill>
              </a:rPr>
            </a:b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831850" y="1590675"/>
            <a:ext cx="77025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Percent correct, Multiple-Choice Version (N = 62):  27%</a:t>
            </a:r>
            <a:br>
              <a:rPr lang="en-US" altLang="en-US" sz="2200" dirty="0">
                <a:solidFill>
                  <a:srgbClr val="FF0000"/>
                </a:solidFill>
              </a:rPr>
            </a:br>
            <a:br>
              <a:rPr lang="en-US" altLang="en-US" sz="1800" dirty="0">
                <a:solidFill>
                  <a:srgbClr val="FF0000"/>
                </a:solidFill>
              </a:rPr>
            </a:br>
            <a:endParaRPr lang="en-US" altLang="en-US" sz="1800" dirty="0">
              <a:solidFill>
                <a:srgbClr val="FF0000"/>
              </a:solidFill>
            </a:endParaRPr>
          </a:p>
        </p:txBody>
      </p:sp>
      <p:pic>
        <p:nvPicPr>
          <p:cNvPr id="184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t="13033" r="4486" b="3873"/>
          <a:stretch>
            <a:fillRect/>
          </a:stretch>
        </p:blipFill>
        <p:spPr bwMode="auto">
          <a:xfrm>
            <a:off x="152400" y="2632075"/>
            <a:ext cx="82296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Up 8"/>
          <p:cNvSpPr/>
          <p:nvPr/>
        </p:nvSpPr>
        <p:spPr>
          <a:xfrm>
            <a:off x="4953000" y="4597400"/>
            <a:ext cx="304800" cy="762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Arrow: Up 9"/>
          <p:cNvSpPr/>
          <p:nvPr/>
        </p:nvSpPr>
        <p:spPr>
          <a:xfrm>
            <a:off x="6858000" y="4610100"/>
            <a:ext cx="304800" cy="762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6858000" y="5359400"/>
            <a:ext cx="35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✓</a:t>
            </a:r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4935538" y="5407025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68297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of Vectors</a:t>
            </a:r>
            <a:br>
              <a:rPr lang="en-US" dirty="0"/>
            </a:br>
            <a:r>
              <a:rPr lang="en-US" sz="2000" dirty="0"/>
              <a:t>Percent Correct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Calculus-based course, first semester</a:t>
            </a:r>
          </a:p>
          <a:p>
            <a:pPr lvl="1"/>
            <a:r>
              <a:rPr lang="en-US" dirty="0"/>
              <a:t>Arizona State University: 71%</a:t>
            </a:r>
          </a:p>
          <a:p>
            <a:pPr lvl="2"/>
            <a:r>
              <a:rPr lang="en-US" dirty="0"/>
              <a:t> (multiple-choice: 68%)</a:t>
            </a:r>
          </a:p>
          <a:p>
            <a:pPr lvl="1"/>
            <a:r>
              <a:rPr lang="en-US" dirty="0"/>
              <a:t>Iowa State University: 58%</a:t>
            </a:r>
          </a:p>
          <a:p>
            <a:r>
              <a:rPr lang="en-US" dirty="0"/>
              <a:t>Calculus-based course, second semester</a:t>
            </a:r>
          </a:p>
          <a:p>
            <a:pPr lvl="1"/>
            <a:r>
              <a:rPr lang="en-US" dirty="0"/>
              <a:t>Arizona State University: --</a:t>
            </a:r>
          </a:p>
          <a:p>
            <a:pPr lvl="2"/>
            <a:r>
              <a:rPr lang="en-US" dirty="0"/>
              <a:t> (similar problem, multiple-choice: 80%)</a:t>
            </a:r>
          </a:p>
          <a:p>
            <a:pPr lvl="1"/>
            <a:r>
              <a:rPr lang="en-US" dirty="0"/>
              <a:t>Iowa State University: 73%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Overview: Requirements for Successful Application of Math to Physics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81999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900" dirty="0"/>
              <a:t>Understanding of mathematical </a:t>
            </a:r>
            <a:r>
              <a:rPr lang="en-US" sz="2900" b="1" dirty="0"/>
              <a:t>concepts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/>
              <a:t>Technical skill with mathematical </a:t>
            </a:r>
            <a:r>
              <a:rPr lang="en-US" sz="2900" b="1" dirty="0"/>
              <a:t>procedures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/>
              <a:t>Ability to apply in </a:t>
            </a:r>
            <a:r>
              <a:rPr lang="en-US" sz="2900" b="1" dirty="0"/>
              <a:t>physical context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/>
              <a:t>Ability to apply in </a:t>
            </a:r>
            <a:r>
              <a:rPr lang="en-US" sz="2900" b="1" dirty="0"/>
              <a:t>problem-solving context</a:t>
            </a:r>
          </a:p>
        </p:txBody>
      </p:sp>
    </p:spTree>
    <p:extLst>
      <p:ext uri="{BB962C8B-B14F-4D97-AF65-F5344CB8AC3E}">
        <p14:creationId xmlns:p14="http://schemas.microsoft.com/office/powerpoint/2010/main" val="71154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4653"/>
            <a:ext cx="8229600" cy="1143000"/>
          </a:xfrm>
        </p:spPr>
        <p:txBody>
          <a:bodyPr/>
          <a:lstStyle/>
          <a:p>
            <a:r>
              <a:rPr lang="en-US" sz="4000" dirty="0"/>
              <a:t>Addition of Vectors</a:t>
            </a:r>
            <a:br>
              <a:rPr lang="en-US" sz="36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47653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" y="1268168"/>
            <a:ext cx="9105900" cy="2057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476" y="5821362"/>
            <a:ext cx="892712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99207" y="838200"/>
            <a:ext cx="712432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(Calculus-based Course, 3</a:t>
            </a:r>
            <a:r>
              <a:rPr lang="en-US" sz="2800" baseline="30000" dirty="0"/>
              <a:t>rd</a:t>
            </a:r>
            <a:r>
              <a:rPr lang="en-US" sz="2800" dirty="0"/>
              <a:t> semester)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Tecnológico</a:t>
            </a:r>
            <a:r>
              <a:rPr lang="en-US" sz="2800" dirty="0">
                <a:solidFill>
                  <a:srgbClr val="FF0000"/>
                </a:solidFill>
              </a:rPr>
              <a:t> de Monterrey </a:t>
            </a:r>
            <a:r>
              <a:rPr lang="en-US" dirty="0"/>
              <a:t>(</a:t>
            </a:r>
            <a:r>
              <a:rPr lang="en-US" dirty="0" err="1"/>
              <a:t>Barniol</a:t>
            </a:r>
            <a:r>
              <a:rPr lang="en-US" dirty="0"/>
              <a:t> and Zavala, 2014)</a:t>
            </a:r>
          </a:p>
          <a:p>
            <a:pPr algn="ctr"/>
            <a:endParaRPr lang="en-US" dirty="0"/>
          </a:p>
          <a:p>
            <a:endParaRPr lang="en-US" sz="2200" dirty="0"/>
          </a:p>
          <a:p>
            <a:r>
              <a:rPr lang="en-US" sz="2200" dirty="0">
                <a:solidFill>
                  <a:srgbClr val="FF0000"/>
                </a:solidFill>
              </a:rPr>
              <a:t>Percent correct, Multiple-choice, N = 423: 74% </a:t>
            </a:r>
          </a:p>
        </p:txBody>
      </p:sp>
      <p:sp>
        <p:nvSpPr>
          <p:cNvPr id="9" name="Arrow: Up 8"/>
          <p:cNvSpPr/>
          <p:nvPr/>
        </p:nvSpPr>
        <p:spPr>
          <a:xfrm rot="10800000">
            <a:off x="8171130" y="3382503"/>
            <a:ext cx="304800" cy="762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4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Common Student Errors With Vector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“Split the Difference” or “Bisector Vector”: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“Tip-to-Tip”: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1219200" y="2391228"/>
            <a:ext cx="1219200" cy="809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3229947" y="2354661"/>
            <a:ext cx="762000" cy="473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7188" y="250530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4244" y="259934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5715000" y="2922507"/>
            <a:ext cx="145940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1046973" y="4958220"/>
            <a:ext cx="1219200" cy="809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38400" y="536280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3229947" y="4958220"/>
            <a:ext cx="762000" cy="473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60695" y="498395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6172200" y="4622858"/>
            <a:ext cx="1219200" cy="809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6600959" y="5409333"/>
            <a:ext cx="762000" cy="473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6143759" y="4628152"/>
            <a:ext cx="457200" cy="12137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 flipV="1">
            <a:off x="5955202" y="2100719"/>
            <a:ext cx="1219200" cy="809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6381300" y="2936600"/>
            <a:ext cx="762000" cy="473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8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7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Technical Skill: </a:t>
            </a:r>
            <a:r>
              <a:rPr lang="en-US" b="1" dirty="0"/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953000"/>
          </a:xfrm>
        </p:spPr>
        <p:txBody>
          <a:bodyPr/>
          <a:lstStyle/>
          <a:p>
            <a:pPr lvl="2">
              <a:spcAft>
                <a:spcPts val="1200"/>
              </a:spcAft>
            </a:pPr>
            <a:r>
              <a:rPr lang="en-US" sz="2000" b="1" dirty="0"/>
              <a:t>Vectors: </a:t>
            </a:r>
            <a:r>
              <a:rPr lang="en-US" sz="2000" dirty="0"/>
              <a:t>Students have difficulty interpreting and manipulating vector quantities represented as arrows [Nguyen and Meltzer, 2003; </a:t>
            </a:r>
            <a:r>
              <a:rPr lang="en-US" sz="2000" dirty="0" err="1"/>
              <a:t>Barniol</a:t>
            </a:r>
            <a:r>
              <a:rPr lang="en-US" sz="2000" dirty="0"/>
              <a:t> and Zavala, 2014)</a:t>
            </a:r>
            <a:endParaRPr lang="en-US" sz="1600" dirty="0"/>
          </a:p>
          <a:p>
            <a:pPr marL="914400" lvl="2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How to address this problem: </a:t>
            </a:r>
          </a:p>
          <a:p>
            <a:pPr lvl="3"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Practice with a variety of vector orientations; introduce and use the “</a:t>
            </a:r>
            <a:r>
              <a:rPr lang="en-US" i="1" dirty="0" err="1">
                <a:solidFill>
                  <a:srgbClr val="FF0000"/>
                </a:solidFill>
              </a:rPr>
              <a:t>ijk</a:t>
            </a:r>
            <a:r>
              <a:rPr lang="en-US" dirty="0">
                <a:solidFill>
                  <a:srgbClr val="FF0000"/>
                </a:solidFill>
              </a:rPr>
              <a:t>” coordinate representation for vectors (Heckler and </a:t>
            </a:r>
            <a:r>
              <a:rPr lang="en-US" dirty="0" err="1">
                <a:solidFill>
                  <a:srgbClr val="FF0000"/>
                </a:solidFill>
              </a:rPr>
              <a:t>Scaife</a:t>
            </a:r>
            <a:r>
              <a:rPr lang="en-US" dirty="0">
                <a:solidFill>
                  <a:srgbClr val="FF0000"/>
                </a:solidFill>
              </a:rPr>
              <a:t>, 2015)</a:t>
            </a:r>
          </a:p>
          <a:p>
            <a:pPr lvl="3"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Design tutorial worksheet to aid students’ understanding of scalar (“dot”) product of vectors (</a:t>
            </a:r>
            <a:r>
              <a:rPr lang="en-US" dirty="0" err="1">
                <a:solidFill>
                  <a:srgbClr val="FF0000"/>
                </a:solidFill>
              </a:rPr>
              <a:t>Barniol</a:t>
            </a:r>
            <a:r>
              <a:rPr lang="en-US" dirty="0">
                <a:solidFill>
                  <a:srgbClr val="FF0000"/>
                </a:solidFill>
              </a:rPr>
              <a:t> and Zavala, 2016)</a:t>
            </a:r>
          </a:p>
          <a:p>
            <a:pPr lvl="3"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Provide extensive on-line practice and homework assignments related to frequently used vector procedures (</a:t>
            </a:r>
            <a:r>
              <a:rPr lang="en-US" dirty="0" err="1">
                <a:solidFill>
                  <a:srgbClr val="FF0000"/>
                </a:solidFill>
              </a:rPr>
              <a:t>Mikula</a:t>
            </a:r>
            <a:r>
              <a:rPr lang="en-US" dirty="0">
                <a:solidFill>
                  <a:srgbClr val="FF0000"/>
                </a:solidFill>
              </a:rPr>
              <a:t> and Heckler, 2017)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Technical Skill: </a:t>
            </a:r>
            <a:r>
              <a:rPr lang="en-US" b="1" dirty="0"/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000" b="1" dirty="0"/>
              <a:t>Algebra: </a:t>
            </a:r>
            <a:r>
              <a:rPr lang="en-US" sz="2000" dirty="0"/>
              <a:t>Students have difficulties in solving two simultaneous equations, and those difficulties are much greater when the equations are in symbolic form (Meltzer and Jones, 2016-2017)</a:t>
            </a:r>
          </a:p>
          <a:p>
            <a:pPr marL="914400" lvl="2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Algebra: Simultaneous Equations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362200" y="2895600"/>
            <a:ext cx="5410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49413" r="28703" b="14691"/>
          <a:stretch>
            <a:fillRect/>
          </a:stretch>
        </p:blipFill>
        <p:spPr>
          <a:xfrm>
            <a:off x="887413" y="1584325"/>
            <a:ext cx="7712075" cy="262255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38300" y="3911599"/>
            <a:ext cx="621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Correct Response Rate, ASU (% correct responses)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Algebra-based course, second semester </a:t>
            </a:r>
            <a:r>
              <a:rPr lang="en-US" altLang="en-US" sz="1600" dirty="0"/>
              <a:t>(</a:t>
            </a:r>
            <a:r>
              <a:rPr lang="en-US" altLang="en-US" sz="1600" i="1" dirty="0"/>
              <a:t>N</a:t>
            </a:r>
            <a:r>
              <a:rPr lang="en-US" altLang="en-US" sz="1600" dirty="0"/>
              <a:t> = 123)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FF0000"/>
                </a:solidFill>
              </a:rPr>
              <a:t>70%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Algebra: Simultaneous Equations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362200" y="2895600"/>
            <a:ext cx="5410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8131" y="40608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Correct Response Rate, ASU (% correct responses)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		Algebra-based course, second semester </a:t>
            </a:r>
            <a:r>
              <a:rPr lang="en-US" altLang="en-US" sz="1600" dirty="0"/>
              <a:t>(</a:t>
            </a:r>
            <a:r>
              <a:rPr lang="en-US" altLang="en-US" sz="1600" i="1" dirty="0"/>
              <a:t>N</a:t>
            </a:r>
            <a:r>
              <a:rPr lang="en-US" altLang="en-US" sz="1600" dirty="0"/>
              <a:t> =150)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FF0000"/>
                </a:solidFill>
              </a:rPr>
              <a:t>20-30%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			</a:t>
            </a:r>
            <a:r>
              <a:rPr lang="en-US" altLang="en-US" sz="1600" dirty="0"/>
              <a:t>(different campuses, slightly different versions)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29932" r="31480" b="44238"/>
          <a:stretch>
            <a:fillRect/>
          </a:stretch>
        </p:blipFill>
        <p:spPr>
          <a:xfrm>
            <a:off x="115888" y="1855788"/>
            <a:ext cx="8574087" cy="22050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Algebra: Simultaneous Equations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209800" y="2895600"/>
            <a:ext cx="5410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56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33730" r="32407" b="36008"/>
          <a:stretch>
            <a:fillRect/>
          </a:stretch>
        </p:blipFill>
        <p:spPr>
          <a:xfrm>
            <a:off x="1066800" y="2039938"/>
            <a:ext cx="7267575" cy="2303462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Algebra: Simultaneous Equations</a:t>
            </a:r>
          </a:p>
        </p:txBody>
      </p:sp>
      <p:pic>
        <p:nvPicPr>
          <p:cNvPr id="245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76400"/>
            <a:ext cx="6078538" cy="5148263"/>
          </a:xfrm>
        </p:spPr>
      </p:pic>
      <p:sp>
        <p:nvSpPr>
          <p:cNvPr id="2" name="TextBox 1"/>
          <p:cNvSpPr txBox="1"/>
          <p:nvPr/>
        </p:nvSpPr>
        <p:spPr>
          <a:xfrm>
            <a:off x="4114800" y="4876800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Sample of Correct Student Response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Algebra: Simultaneous Equations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209800" y="2895600"/>
            <a:ext cx="5410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228600" y="4648200"/>
            <a:ext cx="8205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Correct Response Rate, ASU (% correct responses)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		Algebra-based course, second semester </a:t>
            </a:r>
            <a:r>
              <a:rPr lang="en-US" altLang="en-US" sz="1600" dirty="0">
                <a:solidFill>
                  <a:srgbClr val="000000"/>
                </a:solidFill>
              </a:rPr>
              <a:t>(</a:t>
            </a:r>
            <a:r>
              <a:rPr lang="en-US" altLang="en-US" sz="1600" i="1" dirty="0">
                <a:solidFill>
                  <a:srgbClr val="000000"/>
                </a:solidFill>
              </a:rPr>
              <a:t>N</a:t>
            </a:r>
            <a:r>
              <a:rPr lang="en-US" altLang="en-US" sz="1600" dirty="0">
                <a:solidFill>
                  <a:srgbClr val="000000"/>
                </a:solidFill>
              </a:rPr>
              <a:t> =150)</a:t>
            </a:r>
            <a:r>
              <a:rPr lang="en-US" altLang="en-US" sz="1800" dirty="0">
                <a:solidFill>
                  <a:srgbClr val="000000"/>
                </a:solidFill>
              </a:rPr>
              <a:t>: </a:t>
            </a:r>
            <a:r>
              <a:rPr lang="en-US" altLang="en-US" sz="1800" dirty="0">
                <a:solidFill>
                  <a:srgbClr val="FF0000"/>
                </a:solidFill>
              </a:rPr>
              <a:t>10-20%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			</a:t>
            </a:r>
            <a:r>
              <a:rPr lang="en-US" altLang="en-US" sz="1600" dirty="0">
                <a:solidFill>
                  <a:srgbClr val="000000"/>
                </a:solidFill>
              </a:rPr>
              <a:t>(different campuses, slightly different versions)</a:t>
            </a:r>
          </a:p>
        </p:txBody>
      </p:sp>
      <p:pic>
        <p:nvPicPr>
          <p:cNvPr id="26629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33730" r="32407" b="36008"/>
          <a:stretch>
            <a:fillRect/>
          </a:stretch>
        </p:blipFill>
        <p:spPr>
          <a:xfrm>
            <a:off x="1066800" y="2039938"/>
            <a:ext cx="7267575" cy="2303462"/>
          </a:xfrm>
        </p:spPr>
      </p:pic>
      <p:sp>
        <p:nvSpPr>
          <p:cNvPr id="2" name="TextBox 1"/>
          <p:cNvSpPr txBox="1"/>
          <p:nvPr/>
        </p:nvSpPr>
        <p:spPr>
          <a:xfrm>
            <a:off x="2960367" y="6019800"/>
            <a:ext cx="458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Only 10-20% correct responses!</a:t>
            </a:r>
          </a:p>
        </p:txBody>
      </p:sp>
    </p:spTree>
    <p:extLst>
      <p:ext uri="{BB962C8B-B14F-4D97-AF65-F5344CB8AC3E}">
        <p14:creationId xmlns:p14="http://schemas.microsoft.com/office/powerpoint/2010/main" val="15428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Difficulties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15" y="1417638"/>
            <a:ext cx="8229600" cy="4953000"/>
          </a:xfrm>
        </p:spPr>
        <p:txBody>
          <a:bodyPr/>
          <a:lstStyle/>
          <a:p>
            <a:r>
              <a:rPr lang="en-US" sz="3000" dirty="0"/>
              <a:t>Carelessness</a:t>
            </a:r>
          </a:p>
          <a:p>
            <a:pPr lvl="1"/>
            <a:r>
              <a:rPr lang="en-US" sz="2600" dirty="0"/>
              <a:t>Students </a:t>
            </a:r>
            <a:r>
              <a:rPr lang="en-US" sz="2600" i="1" dirty="0"/>
              <a:t>very frequently </a:t>
            </a:r>
            <a:r>
              <a:rPr lang="en-US" sz="2600" dirty="0"/>
              <a:t>self-correct errors during interviews </a:t>
            </a:r>
          </a:p>
          <a:p>
            <a:pPr lvl="1"/>
            <a:r>
              <a:rPr lang="en-US" sz="2600" dirty="0"/>
              <a:t>Evidence of carelessness on written diagnostic</a:t>
            </a:r>
          </a:p>
          <a:p>
            <a:r>
              <a:rPr lang="en-US" sz="3000" dirty="0"/>
              <a:t>Skill practice deficit: Insufficient repetitive practice with learned skills</a:t>
            </a:r>
          </a:p>
          <a:p>
            <a:pPr lvl="1"/>
            <a:r>
              <a:rPr lang="en-US" sz="2600" dirty="0"/>
              <a:t>E.g., applying definitions of sine and cosine</a:t>
            </a:r>
          </a:p>
          <a:p>
            <a:r>
              <a:rPr lang="en-US" sz="3000" dirty="0"/>
              <a:t>Conceptual confusion</a:t>
            </a:r>
          </a:p>
          <a:p>
            <a:pPr lvl="1"/>
            <a:r>
              <a:rPr lang="en-US" sz="2600" dirty="0"/>
              <a:t>E.g., not realizing that sides and angles of right triangle are related by trigonometric functions</a:t>
            </a:r>
          </a:p>
        </p:txBody>
      </p:sp>
    </p:spTree>
    <p:extLst>
      <p:ext uri="{BB962C8B-B14F-4D97-AF65-F5344CB8AC3E}">
        <p14:creationId xmlns:p14="http://schemas.microsoft.com/office/powerpoint/2010/main" val="16752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1. Understanding of Mathematical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Recognition of meaning and significance of mathematical operations</a:t>
            </a:r>
          </a:p>
          <a:p>
            <a:pPr marL="0" indent="0">
              <a:buNone/>
            </a:pPr>
            <a:r>
              <a:rPr lang="en-US" sz="2400" i="1" dirty="0"/>
              <a:t>Example [trigonometry]: </a:t>
            </a:r>
            <a:r>
              <a:rPr lang="en-US" sz="2400" dirty="0"/>
              <a:t>Unknown sides and angles of a right triangle may be found by applying sine, cosine, and tangent functions to known sides and angles</a:t>
            </a:r>
          </a:p>
          <a:p>
            <a:pPr marL="0" indent="0">
              <a:buNone/>
            </a:pPr>
            <a:r>
              <a:rPr lang="en-US" sz="2400" i="1" dirty="0"/>
              <a:t>Example [vectors]: </a:t>
            </a:r>
            <a:r>
              <a:rPr lang="en-US" sz="2400" dirty="0"/>
              <a:t>Direction of a vector may be defined as the angle with respect to some fixed coordinate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to Address Difficulties?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31" y="1752600"/>
            <a:ext cx="8229600" cy="495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Carelessness: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(1) review and check steps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(2) find alternative solutions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(3) habitual use of estimation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(4) apply dimensional analysis (for physical problems)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Skill deficit: Practice and repetition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Conceptual confusion: Review and study of basic ideas</a:t>
            </a:r>
          </a:p>
        </p:txBody>
      </p:sp>
    </p:spTree>
    <p:extLst>
      <p:ext uri="{BB962C8B-B14F-4D97-AF65-F5344CB8AC3E}">
        <p14:creationId xmlns:p14="http://schemas.microsoft.com/office/powerpoint/2010/main" val="2830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3. Ability to Apply Mathematics in a Physical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/>
          <a:lstStyle/>
          <a:p>
            <a:r>
              <a:rPr lang="en-US" sz="2800" dirty="0"/>
              <a:t>Student difficulties that </a:t>
            </a:r>
            <a:r>
              <a:rPr lang="en-US" sz="2800" i="1" dirty="0"/>
              <a:t>appear</a:t>
            </a:r>
            <a:r>
              <a:rPr lang="en-US" sz="2800" dirty="0"/>
              <a:t> to be mathematical in origin may actually be due in part to application in a </a:t>
            </a:r>
            <a:r>
              <a:rPr lang="en-US" sz="2800" i="1" dirty="0"/>
              <a:t>physical</a:t>
            </a:r>
            <a:r>
              <a:rPr lang="en-US" sz="2800" dirty="0"/>
              <a:t> context  </a:t>
            </a:r>
            <a:r>
              <a:rPr lang="en-US" sz="1600" dirty="0"/>
              <a:t>[Shaffer and McDermott, 2005; Christensen and Thompson, 2010-12; Thompson, </a:t>
            </a:r>
            <a:r>
              <a:rPr lang="en-US" sz="1600" dirty="0" err="1"/>
              <a:t>Manogue</a:t>
            </a:r>
            <a:r>
              <a:rPr lang="en-US" sz="1600" dirty="0"/>
              <a:t>, Roundy, and </a:t>
            </a:r>
            <a:r>
              <a:rPr lang="en-US" sz="1600" dirty="0" err="1"/>
              <a:t>Mountcastle</a:t>
            </a:r>
            <a:r>
              <a:rPr lang="en-US" sz="1600" dirty="0"/>
              <a:t>, 2012; </a:t>
            </a:r>
            <a:r>
              <a:rPr lang="en-US" sz="1600" dirty="0" err="1"/>
              <a:t>Barniol</a:t>
            </a:r>
            <a:r>
              <a:rPr lang="en-US" sz="1600" dirty="0"/>
              <a:t> and Zavala, 2010; Zavala and </a:t>
            </a:r>
            <a:r>
              <a:rPr lang="en-US" sz="1600" dirty="0" err="1"/>
              <a:t>Barniol</a:t>
            </a:r>
            <a:r>
              <a:rPr lang="en-US" sz="1600" dirty="0"/>
              <a:t>, 2013]</a:t>
            </a:r>
          </a:p>
          <a:p>
            <a:r>
              <a:rPr lang="en-US" sz="2000" i="1" dirty="0"/>
              <a:t>Example [calculus]: </a:t>
            </a:r>
            <a:r>
              <a:rPr lang="en-US" sz="2000" dirty="0"/>
              <a:t>Finding and comparing the “area under the curve” by applying the definite integral may be more challenging in a thermodynamics context (thermodynamic process represented on a Pressure-Volume diagram) </a:t>
            </a:r>
            <a:r>
              <a:rPr lang="en-US" sz="1600" dirty="0"/>
              <a:t>[Christensen and Thompson, 2010-2012]</a:t>
            </a:r>
          </a:p>
          <a:p>
            <a:r>
              <a:rPr lang="en-US" sz="2000" i="1" dirty="0"/>
              <a:t>Example [vectors]: </a:t>
            </a:r>
            <a:r>
              <a:rPr lang="en-US" sz="2000" dirty="0"/>
              <a:t>The method used </a:t>
            </a:r>
            <a:r>
              <a:rPr lang="en-US" sz="2000" i="1" dirty="0"/>
              <a:t>and</a:t>
            </a:r>
            <a:r>
              <a:rPr lang="en-US" sz="2000" dirty="0"/>
              <a:t> the errors made by students when adding or subtracting vectors depend strongly on the specific physical context, and on whether there </a:t>
            </a:r>
            <a:r>
              <a:rPr lang="en-US" sz="2000" i="1" dirty="0"/>
              <a:t>is </a:t>
            </a:r>
            <a:r>
              <a:rPr lang="en-US" sz="2000" dirty="0"/>
              <a:t>a</a:t>
            </a:r>
            <a:r>
              <a:rPr lang="en-US" sz="2000" i="1" dirty="0"/>
              <a:t> </a:t>
            </a:r>
            <a:r>
              <a:rPr lang="en-US" sz="2000" dirty="0"/>
              <a:t>physical context </a:t>
            </a:r>
            <a:r>
              <a:rPr lang="en-US" sz="1600" dirty="0"/>
              <a:t>[Shaffer and McDermott, 2005; Van Deventer and </a:t>
            </a:r>
            <a:r>
              <a:rPr lang="en-US" sz="1600" dirty="0" err="1"/>
              <a:t>Wittmann</a:t>
            </a:r>
            <a:r>
              <a:rPr lang="en-US" sz="1600" dirty="0"/>
              <a:t>, 2005; </a:t>
            </a:r>
            <a:r>
              <a:rPr lang="en-US" sz="1600" dirty="0" err="1"/>
              <a:t>Barniol</a:t>
            </a:r>
            <a:r>
              <a:rPr lang="en-US" sz="1600" dirty="0"/>
              <a:t> and Zavala, 2010]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5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3. Ability to Apply Mathematics in a Physical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/>
          <a:lstStyle/>
          <a:p>
            <a:r>
              <a:rPr lang="en-US" sz="2800" dirty="0"/>
              <a:t>Student difficulties that </a:t>
            </a:r>
            <a:r>
              <a:rPr lang="en-US" sz="2800" i="1" dirty="0"/>
              <a:t>appear</a:t>
            </a:r>
            <a:r>
              <a:rPr lang="en-US" sz="2800" dirty="0"/>
              <a:t> to be mathematical in origin may actually be due in part to application in a </a:t>
            </a:r>
            <a:r>
              <a:rPr lang="en-US" sz="2800" i="1" dirty="0"/>
              <a:t>physical</a:t>
            </a:r>
            <a:r>
              <a:rPr lang="en-US" sz="2800" dirty="0"/>
              <a:t> context</a:t>
            </a:r>
          </a:p>
          <a:p>
            <a:pPr marL="914400" lvl="2" indent="0">
              <a:spcBef>
                <a:spcPts val="30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How to address this problem: </a:t>
            </a:r>
          </a:p>
          <a:p>
            <a:pPr lvl="3"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Mathematics procedures must be practiced in a variety of physical contexts, and students must be made aware of possible confusion introduced by the context</a:t>
            </a:r>
          </a:p>
          <a:p>
            <a:pPr lvl="3"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8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3. Ability to Apply Mathematics in a Problem-Solving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953000"/>
          </a:xfrm>
        </p:spPr>
        <p:txBody>
          <a:bodyPr/>
          <a:lstStyle/>
          <a:p>
            <a:r>
              <a:rPr lang="en-US" sz="2600" dirty="0"/>
              <a:t>Students often fail to make use of specific mathematical tools that they </a:t>
            </a:r>
            <a:r>
              <a:rPr lang="en-US" sz="2600" i="1" dirty="0"/>
              <a:t>do</a:t>
            </a:r>
            <a:r>
              <a:rPr lang="en-US" sz="2600" dirty="0"/>
              <a:t> know how to use, because they don’t recognize their applicability to a physics problem </a:t>
            </a:r>
            <a:r>
              <a:rPr lang="en-US" sz="1800" dirty="0"/>
              <a:t>[Bing and </a:t>
            </a:r>
            <a:r>
              <a:rPr lang="en-US" sz="1800" dirty="0" err="1"/>
              <a:t>Redish</a:t>
            </a:r>
            <a:r>
              <a:rPr lang="en-US" sz="1800" dirty="0"/>
              <a:t>, 2009; Gupta and </a:t>
            </a:r>
            <a:r>
              <a:rPr lang="en-US" sz="1800" dirty="0" err="1"/>
              <a:t>Elby</a:t>
            </a:r>
            <a:r>
              <a:rPr lang="en-US" sz="1800" dirty="0"/>
              <a:t>, 2011]</a:t>
            </a:r>
          </a:p>
          <a:p>
            <a:pPr marL="914400" lvl="2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How to address this problem: 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Ask open-ended questions, and vary the physical context, to provide a wide range of possible responses</a:t>
            </a:r>
          </a:p>
          <a:p>
            <a:pPr lvl="3"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Become aware of how students interpret problems; “exaggerate” cues regarding appropriate solution pathways (Bing and </a:t>
            </a:r>
            <a:r>
              <a:rPr lang="en-US" dirty="0" err="1">
                <a:solidFill>
                  <a:srgbClr val="FF0000"/>
                </a:solidFill>
              </a:rPr>
              <a:t>Redish</a:t>
            </a:r>
            <a:r>
              <a:rPr lang="en-US" dirty="0">
                <a:solidFill>
                  <a:srgbClr val="FF0000"/>
                </a:solidFill>
              </a:rPr>
              <a:t>, 2009)</a:t>
            </a:r>
          </a:p>
          <a:p>
            <a:pPr lvl="3"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Guide students to seek coherence between formal and “everyday” reasoning (Gupta and </a:t>
            </a:r>
            <a:r>
              <a:rPr lang="en-US" dirty="0" err="1">
                <a:solidFill>
                  <a:srgbClr val="FF0000"/>
                </a:solidFill>
              </a:rPr>
              <a:t>Elby</a:t>
            </a:r>
            <a:r>
              <a:rPr lang="en-US" dirty="0">
                <a:solidFill>
                  <a:srgbClr val="FF0000"/>
                </a:solidFill>
              </a:rPr>
              <a:t>, 2011)</a:t>
            </a:r>
          </a:p>
          <a:p>
            <a:pPr lvl="3"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Summary: </a:t>
            </a:r>
            <a:br>
              <a:rPr lang="en-US" sz="3200" dirty="0"/>
            </a:br>
            <a:r>
              <a:rPr lang="en-US" sz="2400" dirty="0"/>
              <a:t>What Options do Physics Instructors Have for Dealing with Students’ Mathematics Difficulties?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2" y="1828800"/>
            <a:ext cx="8229600" cy="4953000"/>
          </a:xfrm>
        </p:spPr>
        <p:txBody>
          <a:bodyPr/>
          <a:lstStyle/>
          <a:p>
            <a:r>
              <a:rPr lang="en-US" sz="2600" dirty="0"/>
              <a:t>Test to assess scope of problem</a:t>
            </a:r>
          </a:p>
          <a:p>
            <a:r>
              <a:rPr lang="en-US" sz="2600" dirty="0"/>
              <a:t>Take time to review basic math</a:t>
            </a:r>
          </a:p>
          <a:p>
            <a:r>
              <a:rPr lang="en-US" sz="2600" dirty="0"/>
              <a:t>Assign or suggest out-of-class math review practice</a:t>
            </a:r>
          </a:p>
          <a:p>
            <a:pPr marL="457200" lvl="1" indent="0">
              <a:buNone/>
            </a:pPr>
            <a:r>
              <a:rPr lang="en-US" sz="2200" dirty="0"/>
              <a:t>[We will be developing appropriate instructional materials]</a:t>
            </a:r>
          </a:p>
          <a:p>
            <a:r>
              <a:rPr lang="en-US" sz="2600" dirty="0"/>
              <a:t>Reduce mathematical burden of syllabus</a:t>
            </a:r>
          </a:p>
          <a:p>
            <a:pPr lvl="1"/>
            <a:r>
              <a:rPr lang="en-US" sz="2200" dirty="0"/>
              <a:t>more qualitative problems, fewer problems requiring algebraic manipulation</a:t>
            </a:r>
          </a:p>
          <a:p>
            <a:r>
              <a:rPr lang="en-US" sz="2600" dirty="0"/>
              <a:t>Nothing: Leave it up to the students</a:t>
            </a:r>
          </a:p>
        </p:txBody>
      </p:sp>
    </p:spTree>
    <p:extLst>
      <p:ext uri="{BB962C8B-B14F-4D97-AF65-F5344CB8AC3E}">
        <p14:creationId xmlns:p14="http://schemas.microsoft.com/office/powerpoint/2010/main" val="14538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1. Understanding of Mathematical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Sherin</a:t>
            </a:r>
            <a:r>
              <a:rPr lang="en-US" sz="2400" dirty="0"/>
              <a:t> (2001): Students’ understanding of the </a:t>
            </a:r>
            <a:r>
              <a:rPr lang="en-US" sz="2400" i="1" dirty="0"/>
              <a:t>concepts</a:t>
            </a:r>
            <a:r>
              <a:rPr lang="en-US" sz="2400" dirty="0"/>
              <a:t> underlying mathematical problem solving are central to success in physics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i="1" dirty="0"/>
              <a:t>Example [wave phenomena]: </a:t>
            </a:r>
            <a:r>
              <a:rPr lang="en-US" sz="2000" dirty="0"/>
              <a:t>Steinberg, </a:t>
            </a:r>
            <a:r>
              <a:rPr lang="en-US" sz="2000" dirty="0" err="1"/>
              <a:t>Wittmann</a:t>
            </a:r>
            <a:r>
              <a:rPr lang="en-US" sz="2000" dirty="0"/>
              <a:t>, and </a:t>
            </a:r>
            <a:r>
              <a:rPr lang="en-US" sz="2000" dirty="0" err="1"/>
              <a:t>Redish</a:t>
            </a:r>
            <a:r>
              <a:rPr lang="en-US" sz="2000" dirty="0"/>
              <a:t> (1997) probed students’ understanding of mathematical concepts related to wave propagation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i="1" dirty="0"/>
              <a:t>Example [harmonic motion]: </a:t>
            </a:r>
            <a:r>
              <a:rPr lang="en-US" sz="2000" dirty="0"/>
              <a:t>Galle and Meredith (2014) developed tutorial worksheets to address students’ confusion with meaning of, for example, </a:t>
            </a:r>
            <a:r>
              <a:rPr lang="en-US" sz="2000" i="1" dirty="0"/>
              <a:t>x</a:t>
            </a:r>
            <a:r>
              <a:rPr lang="en-US" sz="2000" dirty="0"/>
              <a:t>(</a:t>
            </a:r>
            <a:r>
              <a:rPr lang="en-US" sz="2000" i="1" dirty="0"/>
              <a:t>t </a:t>
            </a:r>
            <a:r>
              <a:rPr lang="en-US" sz="2000" dirty="0"/>
              <a:t>) =15 cm cos (2</a:t>
            </a:r>
            <a:r>
              <a:rPr lang="en-US" sz="2000" i="1" dirty="0"/>
              <a:t>π f t </a:t>
            </a:r>
            <a:r>
              <a:rPr lang="en-US" sz="2000" dirty="0"/>
              <a:t>)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How to address these problems: </a:t>
            </a:r>
            <a:r>
              <a:rPr lang="en-US" sz="2400" dirty="0">
                <a:solidFill>
                  <a:srgbClr val="FF0000"/>
                </a:solidFill>
              </a:rPr>
              <a:t>Have students practice </a:t>
            </a:r>
            <a:r>
              <a:rPr lang="en-US" sz="2400" i="1" dirty="0">
                <a:solidFill>
                  <a:srgbClr val="FF0000"/>
                </a:solidFill>
              </a:rPr>
              <a:t>explaining the meaning </a:t>
            </a:r>
            <a:r>
              <a:rPr lang="en-US" sz="2400" dirty="0">
                <a:solidFill>
                  <a:srgbClr val="FF0000"/>
                </a:solidFill>
              </a:rPr>
              <a:t>of the mathematical expressions </a:t>
            </a:r>
            <a:r>
              <a:rPr lang="en-US" sz="2000" dirty="0">
                <a:solidFill>
                  <a:srgbClr val="FF0000"/>
                </a:solidFill>
              </a:rPr>
              <a:t>(Galle and Meredith, 2014)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1. Understanding of Mathematical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Trigonometry: </a:t>
            </a:r>
            <a:r>
              <a:rPr lang="en-US" sz="2400" dirty="0"/>
              <a:t>Many students are confused or unaware (or have forgotten) about the relationships between sides and angles in a right triangle (Meltzer and Jones, 2016).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Examples: </a:t>
            </a:r>
            <a:r>
              <a:rPr lang="en-US" sz="2400" dirty="0"/>
              <a:t>Questions from a diagnostic math test administered at Arizona State University, 2016-2017 (</a:t>
            </a:r>
            <a:r>
              <a:rPr lang="en-US" altLang="en-US" sz="2400" dirty="0"/>
              <a:t>Administered as no-credit quiz during first week labs and/or recitation sections; calculators allowed)</a:t>
            </a:r>
            <a:endParaRPr lang="en-US" sz="2400" dirty="0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sz="4000" dirty="0"/>
              <a:t>Trigonometry Questions</a:t>
            </a:r>
            <a:br>
              <a:rPr lang="en-US" altLang="en-US" sz="4000" dirty="0"/>
            </a:br>
            <a:r>
              <a:rPr lang="en-US" altLang="en-US" sz="4000" dirty="0"/>
              <a:t> </a:t>
            </a:r>
            <a:r>
              <a:rPr lang="en-US" altLang="en-US" sz="2800" dirty="0"/>
              <a:t>with samples of correct student responses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33663"/>
            <a:ext cx="8229600" cy="2884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98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65313"/>
            <a:ext cx="8229600" cy="442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9022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3881</TotalTime>
  <Words>2934</Words>
  <Application>Microsoft Office PowerPoint</Application>
  <PresentationFormat>On-screen Show (4:3)</PresentationFormat>
  <Paragraphs>238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ＭＳ Ｐゴシック</vt:lpstr>
      <vt:lpstr>Arial</vt:lpstr>
      <vt:lpstr>Cambria Math</vt:lpstr>
      <vt:lpstr>Times New Roman</vt:lpstr>
      <vt:lpstr>Wingdings</vt:lpstr>
      <vt:lpstr>Default Design</vt:lpstr>
      <vt:lpstr>Acrobat Document</vt:lpstr>
      <vt:lpstr>The Development of Efforts to Address Physics Students' Mathematical Difficulties </vt:lpstr>
      <vt:lpstr>The Problem</vt:lpstr>
      <vt:lpstr>Our Approach</vt:lpstr>
      <vt:lpstr>Overview: Requirements for Successful Application of Math to Physics </vt:lpstr>
      <vt:lpstr>1. Understanding of Mathematical Concepts</vt:lpstr>
      <vt:lpstr>1. Understanding of Mathematical Concepts</vt:lpstr>
      <vt:lpstr>1. Understanding of Mathematical Concepts</vt:lpstr>
      <vt:lpstr>Trigonometry Questions  with samples of correct student responses</vt:lpstr>
      <vt:lpstr>PowerPoint Presentation</vt:lpstr>
      <vt:lpstr>PowerPoint Presentation</vt:lpstr>
      <vt:lpstr>Trigonometry Questions: </vt:lpstr>
      <vt:lpstr>Results on Trigonometry Questions</vt:lpstr>
      <vt:lpstr>1. Understanding of Mathematical Concepts</vt:lpstr>
      <vt:lpstr>Vector Direction Question  (Meltzer and Jones, 2016)</vt:lpstr>
      <vt:lpstr>Vector Direction Question (Meltzer and Jones, 2016)</vt:lpstr>
      <vt:lpstr>Vector Direction Question (Barniol and Zavala, 2014)</vt:lpstr>
      <vt:lpstr>Vector Direction Question (Barniol and Zavala, 2014)</vt:lpstr>
      <vt:lpstr>For comparison…</vt:lpstr>
      <vt:lpstr>Vector Direction, ISU Diagnostic (Nguyen and Meltzer, 2003)</vt:lpstr>
      <vt:lpstr>Vector Direction, ISU Diagnostic (Nguyen and Meltzer, 2003)</vt:lpstr>
      <vt:lpstr>Results on Vector Direction Percent Correct Responses</vt:lpstr>
      <vt:lpstr>Results on Vector Direction Percent Correct Responses</vt:lpstr>
      <vt:lpstr>Vector Direction, Most Common Error</vt:lpstr>
      <vt:lpstr>Vector Direction, Most Common Error</vt:lpstr>
      <vt:lpstr>1. Understanding of Mathematical Concepts</vt:lpstr>
      <vt:lpstr>2. Technical Skill</vt:lpstr>
      <vt:lpstr>2. Technical Skill: Symbols</vt:lpstr>
      <vt:lpstr>2. Technical Skill: Symbols</vt:lpstr>
      <vt:lpstr>2. Technical Skill: Symbols</vt:lpstr>
      <vt:lpstr>2. Technical Skill: Symbols</vt:lpstr>
      <vt:lpstr>2. Technical Skill: Symbols</vt:lpstr>
      <vt:lpstr>2. Technical Skill: Symbols</vt:lpstr>
      <vt:lpstr>2. Technical Skill: Symbols</vt:lpstr>
      <vt:lpstr>2. Technical Skill: Procedures</vt:lpstr>
      <vt:lpstr>Addition of Vectors (From Math Diagnostic Test, Arizona State University) </vt:lpstr>
      <vt:lpstr>Addition of Vectors (From Math Diagnostic Test, Arizona State University) </vt:lpstr>
      <vt:lpstr>Addition of Vectors (Algebra-based Course, 2nd semester, ASU) </vt:lpstr>
      <vt:lpstr>Addition of Vectors (Algebra-based Course, 2nd semester, ASU) </vt:lpstr>
      <vt:lpstr>Addition of Vectors Percent Correct Responses</vt:lpstr>
      <vt:lpstr>Addition of Vectors </vt:lpstr>
      <vt:lpstr>Common Student Errors With Vector Addition</vt:lpstr>
      <vt:lpstr>2. Technical Skill: Procedures</vt:lpstr>
      <vt:lpstr>2. Technical Skill: Procedures</vt:lpstr>
      <vt:lpstr>Algebra: Simultaneous Equations</vt:lpstr>
      <vt:lpstr>Algebra: Simultaneous Equations</vt:lpstr>
      <vt:lpstr>Algebra: Simultaneous Equations</vt:lpstr>
      <vt:lpstr>Algebra: Simultaneous Equations</vt:lpstr>
      <vt:lpstr>Algebra: Simultaneous Equations</vt:lpstr>
      <vt:lpstr>Sources of Difficulties</vt:lpstr>
      <vt:lpstr>How to Address Difficulties?</vt:lpstr>
      <vt:lpstr>3. Ability to Apply Mathematics in a Physical Context</vt:lpstr>
      <vt:lpstr>3. Ability to Apply Mathematics in a Physical Context</vt:lpstr>
      <vt:lpstr>3. Ability to Apply Mathematics in a Problem-Solving Context</vt:lpstr>
      <vt:lpstr>Summary:  What Options do Physics Instructors Have for Dealing with Students’ Mathematics Difficulties?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gewichtheber99</dc:creator>
  <cp:lastModifiedBy>gewichtheber99</cp:lastModifiedBy>
  <cp:revision>398</cp:revision>
  <cp:lastPrinted>1601-01-01T00:00:00Z</cp:lastPrinted>
  <dcterms:created xsi:type="dcterms:W3CDTF">2013-03-14T05:41:31Z</dcterms:created>
  <dcterms:modified xsi:type="dcterms:W3CDTF">2017-05-25T12:35:28Z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