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0" r:id="rId2"/>
    <p:sldId id="438" r:id="rId3"/>
    <p:sldId id="514" r:id="rId4"/>
    <p:sldId id="597" r:id="rId5"/>
    <p:sldId id="599" r:id="rId6"/>
    <p:sldId id="601" r:id="rId7"/>
    <p:sldId id="602" r:id="rId8"/>
    <p:sldId id="598" r:id="rId9"/>
    <p:sldId id="600" r:id="rId10"/>
    <p:sldId id="604" r:id="rId11"/>
    <p:sldId id="646" r:id="rId12"/>
    <p:sldId id="487" r:id="rId13"/>
    <p:sldId id="621" r:id="rId14"/>
    <p:sldId id="625" r:id="rId15"/>
    <p:sldId id="626" r:id="rId16"/>
    <p:sldId id="627" r:id="rId17"/>
    <p:sldId id="647" r:id="rId18"/>
    <p:sldId id="631" r:id="rId19"/>
    <p:sldId id="630" r:id="rId20"/>
    <p:sldId id="628" r:id="rId21"/>
    <p:sldId id="649" r:id="rId22"/>
    <p:sldId id="645" r:id="rId23"/>
    <p:sldId id="605" r:id="rId24"/>
    <p:sldId id="622" r:id="rId25"/>
    <p:sldId id="623" r:id="rId26"/>
    <p:sldId id="609" r:id="rId27"/>
    <p:sldId id="648" r:id="rId28"/>
    <p:sldId id="644" r:id="rId29"/>
    <p:sldId id="642" r:id="rId30"/>
    <p:sldId id="650" r:id="rId31"/>
    <p:sldId id="318" r:id="rId32"/>
    <p:sldId id="651" r:id="rId33"/>
    <p:sldId id="653" r:id="rId34"/>
    <p:sldId id="654" r:id="rId35"/>
    <p:sldId id="581" r:id="rId3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9900"/>
    <a:srgbClr val="FF0000"/>
    <a:srgbClr val="CC6600"/>
    <a:srgbClr val="DDDDD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90" autoAdjust="0"/>
  </p:normalViewPr>
  <p:slideViewPr>
    <p:cSldViewPr>
      <p:cViewPr varScale="1">
        <p:scale>
          <a:sx n="93" d="100"/>
          <a:sy n="93" d="100"/>
        </p:scale>
        <p:origin x="274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8915400" cy="1695450"/>
          </a:xfrm>
        </p:spPr>
        <p:txBody>
          <a:bodyPr/>
          <a:lstStyle/>
          <a:p>
            <a:r>
              <a:rPr lang="en-US" altLang="en-US" sz="3200" b="1" dirty="0"/>
              <a:t>Nature of Students’ Mathematical Difficulties in Introductory Physics Courses</a:t>
            </a:r>
            <a:endParaRPr lang="en-US" altLang="en-US" sz="3200" dirty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124200"/>
            <a:ext cx="64008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David E. Meltzer and Dakota H. King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Arizona State University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Supported in part by NSF DUE #1504986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3528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Regardless of course (algebra- or calculus-based), campus (Tempe or Poly), or semester (Spring or Fall):</a:t>
            </a:r>
          </a:p>
          <a:p>
            <a:r>
              <a:rPr lang="en-US" sz="2600" dirty="0"/>
              <a:t>Difficulties with basic mathematical operations are widespread; average error rates range from 20-70%;</a:t>
            </a:r>
          </a:p>
          <a:p>
            <a:r>
              <a:rPr lang="en-US" sz="2600" dirty="0"/>
              <a:t>Performance on algebraic problems using symbols for constants is significantly worse than on problems using numbers;</a:t>
            </a:r>
          </a:p>
          <a:p>
            <a:r>
              <a:rPr lang="en-US" sz="2600" dirty="0"/>
              <a:t>During problem-solving interviews, students self-correct approximately 50% of errors following minimal prompts.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F14E-789C-46B8-AC2D-B0AEDFD5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in Student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95574-79CB-4537-9697-4750B7B8E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in the same course, diagnostic scores on individual test items can vary substantially from one year to the next</a:t>
            </a:r>
          </a:p>
          <a:p>
            <a:r>
              <a:rPr lang="en-US" dirty="0"/>
              <a:t>Variations are often larger than expected based purely on statistical uncertainty</a:t>
            </a:r>
          </a:p>
          <a:p>
            <a:endParaRPr lang="en-US" dirty="0"/>
          </a:p>
          <a:p>
            <a:r>
              <a:rPr lang="en-US" sz="2800" i="1" dirty="0"/>
              <a:t>Example: </a:t>
            </a:r>
            <a:r>
              <a:rPr lang="en-US" sz="2800" dirty="0"/>
              <a:t>Class Size = 100, score = 50%, 80%-confidence interval is ±6.4% (based on binomial proportions)</a:t>
            </a:r>
          </a:p>
        </p:txBody>
      </p:sp>
    </p:spTree>
    <p:extLst>
      <p:ext uri="{BB962C8B-B14F-4D97-AF65-F5344CB8AC3E}">
        <p14:creationId xmlns:p14="http://schemas.microsoft.com/office/powerpoint/2010/main" val="258002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“Find Unknown Angle”</a:t>
            </a:r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2667001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286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2209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383A4-90ED-43AB-9747-646E4C15E25B}"/>
              </a:ext>
            </a:extLst>
          </p:cNvPr>
          <p:cNvSpPr/>
          <p:nvPr/>
        </p:nvSpPr>
        <p:spPr>
          <a:xfrm>
            <a:off x="5257800" y="1905000"/>
            <a:ext cx="4953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“Find Unknown Angle”</a:t>
            </a:r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2667001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286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2209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0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88F-EA8B-4584-B8FE-3CA22B5C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Variations: </a:t>
            </a:r>
            <a:r>
              <a:rPr lang="en-US" i="1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D93B-3F20-4FD9-9AB4-C7EE7A468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course, same campus, same semester, same question—three different years.</a:t>
            </a:r>
          </a:p>
          <a:p>
            <a:pPr marL="0" indent="0">
              <a:buNone/>
            </a:pPr>
            <a:r>
              <a:rPr lang="en-US" sz="1800" dirty="0"/>
              <a:t>      (Algebra-based physics, 1</a:t>
            </a:r>
            <a:r>
              <a:rPr lang="en-US" sz="1800" baseline="30000" dirty="0"/>
              <a:t>st</a:t>
            </a:r>
            <a:r>
              <a:rPr lang="en-US" sz="1800" dirty="0"/>
              <a:t> semester, Polytechnic campus, spring semester; “find unknown angle”)</a:t>
            </a:r>
          </a:p>
          <a:p>
            <a:pPr marL="0" indent="0">
              <a:buNone/>
            </a:pPr>
            <a:endParaRPr lang="en-US" sz="1800" dirty="0"/>
          </a:p>
          <a:p>
            <a:pPr marL="1577340" indent="0">
              <a:buNone/>
            </a:pPr>
            <a:r>
              <a:rPr lang="en-US" b="1" dirty="0"/>
              <a:t>2016: </a:t>
            </a:r>
            <a:r>
              <a:rPr lang="en-US" dirty="0"/>
              <a:t>36%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72)</a:t>
            </a:r>
          </a:p>
          <a:p>
            <a:pPr marL="1577340" indent="0">
              <a:buNone/>
            </a:pPr>
            <a:r>
              <a:rPr lang="en-US" b="1" dirty="0"/>
              <a:t>2018: </a:t>
            </a:r>
            <a:r>
              <a:rPr lang="en-US" dirty="0"/>
              <a:t>47%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88)</a:t>
            </a:r>
          </a:p>
          <a:p>
            <a:pPr marL="1577340" indent="0">
              <a:buNone/>
            </a:pPr>
            <a:r>
              <a:rPr lang="en-US" b="1" dirty="0"/>
              <a:t>2019: </a:t>
            </a:r>
            <a:r>
              <a:rPr lang="en-US" dirty="0"/>
              <a:t>39%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54)</a:t>
            </a:r>
          </a:p>
        </p:txBody>
      </p:sp>
    </p:spTree>
    <p:extLst>
      <p:ext uri="{BB962C8B-B14F-4D97-AF65-F5344CB8AC3E}">
        <p14:creationId xmlns:p14="http://schemas.microsoft.com/office/powerpoint/2010/main" val="70013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88F-EA8B-4584-B8FE-3CA22B5C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Variations: </a:t>
            </a:r>
            <a:r>
              <a:rPr lang="en-US" i="1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D93B-3F20-4FD9-9AB4-C7EE7A468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course, same campus, same semester, same question—three different years.</a:t>
            </a:r>
          </a:p>
          <a:p>
            <a:pPr marL="0" indent="0">
              <a:buNone/>
            </a:pPr>
            <a:r>
              <a:rPr lang="en-US" sz="1800" dirty="0"/>
              <a:t>      (</a:t>
            </a:r>
            <a:r>
              <a:rPr lang="en-US" sz="1800" dirty="0">
                <a:solidFill>
                  <a:srgbClr val="FF0000"/>
                </a:solidFill>
              </a:rPr>
              <a:t>Calculus</a:t>
            </a:r>
            <a:r>
              <a:rPr lang="en-US" sz="1800" dirty="0"/>
              <a:t>-based physics, 1</a:t>
            </a:r>
            <a:r>
              <a:rPr lang="en-US" sz="1800" baseline="30000" dirty="0"/>
              <a:t>st</a:t>
            </a:r>
            <a:r>
              <a:rPr lang="en-US" sz="1800" dirty="0"/>
              <a:t> semester, Polytechnic campus, spring semester; “find unknown angle”)</a:t>
            </a:r>
          </a:p>
          <a:p>
            <a:pPr marL="0" indent="0">
              <a:buNone/>
            </a:pPr>
            <a:endParaRPr lang="en-US" sz="1800" dirty="0"/>
          </a:p>
          <a:p>
            <a:pPr marL="1577340" indent="0">
              <a:buNone/>
            </a:pPr>
            <a:r>
              <a:rPr lang="en-US" b="1" dirty="0"/>
              <a:t>2016: </a:t>
            </a:r>
            <a:r>
              <a:rPr lang="en-US" dirty="0"/>
              <a:t>70%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105)</a:t>
            </a:r>
          </a:p>
          <a:p>
            <a:pPr marL="1577340" indent="0">
              <a:buNone/>
            </a:pPr>
            <a:r>
              <a:rPr lang="en-US" b="1" dirty="0"/>
              <a:t>2017: </a:t>
            </a:r>
            <a:r>
              <a:rPr lang="en-US" dirty="0"/>
              <a:t>71%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42)</a:t>
            </a:r>
          </a:p>
          <a:p>
            <a:pPr marL="1577340" indent="0">
              <a:buNone/>
            </a:pPr>
            <a:r>
              <a:rPr lang="en-US" b="1" dirty="0"/>
              <a:t>2019: </a:t>
            </a:r>
            <a:r>
              <a:rPr lang="en-US" dirty="0"/>
              <a:t>42%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69)</a:t>
            </a:r>
          </a:p>
        </p:txBody>
      </p:sp>
    </p:spTree>
    <p:extLst>
      <p:ext uri="{BB962C8B-B14F-4D97-AF65-F5344CB8AC3E}">
        <p14:creationId xmlns:p14="http://schemas.microsoft.com/office/powerpoint/2010/main" val="48714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88F-EA8B-4584-B8FE-3CA22B5C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Variations: </a:t>
            </a:r>
            <a:r>
              <a:rPr lang="en-US" i="1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D93B-3F20-4FD9-9AB4-C7EE7A468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course, same campus, same semester, same question—three different years.</a:t>
            </a:r>
          </a:p>
          <a:p>
            <a:pPr marL="0" indent="0">
              <a:buNone/>
            </a:pPr>
            <a:r>
              <a:rPr lang="en-US" sz="1800" dirty="0"/>
              <a:t>      (</a:t>
            </a:r>
            <a:r>
              <a:rPr lang="en-US" sz="1800" dirty="0">
                <a:solidFill>
                  <a:srgbClr val="FF0000"/>
                </a:solidFill>
              </a:rPr>
              <a:t>Calculus</a:t>
            </a:r>
            <a:r>
              <a:rPr lang="en-US" sz="1800" dirty="0"/>
              <a:t>-based physics, 1</a:t>
            </a:r>
            <a:r>
              <a:rPr lang="en-US" sz="1800" baseline="30000" dirty="0"/>
              <a:t>st</a:t>
            </a:r>
            <a:r>
              <a:rPr lang="en-US" sz="1800" dirty="0"/>
              <a:t> semester, </a:t>
            </a:r>
            <a:r>
              <a:rPr lang="en-US" sz="1800" dirty="0">
                <a:solidFill>
                  <a:srgbClr val="0000FF"/>
                </a:solidFill>
              </a:rPr>
              <a:t>Tempe</a:t>
            </a:r>
            <a:r>
              <a:rPr lang="en-US" sz="1800" dirty="0"/>
              <a:t> campus, spring semester; “find unknown angle”)</a:t>
            </a:r>
          </a:p>
          <a:p>
            <a:pPr marL="0" indent="0">
              <a:buNone/>
            </a:pPr>
            <a:endParaRPr lang="en-US" sz="1800" dirty="0"/>
          </a:p>
          <a:p>
            <a:pPr marL="1577340" indent="0">
              <a:buNone/>
            </a:pPr>
            <a:r>
              <a:rPr lang="en-US" b="1" dirty="0"/>
              <a:t>2017: </a:t>
            </a:r>
            <a:r>
              <a:rPr lang="en-US" dirty="0"/>
              <a:t>77%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98)</a:t>
            </a:r>
          </a:p>
          <a:p>
            <a:pPr marL="1577340" indent="0">
              <a:buNone/>
            </a:pPr>
            <a:r>
              <a:rPr lang="en-US" b="1" dirty="0"/>
              <a:t>2018: </a:t>
            </a:r>
            <a:r>
              <a:rPr lang="en-US" dirty="0"/>
              <a:t>87%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903)</a:t>
            </a:r>
          </a:p>
          <a:p>
            <a:pPr marL="1577340" indent="0">
              <a:buNone/>
            </a:pPr>
            <a:r>
              <a:rPr lang="en-US" b="1" dirty="0"/>
              <a:t>2019: </a:t>
            </a:r>
            <a:r>
              <a:rPr lang="en-US" dirty="0"/>
              <a:t>88% correct 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= 99)</a:t>
            </a:r>
          </a:p>
        </p:txBody>
      </p:sp>
    </p:spTree>
    <p:extLst>
      <p:ext uri="{BB962C8B-B14F-4D97-AF65-F5344CB8AC3E}">
        <p14:creationId xmlns:p14="http://schemas.microsoft.com/office/powerpoint/2010/main" val="39576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B32E-9D8E-48FD-BC02-0756414B5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Variations Between Campuses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0E9F2-AEA4-44FD-B46F-72929067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Students at the Tempe and Polytechnic campuses:</a:t>
            </a:r>
          </a:p>
          <a:p>
            <a:pPr lvl="1">
              <a:spcBef>
                <a:spcPts val="3000"/>
              </a:spcBef>
            </a:pPr>
            <a:r>
              <a:rPr lang="en-US" dirty="0"/>
              <a:t>generally follow different majors with different course sequences</a:t>
            </a:r>
          </a:p>
          <a:p>
            <a:pPr lvl="1">
              <a:spcBef>
                <a:spcPts val="3000"/>
              </a:spcBef>
            </a:pPr>
            <a:r>
              <a:rPr lang="en-US" dirty="0"/>
              <a:t>have different average levels of preparation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90BF64-8DB5-4E99-86DA-F737DDBCB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447800"/>
            <a:ext cx="5070821" cy="314325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4DF5F4-8916-439A-A209-B3D4FED0F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8641095" cy="4267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3FFDA5-7A6F-4118-A909-8A8D58B4DA00}"/>
              </a:ext>
            </a:extLst>
          </p:cNvPr>
          <p:cNvSpPr/>
          <p:nvPr/>
        </p:nvSpPr>
        <p:spPr>
          <a:xfrm>
            <a:off x="4724400" y="2438400"/>
            <a:ext cx="6202695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ADA969-F6A0-4AE8-A8D4-5004258D3BEF}"/>
              </a:ext>
            </a:extLst>
          </p:cNvPr>
          <p:cNvSpPr/>
          <p:nvPr/>
        </p:nvSpPr>
        <p:spPr>
          <a:xfrm>
            <a:off x="7696200" y="1585912"/>
            <a:ext cx="2402264" cy="1400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CC940-8DBE-4CFD-A0D9-C5512690B49C}"/>
              </a:ext>
            </a:extLst>
          </p:cNvPr>
          <p:cNvSpPr/>
          <p:nvPr/>
        </p:nvSpPr>
        <p:spPr>
          <a:xfrm>
            <a:off x="3160540" y="476250"/>
            <a:ext cx="54553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/>
              <a:t>“Find Unknown Side”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75263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90BF64-8DB5-4E99-86DA-F737DDBCB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447800"/>
            <a:ext cx="5070821" cy="314325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4DF5F4-8916-439A-A209-B3D4FED0F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8641095" cy="4267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A09A0AE-AAC7-4F71-92A9-1D4100A170AC}"/>
              </a:ext>
            </a:extLst>
          </p:cNvPr>
          <p:cNvSpPr/>
          <p:nvPr/>
        </p:nvSpPr>
        <p:spPr>
          <a:xfrm>
            <a:off x="3160540" y="476250"/>
            <a:ext cx="54553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/>
              <a:t>“Find Unknown Side”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860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Weak skills with basic pre-college mathematics can severely impact physics students’ course performance </a:t>
            </a:r>
          </a:p>
          <a:p>
            <a:r>
              <a:rPr lang="en-US" altLang="en-US" sz="2800" dirty="0"/>
              <a:t>We have explored the nature and prevalence of physics students’ difficulties with elementary mathematics, using “stripped-down” problems with little or no physics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859F-0671-44F5-8DDA-05C0D03E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778" y="228600"/>
            <a:ext cx="10972800" cy="1143000"/>
          </a:xfrm>
        </p:spPr>
        <p:txBody>
          <a:bodyPr/>
          <a:lstStyle/>
          <a:p>
            <a:pPr>
              <a:lnSpc>
                <a:spcPts val="5600"/>
              </a:lnSpc>
              <a:spcBef>
                <a:spcPts val="3000"/>
              </a:spcBef>
            </a:pPr>
            <a:r>
              <a:rPr lang="en-US" sz="3600" dirty="0"/>
              <a:t>Comparison: Tempe campus vs. Polytechnic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EF4C-AB00-46B4-980C-B632C9897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778" y="1295400"/>
            <a:ext cx="10972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Take average of (fall + spring) semesters; Year 2018:</a:t>
            </a:r>
          </a:p>
          <a:p>
            <a:pPr marL="0" indent="0" algn="ctr">
              <a:buNone/>
            </a:pPr>
            <a:r>
              <a:rPr lang="en-US" sz="2800" b="1" dirty="0"/>
              <a:t>Algebra-based course, 1</a:t>
            </a:r>
            <a:r>
              <a:rPr lang="en-US" sz="2800" b="1" baseline="30000" dirty="0"/>
              <a:t>st</a:t>
            </a:r>
            <a:r>
              <a:rPr lang="en-US" sz="2800" b="1" dirty="0"/>
              <a:t> semester</a:t>
            </a:r>
          </a:p>
          <a:p>
            <a:pPr marL="2743200" lvl="1" indent="0">
              <a:spcBef>
                <a:spcPts val="3000"/>
              </a:spcBef>
              <a:buNone/>
            </a:pPr>
            <a:r>
              <a:rPr lang="en-US" sz="2400" b="1" i="1" dirty="0"/>
              <a:t>Example #1: Find unknown side of triangle</a:t>
            </a:r>
          </a:p>
          <a:p>
            <a:pPr marL="2743200" lvl="1" indent="0">
              <a:buNone/>
            </a:pPr>
            <a:r>
              <a:rPr lang="en-US" sz="2200" dirty="0"/>
              <a:t>Polytechnic campus: 25% correct (</a:t>
            </a:r>
            <a:r>
              <a:rPr lang="en-US" sz="2200" i="1" dirty="0"/>
              <a:t>N</a:t>
            </a:r>
            <a:r>
              <a:rPr lang="en-US" sz="2200" dirty="0"/>
              <a:t> = 121)</a:t>
            </a:r>
          </a:p>
          <a:p>
            <a:pPr marL="2743200" lvl="1" indent="0">
              <a:spcBef>
                <a:spcPts val="600"/>
              </a:spcBef>
              <a:buNone/>
            </a:pPr>
            <a:r>
              <a:rPr lang="en-US" sz="2200" dirty="0"/>
              <a:t>Tempe campus:        57% correct (</a:t>
            </a:r>
            <a:r>
              <a:rPr lang="en-US" sz="2200" i="1" dirty="0"/>
              <a:t>N</a:t>
            </a:r>
            <a:r>
              <a:rPr lang="en-US" sz="2200" dirty="0"/>
              <a:t> = 376)</a:t>
            </a:r>
          </a:p>
          <a:p>
            <a:pPr marL="2743200" lvl="1" indent="0">
              <a:spcBef>
                <a:spcPts val="600"/>
              </a:spcBef>
              <a:buNone/>
            </a:pPr>
            <a:endParaRPr lang="en-US" sz="1800" dirty="0"/>
          </a:p>
          <a:p>
            <a:pPr marL="2743200" lvl="1" indent="0">
              <a:spcBef>
                <a:spcPts val="1800"/>
              </a:spcBef>
              <a:buNone/>
            </a:pPr>
            <a:r>
              <a:rPr lang="en-US" sz="2400" b="1" i="1" dirty="0"/>
              <a:t>Example #2: Find unknown angle of triangle</a:t>
            </a:r>
          </a:p>
          <a:p>
            <a:pPr marL="2743200" lvl="1" indent="0">
              <a:buNone/>
            </a:pPr>
            <a:r>
              <a:rPr lang="en-US" sz="2200" dirty="0"/>
              <a:t>Polytechnic campus: 35% correct (</a:t>
            </a:r>
            <a:r>
              <a:rPr lang="en-US" sz="2200" i="1" dirty="0"/>
              <a:t>N</a:t>
            </a:r>
            <a:r>
              <a:rPr lang="en-US" sz="2200" dirty="0"/>
              <a:t> = 152)</a:t>
            </a:r>
          </a:p>
          <a:p>
            <a:pPr marL="2743200" lvl="1" indent="0">
              <a:spcBef>
                <a:spcPts val="600"/>
              </a:spcBef>
              <a:buNone/>
            </a:pPr>
            <a:r>
              <a:rPr lang="en-US" sz="2200" dirty="0"/>
              <a:t>Tempe campus:        52% correct (</a:t>
            </a:r>
            <a:r>
              <a:rPr lang="en-US" sz="2200" i="1" dirty="0"/>
              <a:t>N</a:t>
            </a:r>
            <a:r>
              <a:rPr lang="en-US" sz="2200" dirty="0"/>
              <a:t> = 533)</a:t>
            </a:r>
          </a:p>
          <a:p>
            <a:pPr marL="2743200" lvl="1" indent="0">
              <a:spcBef>
                <a:spcPts val="600"/>
              </a:spcBef>
              <a:buNone/>
            </a:pPr>
            <a:endParaRPr lang="en-US" sz="18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A9C57E1-DDBE-4160-AF0D-F0D3B33649F4}"/>
              </a:ext>
            </a:extLst>
          </p:cNvPr>
          <p:cNvSpPr/>
          <p:nvPr/>
        </p:nvSpPr>
        <p:spPr>
          <a:xfrm>
            <a:off x="2514600" y="3771900"/>
            <a:ext cx="762000" cy="27596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31A29E5-4447-416F-9D48-D09704846AA4}"/>
              </a:ext>
            </a:extLst>
          </p:cNvPr>
          <p:cNvSpPr/>
          <p:nvPr/>
        </p:nvSpPr>
        <p:spPr>
          <a:xfrm>
            <a:off x="2514600" y="5562600"/>
            <a:ext cx="762000" cy="27596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39CE0B-37B3-41C5-9B46-45A7C9C9D188}"/>
              </a:ext>
            </a:extLst>
          </p:cNvPr>
          <p:cNvSpPr txBox="1"/>
          <p:nvPr/>
        </p:nvSpPr>
        <p:spPr>
          <a:xfrm>
            <a:off x="5334000" y="6090160"/>
            <a:ext cx="636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</a:rPr>
              <a:t>Superior performance on Tempe campus</a:t>
            </a:r>
          </a:p>
        </p:txBody>
      </p:sp>
      <p:sp>
        <p:nvSpPr>
          <p:cNvPr id="9" name="Flowchart: Merge 8">
            <a:extLst>
              <a:ext uri="{FF2B5EF4-FFF2-40B4-BE49-F238E27FC236}">
                <a16:creationId xmlns:a16="http://schemas.microsoft.com/office/drawing/2014/main" id="{8FA98B2D-A001-4D16-9168-D51C2551462C}"/>
              </a:ext>
            </a:extLst>
          </p:cNvPr>
          <p:cNvSpPr/>
          <p:nvPr/>
        </p:nvSpPr>
        <p:spPr>
          <a:xfrm rot="16200000">
            <a:off x="4710454" y="5978091"/>
            <a:ext cx="345049" cy="685800"/>
          </a:xfrm>
          <a:prstGeom prst="flowChartMerg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4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7826-9780-48C8-AD91-CF10C469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Operations: </a:t>
            </a:r>
            <a:br>
              <a:rPr lang="en-US" dirty="0"/>
            </a:br>
            <a:r>
              <a:rPr lang="en-US" dirty="0"/>
              <a:t>Area, Graphing,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8B8F0-F784-4975-BD79-8C1C1FF98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5000"/>
            <a:ext cx="10972800" cy="4953000"/>
          </a:xfrm>
        </p:spPr>
        <p:txBody>
          <a:bodyPr/>
          <a:lstStyle/>
          <a:p>
            <a:r>
              <a:rPr lang="en-US" dirty="0"/>
              <a:t>Find area of circle</a:t>
            </a:r>
          </a:p>
          <a:p>
            <a:r>
              <a:rPr lang="en-US" dirty="0"/>
              <a:t>Find slope of graph</a:t>
            </a:r>
          </a:p>
          <a:p>
            <a:r>
              <a:rPr lang="en-US" dirty="0"/>
              <a:t>Solve two simultaneous equations</a:t>
            </a:r>
          </a:p>
        </p:txBody>
      </p:sp>
    </p:spTree>
    <p:extLst>
      <p:ext uri="{BB962C8B-B14F-4D97-AF65-F5344CB8AC3E}">
        <p14:creationId xmlns:p14="http://schemas.microsoft.com/office/powerpoint/2010/main" val="27849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374502-5830-42A3-8C95-DFC387721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2" y="304800"/>
            <a:ext cx="4390271" cy="42381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55D5D4-EE83-41B7-86D4-D67FA32E1D94}"/>
                  </a:ext>
                </a:extLst>
              </p:cNvPr>
              <p:cNvSpPr txBox="1"/>
              <p:nvPr/>
            </p:nvSpPr>
            <p:spPr>
              <a:xfrm>
                <a:off x="609600" y="4800600"/>
                <a:ext cx="2605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𝑟𝑒𝑎</m:t>
                    </m:r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=16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cm</a:t>
                </a:r>
                <a:r>
                  <a:rPr lang="en-US" baseline="30000" dirty="0">
                    <a:solidFill>
                      <a:srgbClr val="0000FF"/>
                    </a:solidFill>
                  </a:rPr>
                  <a:t>2</a:t>
                </a:r>
                <a:r>
                  <a:rPr lang="en-US" dirty="0">
                    <a:solidFill>
                      <a:srgbClr val="0000FF"/>
                    </a:solidFill>
                  </a:rPr>
                  <a:t>]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55D5D4-EE83-41B7-86D4-D67FA32E1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00600"/>
                <a:ext cx="2605216" cy="369332"/>
              </a:xfrm>
              <a:prstGeom prst="rect">
                <a:avLst/>
              </a:prstGeom>
              <a:blipFill>
                <a:blip r:embed="rId3"/>
                <a:stretch>
                  <a:fillRect l="-703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9A55402-60AC-4979-97BF-39E74AC0D126}"/>
              </a:ext>
            </a:extLst>
          </p:cNvPr>
          <p:cNvSpPr txBox="1"/>
          <p:nvPr/>
        </p:nvSpPr>
        <p:spPr>
          <a:xfrm>
            <a:off x="4343400" y="457200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Algebra- and Calculus-based Courses Combined </a:t>
            </a:r>
          </a:p>
          <a:p>
            <a:pPr algn="ctr"/>
            <a:r>
              <a:rPr lang="en-US" sz="2400" b="1" dirty="0"/>
              <a:t>(% correct responses)</a:t>
            </a:r>
          </a:p>
          <a:p>
            <a:endParaRPr lang="en-US" sz="2400" b="1" dirty="0"/>
          </a:p>
          <a:p>
            <a:r>
              <a:rPr lang="en-US" sz="2400" b="1" dirty="0"/>
              <a:t>Polytechnic campus:  </a:t>
            </a:r>
            <a:r>
              <a:rPr lang="en-US" sz="2400" dirty="0"/>
              <a:t>57%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250) </a:t>
            </a:r>
          </a:p>
          <a:p>
            <a:r>
              <a:rPr lang="en-US" sz="2400" b="1" dirty="0"/>
              <a:t> </a:t>
            </a:r>
            <a:r>
              <a:rPr lang="en-US" sz="2000" dirty="0"/>
              <a:t>(5 classes, range 48-61%)</a:t>
            </a:r>
          </a:p>
          <a:p>
            <a:endParaRPr lang="en-US" sz="2000" dirty="0"/>
          </a:p>
          <a:p>
            <a:r>
              <a:rPr lang="en-US" sz="2200" b="1" dirty="0"/>
              <a:t> ….with correct units: </a:t>
            </a:r>
            <a:r>
              <a:rPr lang="en-US" sz="2200" dirty="0"/>
              <a:t>29%</a:t>
            </a:r>
          </a:p>
          <a:p>
            <a:endParaRPr lang="en-US" sz="2200" dirty="0"/>
          </a:p>
          <a:p>
            <a:r>
              <a:rPr lang="en-US" sz="2400" b="1" dirty="0"/>
              <a:t>Tempe campus:  </a:t>
            </a:r>
            <a:r>
              <a:rPr lang="en-US" sz="2400" dirty="0"/>
              <a:t>76%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1086) </a:t>
            </a:r>
          </a:p>
          <a:p>
            <a:r>
              <a:rPr lang="en-US" sz="2000" b="1" dirty="0"/>
              <a:t> </a:t>
            </a:r>
            <a:r>
              <a:rPr lang="en-US" sz="2000" dirty="0"/>
              <a:t>(5 classes, range 74-79%)</a:t>
            </a:r>
          </a:p>
          <a:p>
            <a:endParaRPr lang="en-US" sz="2400" dirty="0"/>
          </a:p>
          <a:p>
            <a:r>
              <a:rPr lang="en-US" sz="2800" b="1" dirty="0"/>
              <a:t> </a:t>
            </a:r>
            <a:r>
              <a:rPr lang="en-US" sz="2200" b="1" dirty="0"/>
              <a:t>….with correct units: </a:t>
            </a:r>
            <a:r>
              <a:rPr lang="en-US" sz="2200" dirty="0"/>
              <a:t>45%</a:t>
            </a:r>
          </a:p>
          <a:p>
            <a:pPr marL="1828800"/>
            <a:endParaRPr lang="en-US" sz="2200" dirty="0"/>
          </a:p>
          <a:p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ED83F-290A-47AE-A955-DDB2418764EE}"/>
              </a:ext>
            </a:extLst>
          </p:cNvPr>
          <p:cNvSpPr txBox="1"/>
          <p:nvPr/>
        </p:nvSpPr>
        <p:spPr>
          <a:xfrm>
            <a:off x="1676400" y="5427573"/>
            <a:ext cx="9829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Little difference between algebra- and calculus-based courses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Interchanging radius and diameter was </a:t>
            </a:r>
            <a:r>
              <a:rPr lang="en-US" sz="2400" b="1" i="1" dirty="0">
                <a:solidFill>
                  <a:srgbClr val="FF0000"/>
                </a:solidFill>
              </a:rPr>
              <a:t>NOT</a:t>
            </a:r>
            <a:r>
              <a:rPr lang="en-US" sz="2400" b="1" dirty="0">
                <a:solidFill>
                  <a:srgbClr val="FF0000"/>
                </a:solidFill>
              </a:rPr>
              <a:t> most-common error</a:t>
            </a:r>
          </a:p>
        </p:txBody>
      </p:sp>
    </p:spTree>
    <p:extLst>
      <p:ext uri="{BB962C8B-B14F-4D97-AF65-F5344CB8AC3E}">
        <p14:creationId xmlns:p14="http://schemas.microsoft.com/office/powerpoint/2010/main" val="107042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1E1B75-3139-4285-97AD-70BF408DCE02}"/>
              </a:ext>
            </a:extLst>
          </p:cNvPr>
          <p:cNvGrpSpPr/>
          <p:nvPr/>
        </p:nvGrpSpPr>
        <p:grpSpPr>
          <a:xfrm>
            <a:off x="1788268" y="214407"/>
            <a:ext cx="8603093" cy="5232512"/>
            <a:chOff x="381000" y="1219200"/>
            <a:chExt cx="8603093" cy="52325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B3C9F3F-1F43-4C23-9F49-C2ADB96E1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1219200"/>
              <a:ext cx="8603093" cy="523251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FE3750-ACEE-459D-8D4D-91223CCD9BF9}"/>
                </a:ext>
              </a:extLst>
            </p:cNvPr>
            <p:cNvSpPr/>
            <p:nvPr/>
          </p:nvSpPr>
          <p:spPr>
            <a:xfrm>
              <a:off x="762000" y="16764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CFB1327-E938-4C2E-96C1-835C4DE52065}"/>
              </a:ext>
            </a:extLst>
          </p:cNvPr>
          <p:cNvSpPr txBox="1"/>
          <p:nvPr/>
        </p:nvSpPr>
        <p:spPr>
          <a:xfrm>
            <a:off x="995885" y="6172200"/>
            <a:ext cx="1020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Most common error: counting grid squares and ignoring numbers on axes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BEA3A1-6D01-4FF3-B1E1-A692F3FF75AF}"/>
              </a:ext>
            </a:extLst>
          </p:cNvPr>
          <p:cNvSpPr txBox="1"/>
          <p:nvPr/>
        </p:nvSpPr>
        <p:spPr>
          <a:xfrm>
            <a:off x="457200" y="1981200"/>
            <a:ext cx="312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Accepted as correct response: “2/3”</a:t>
            </a:r>
          </a:p>
          <a:p>
            <a:endParaRPr lang="en-US" sz="2400" dirty="0">
              <a:solidFill>
                <a:srgbClr val="009900"/>
              </a:solidFill>
            </a:endParaRPr>
          </a:p>
          <a:p>
            <a:r>
              <a:rPr lang="en-US" sz="2400" i="1" dirty="0">
                <a:solidFill>
                  <a:srgbClr val="009900"/>
                </a:solidFill>
              </a:rPr>
              <a:t>[less than 5% of respondents included proper units in their answer]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E34870-B007-4096-866E-7D79B39B686D}"/>
              </a:ext>
            </a:extLst>
          </p:cNvPr>
          <p:cNvSpPr txBox="1"/>
          <p:nvPr/>
        </p:nvSpPr>
        <p:spPr>
          <a:xfrm>
            <a:off x="6705600" y="685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</a:rPr>
              <a:t>Answer: </a:t>
            </a:r>
            <a:r>
              <a:rPr lang="en-US" sz="2400" dirty="0">
                <a:solidFill>
                  <a:srgbClr val="0000FF"/>
                </a:solidFill>
              </a:rPr>
              <a:t>2/3 m/s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13E9A6C-2E96-450E-8D5A-D6C24A83489C}"/>
              </a:ext>
            </a:extLst>
          </p:cNvPr>
          <p:cNvSpPr/>
          <p:nvPr/>
        </p:nvSpPr>
        <p:spPr>
          <a:xfrm>
            <a:off x="4210455" y="3343073"/>
            <a:ext cx="156153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6F1587A-EE93-4422-8AD3-A8D3049D63D9}"/>
              </a:ext>
            </a:extLst>
          </p:cNvPr>
          <p:cNvSpPr/>
          <p:nvPr/>
        </p:nvSpPr>
        <p:spPr>
          <a:xfrm>
            <a:off x="5607996" y="2989634"/>
            <a:ext cx="156153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E3A0D8-1724-4832-A982-AFE0E3CE0EA6}"/>
              </a:ext>
            </a:extLst>
          </p:cNvPr>
          <p:cNvSpPr txBox="1"/>
          <p:nvPr/>
        </p:nvSpPr>
        <p:spPr>
          <a:xfrm>
            <a:off x="1901757" y="5087315"/>
            <a:ext cx="6023043" cy="830997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</a:rPr>
              <a:t>Correct-response rate: 30-60% </a:t>
            </a:r>
            <a:r>
              <a:rPr lang="en-US" sz="2000" i="1" dirty="0">
                <a:solidFill>
                  <a:srgbClr val="0000FF"/>
                </a:solidFill>
              </a:rPr>
              <a:t>(N &gt; 2000);</a:t>
            </a:r>
          </a:p>
          <a:p>
            <a:r>
              <a:rPr lang="en-US" sz="2400" i="1" dirty="0">
                <a:solidFill>
                  <a:srgbClr val="0000FF"/>
                </a:solidFill>
              </a:rPr>
              <a:t>nearly independent of course or campus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609601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1981201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</p:spTree>
    <p:extLst>
      <p:ext uri="{BB962C8B-B14F-4D97-AF65-F5344CB8AC3E}">
        <p14:creationId xmlns:p14="http://schemas.microsoft.com/office/powerpoint/2010/main" val="332990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609601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1981201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7620000" y="397933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78.4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 =?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AF38C-C15C-4E43-AD65-84D360C6586D}"/>
              </a:ext>
            </a:extLst>
          </p:cNvPr>
          <p:cNvSpPr txBox="1"/>
          <p:nvPr/>
        </p:nvSpPr>
        <p:spPr>
          <a:xfrm>
            <a:off x="7542925" y="4250267"/>
            <a:ext cx="25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Our Numeric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1772A7-7F21-4D9B-BDEE-C5984D61AEB7}"/>
              </a:ext>
            </a:extLst>
          </p:cNvPr>
          <p:cNvSpPr/>
          <p:nvPr/>
        </p:nvSpPr>
        <p:spPr>
          <a:xfrm>
            <a:off x="7948119" y="4921955"/>
            <a:ext cx="662481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EC2476-7DAD-4C84-8B96-352EC51D87F4}"/>
              </a:ext>
            </a:extLst>
          </p:cNvPr>
          <p:cNvSpPr/>
          <p:nvPr/>
        </p:nvSpPr>
        <p:spPr>
          <a:xfrm>
            <a:off x="3932676" y="5166845"/>
            <a:ext cx="791724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34ED1-880B-4A45-B3C0-4982DAF5F07E}"/>
              </a:ext>
            </a:extLst>
          </p:cNvPr>
          <p:cNvSpPr/>
          <p:nvPr/>
        </p:nvSpPr>
        <p:spPr>
          <a:xfrm>
            <a:off x="7620001" y="3124200"/>
            <a:ext cx="175259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A61FC6-B1F9-483B-B7CB-CF33CE6614F2}"/>
              </a:ext>
            </a:extLst>
          </p:cNvPr>
          <p:cNvSpPr/>
          <p:nvPr/>
        </p:nvSpPr>
        <p:spPr>
          <a:xfrm>
            <a:off x="7251930" y="1823922"/>
            <a:ext cx="2895600" cy="11944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0D6B8C29-827F-4BF4-B50D-09F8CB1E9B09}"/>
              </a:ext>
            </a:extLst>
          </p:cNvPr>
          <p:cNvSpPr/>
          <p:nvPr/>
        </p:nvSpPr>
        <p:spPr>
          <a:xfrm rot="2738539">
            <a:off x="9340154" y="3964537"/>
            <a:ext cx="707031" cy="2399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0290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FBF3F8-B64E-4E4F-B61F-5D53FA36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83" y="1447800"/>
            <a:ext cx="8694835" cy="3276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A3C7AD-FBED-473F-AACD-3BF91D7843C1}"/>
              </a:ext>
            </a:extLst>
          </p:cNvPr>
          <p:cNvSpPr/>
          <p:nvPr/>
        </p:nvSpPr>
        <p:spPr>
          <a:xfrm>
            <a:off x="1981200" y="40767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7693A-5422-446D-ADB7-9B9DF9FD8848}"/>
              </a:ext>
            </a:extLst>
          </p:cNvPr>
          <p:cNvSpPr/>
          <p:nvPr/>
        </p:nvSpPr>
        <p:spPr>
          <a:xfrm>
            <a:off x="2216853" y="1130431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0EC2E-BAE5-4A10-BC56-87B37D66FE02}"/>
              </a:ext>
            </a:extLst>
          </p:cNvPr>
          <p:cNvSpPr/>
          <p:nvPr/>
        </p:nvSpPr>
        <p:spPr>
          <a:xfrm>
            <a:off x="2207533" y="1740031"/>
            <a:ext cx="251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32B3B-FAF9-4EF4-B519-F11E775992B2}"/>
              </a:ext>
            </a:extLst>
          </p:cNvPr>
          <p:cNvSpPr txBox="1"/>
          <p:nvPr/>
        </p:nvSpPr>
        <p:spPr>
          <a:xfrm>
            <a:off x="1020446" y="665790"/>
            <a:ext cx="4888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“Symbolic”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92E18-8105-4EE9-829C-79851F3FC476}"/>
              </a:ext>
            </a:extLst>
          </p:cNvPr>
          <p:cNvSpPr/>
          <p:nvPr/>
        </p:nvSpPr>
        <p:spPr>
          <a:xfrm>
            <a:off x="4267200" y="1676400"/>
            <a:ext cx="6019800" cy="3124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FBF3F8-B64E-4E4F-B61F-5D53FA36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83" y="1447800"/>
            <a:ext cx="8694835" cy="3276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A3C7AD-FBED-473F-AACD-3BF91D7843C1}"/>
              </a:ext>
            </a:extLst>
          </p:cNvPr>
          <p:cNvSpPr/>
          <p:nvPr/>
        </p:nvSpPr>
        <p:spPr>
          <a:xfrm>
            <a:off x="1981200" y="40767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7693A-5422-446D-ADB7-9B9DF9FD8848}"/>
              </a:ext>
            </a:extLst>
          </p:cNvPr>
          <p:cNvSpPr/>
          <p:nvPr/>
        </p:nvSpPr>
        <p:spPr>
          <a:xfrm>
            <a:off x="2210675" y="11430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0EC2E-BAE5-4A10-BC56-87B37D66FE02}"/>
              </a:ext>
            </a:extLst>
          </p:cNvPr>
          <p:cNvSpPr/>
          <p:nvPr/>
        </p:nvSpPr>
        <p:spPr>
          <a:xfrm>
            <a:off x="2207533" y="1740031"/>
            <a:ext cx="251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32B3B-FAF9-4EF4-B519-F11E775992B2}"/>
              </a:ext>
            </a:extLst>
          </p:cNvPr>
          <p:cNvSpPr txBox="1"/>
          <p:nvPr/>
        </p:nvSpPr>
        <p:spPr>
          <a:xfrm>
            <a:off x="1020446" y="657764"/>
            <a:ext cx="4888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“Symbolic” Version</a:t>
            </a:r>
          </a:p>
        </p:txBody>
      </p:sp>
    </p:spTree>
    <p:extLst>
      <p:ext uri="{BB962C8B-B14F-4D97-AF65-F5344CB8AC3E}">
        <p14:creationId xmlns:p14="http://schemas.microsoft.com/office/powerpoint/2010/main" val="18958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C771-DF4C-4BF4-A577-CB457C08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Algebra: Simultaneous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3361-0BEA-4682-B88F-F6B567A7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16" y="1417638"/>
            <a:ext cx="10972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Algebra-based course, 1</a:t>
            </a:r>
            <a:r>
              <a:rPr lang="en-US" sz="2400" b="1" baseline="30000" dirty="0"/>
              <a:t>st</a:t>
            </a:r>
            <a:r>
              <a:rPr lang="en-US" sz="2400" b="1" dirty="0"/>
              <a:t> semester </a:t>
            </a:r>
            <a:r>
              <a:rPr lang="en-US" sz="2000" dirty="0"/>
              <a:t>(% correct; 2018 fall + spring average)</a:t>
            </a:r>
          </a:p>
          <a:p>
            <a:pPr marL="0" indent="0">
              <a:buNone/>
            </a:pPr>
            <a:r>
              <a:rPr lang="en-US" sz="2400" dirty="0"/>
              <a:t>							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						</a:t>
            </a:r>
            <a:r>
              <a:rPr lang="en-US" sz="2400" dirty="0"/>
              <a:t>Polytechnic campus: 40%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104)</a:t>
            </a:r>
          </a:p>
          <a:p>
            <a:pPr marL="457200" lvl="1" indent="0">
              <a:buNone/>
            </a:pPr>
            <a:r>
              <a:rPr lang="en-US" sz="2400" dirty="0"/>
              <a:t>						Tempe campus: 61%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335)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2400" dirty="0"/>
              <a:t>						Polytechnic campus: 10%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63)</a:t>
            </a:r>
          </a:p>
          <a:p>
            <a:pPr marL="457200" lvl="1" indent="0">
              <a:buNone/>
            </a:pPr>
            <a:r>
              <a:rPr lang="en-US" sz="2400" dirty="0"/>
              <a:t>						Tempe campus: 32%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241)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58AD4BD-AC6D-44D0-B467-A1274B597C4C}"/>
              </a:ext>
            </a:extLst>
          </p:cNvPr>
          <p:cNvGrpSpPr/>
          <p:nvPr/>
        </p:nvGrpSpPr>
        <p:grpSpPr>
          <a:xfrm>
            <a:off x="685800" y="4800600"/>
            <a:ext cx="4572000" cy="1676400"/>
            <a:chOff x="729049" y="4423132"/>
            <a:chExt cx="4572000" cy="16764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7BB38D1-C936-4368-84EC-AC5948195B6A}"/>
                </a:ext>
              </a:extLst>
            </p:cNvPr>
            <p:cNvGrpSpPr/>
            <p:nvPr/>
          </p:nvGrpSpPr>
          <p:grpSpPr>
            <a:xfrm>
              <a:off x="914400" y="4633713"/>
              <a:ext cx="4234249" cy="1399733"/>
              <a:chOff x="914400" y="4633713"/>
              <a:chExt cx="4234249" cy="139973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8A5455B-C5BD-4479-B6D7-33A440BF0F77}"/>
                  </a:ext>
                </a:extLst>
              </p:cNvPr>
              <p:cNvGrpSpPr/>
              <p:nvPr/>
            </p:nvGrpSpPr>
            <p:grpSpPr>
              <a:xfrm>
                <a:off x="914400" y="4633713"/>
                <a:ext cx="1524000" cy="1399733"/>
                <a:chOff x="914400" y="4633713"/>
                <a:chExt cx="1524000" cy="1399733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3237CC9A-A7CB-4447-BEB4-12DE24512A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14400" y="4633713"/>
                  <a:ext cx="1524000" cy="812285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F962278C-A2BE-402C-A4DC-0523A16BE2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33500" y="5595701"/>
                  <a:ext cx="685800" cy="437745"/>
                </a:xfrm>
                <a:prstGeom prst="rect">
                  <a:avLst/>
                </a:prstGeom>
              </p:spPr>
            </p:pic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41D77C-6B76-4A5A-90FD-47BB72D91D09}"/>
                  </a:ext>
                </a:extLst>
              </p:cNvPr>
              <p:cNvSpPr txBox="1"/>
              <p:nvPr/>
            </p:nvSpPr>
            <p:spPr>
              <a:xfrm>
                <a:off x="3015049" y="5076666"/>
                <a:ext cx="213360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Symbolic version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7C4E8F0-0827-4787-AB5B-2687DB7F40A4}"/>
                </a:ext>
              </a:extLst>
            </p:cNvPr>
            <p:cNvSpPr/>
            <p:nvPr/>
          </p:nvSpPr>
          <p:spPr>
            <a:xfrm>
              <a:off x="729049" y="4423132"/>
              <a:ext cx="45720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B55FA5D9-2DAF-41AD-85A1-481698D25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65" y="2559413"/>
            <a:ext cx="4502592" cy="165786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CAD057E-E29F-4F35-A8C3-9D39BED6BBC6}"/>
              </a:ext>
            </a:extLst>
          </p:cNvPr>
          <p:cNvSpPr txBox="1"/>
          <p:nvPr/>
        </p:nvSpPr>
        <p:spPr>
          <a:xfrm>
            <a:off x="2937096" y="3522596"/>
            <a:ext cx="2133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Numeric version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600768-5762-408B-A053-31B1619B93CE}"/>
              </a:ext>
            </a:extLst>
          </p:cNvPr>
          <p:cNvSpPr txBox="1"/>
          <p:nvPr/>
        </p:nvSpPr>
        <p:spPr>
          <a:xfrm>
            <a:off x="6110415" y="3582878"/>
            <a:ext cx="531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≈20% higher correct-response-rate at Tempe</a:t>
            </a:r>
          </a:p>
          <a:p>
            <a:r>
              <a:rPr lang="en-US" i="1" dirty="0">
                <a:solidFill>
                  <a:srgbClr val="FF0000"/>
                </a:solidFill>
              </a:rPr>
              <a:t>on both versions;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402BC3-3203-4D29-9AC0-BD253B6D9263}"/>
              </a:ext>
            </a:extLst>
          </p:cNvPr>
          <p:cNvSpPr txBox="1"/>
          <p:nvPr/>
        </p:nvSpPr>
        <p:spPr>
          <a:xfrm>
            <a:off x="6106604" y="5973169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≈30% lower correct-response-rate on symbolic version on both campuses </a:t>
            </a:r>
          </a:p>
        </p:txBody>
      </p:sp>
    </p:spTree>
    <p:extLst>
      <p:ext uri="{BB962C8B-B14F-4D97-AF65-F5344CB8AC3E}">
        <p14:creationId xmlns:p14="http://schemas.microsoft.com/office/powerpoint/2010/main" val="10054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C771-DF4C-4BF4-A577-CB457C08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Algebra: Simultaneous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3361-0BEA-4682-B88F-F6B567A7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16" y="1417638"/>
            <a:ext cx="10972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Calculus-based course, 1</a:t>
            </a:r>
            <a:r>
              <a:rPr lang="en-US" sz="2400" b="1" baseline="30000" dirty="0"/>
              <a:t>st</a:t>
            </a:r>
            <a:r>
              <a:rPr lang="en-US" sz="2400" b="1" dirty="0"/>
              <a:t> semester </a:t>
            </a:r>
            <a:r>
              <a:rPr lang="en-US" sz="2000" dirty="0"/>
              <a:t>(% correct; 2018 fall + spring average)</a:t>
            </a:r>
          </a:p>
          <a:p>
            <a:pPr marL="0" indent="0">
              <a:buNone/>
            </a:pPr>
            <a:r>
              <a:rPr lang="en-US" sz="2400" dirty="0"/>
              <a:t>				</a:t>
            </a:r>
          </a:p>
          <a:p>
            <a:pPr marL="0" indent="0">
              <a:buNone/>
            </a:pPr>
            <a:r>
              <a:rPr lang="en-US" sz="2400" dirty="0"/>
              <a:t>			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						</a:t>
            </a:r>
            <a:r>
              <a:rPr lang="en-US" sz="2400" dirty="0"/>
              <a:t>Tempe campus: 79%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1043)</a:t>
            </a:r>
          </a:p>
          <a:p>
            <a:pPr marL="457200" lvl="1" indent="0">
              <a:buNone/>
            </a:pPr>
            <a:r>
              <a:rPr lang="en-US" sz="2400" dirty="0"/>
              <a:t>						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2400" dirty="0"/>
              <a:t>						Tempe campus: 55% 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862)</a:t>
            </a:r>
          </a:p>
          <a:p>
            <a:pPr marL="457200" lvl="1" indent="0">
              <a:buNone/>
            </a:pPr>
            <a:r>
              <a:rPr lang="en-US" sz="2400" dirty="0"/>
              <a:t>						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58AD4BD-AC6D-44D0-B467-A1274B597C4C}"/>
              </a:ext>
            </a:extLst>
          </p:cNvPr>
          <p:cNvGrpSpPr/>
          <p:nvPr/>
        </p:nvGrpSpPr>
        <p:grpSpPr>
          <a:xfrm>
            <a:off x="685800" y="4800600"/>
            <a:ext cx="4572000" cy="1676400"/>
            <a:chOff x="729049" y="4423132"/>
            <a:chExt cx="4572000" cy="16764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7BB38D1-C936-4368-84EC-AC5948195B6A}"/>
                </a:ext>
              </a:extLst>
            </p:cNvPr>
            <p:cNvGrpSpPr/>
            <p:nvPr/>
          </p:nvGrpSpPr>
          <p:grpSpPr>
            <a:xfrm>
              <a:off x="914400" y="4633713"/>
              <a:ext cx="4234249" cy="1399733"/>
              <a:chOff x="914400" y="4633713"/>
              <a:chExt cx="4234249" cy="139973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8A5455B-C5BD-4479-B6D7-33A440BF0F77}"/>
                  </a:ext>
                </a:extLst>
              </p:cNvPr>
              <p:cNvGrpSpPr/>
              <p:nvPr/>
            </p:nvGrpSpPr>
            <p:grpSpPr>
              <a:xfrm>
                <a:off x="914400" y="4633713"/>
                <a:ext cx="1524000" cy="1399733"/>
                <a:chOff x="914400" y="4633713"/>
                <a:chExt cx="1524000" cy="1399733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3237CC9A-A7CB-4447-BEB4-12DE24512A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14400" y="4633713"/>
                  <a:ext cx="1524000" cy="812285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F962278C-A2BE-402C-A4DC-0523A16BE2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33500" y="5595701"/>
                  <a:ext cx="685800" cy="437745"/>
                </a:xfrm>
                <a:prstGeom prst="rect">
                  <a:avLst/>
                </a:prstGeom>
              </p:spPr>
            </p:pic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41D77C-6B76-4A5A-90FD-47BB72D91D09}"/>
                  </a:ext>
                </a:extLst>
              </p:cNvPr>
              <p:cNvSpPr txBox="1"/>
              <p:nvPr/>
            </p:nvSpPr>
            <p:spPr>
              <a:xfrm>
                <a:off x="3015049" y="5076666"/>
                <a:ext cx="213360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Symbolic version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7C4E8F0-0827-4787-AB5B-2687DB7F40A4}"/>
                </a:ext>
              </a:extLst>
            </p:cNvPr>
            <p:cNvSpPr/>
            <p:nvPr/>
          </p:nvSpPr>
          <p:spPr>
            <a:xfrm>
              <a:off x="729049" y="4423132"/>
              <a:ext cx="45720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B55FA5D9-2DAF-41AD-85A1-481698D25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65" y="2559413"/>
            <a:ext cx="4502592" cy="165786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CAD057E-E29F-4F35-A8C3-9D39BED6BBC6}"/>
              </a:ext>
            </a:extLst>
          </p:cNvPr>
          <p:cNvSpPr txBox="1"/>
          <p:nvPr/>
        </p:nvSpPr>
        <p:spPr>
          <a:xfrm>
            <a:off x="2937096" y="3522596"/>
            <a:ext cx="2133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Numeric version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600768-5762-408B-A053-31B1619B93CE}"/>
              </a:ext>
            </a:extLst>
          </p:cNvPr>
          <p:cNvSpPr txBox="1"/>
          <p:nvPr/>
        </p:nvSpPr>
        <p:spPr>
          <a:xfrm>
            <a:off x="6110415" y="3582878"/>
            <a:ext cx="531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18% higher correct-response-rate than in algebra-based course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402BC3-3203-4D29-9AC0-BD253B6D9263}"/>
              </a:ext>
            </a:extLst>
          </p:cNvPr>
          <p:cNvSpPr txBox="1"/>
          <p:nvPr/>
        </p:nvSpPr>
        <p:spPr>
          <a:xfrm>
            <a:off x="6106604" y="5973169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24% lower correct-response-rate on symbolic version  </a:t>
            </a:r>
          </a:p>
        </p:txBody>
      </p:sp>
    </p:spTree>
    <p:extLst>
      <p:ext uri="{BB962C8B-B14F-4D97-AF65-F5344CB8AC3E}">
        <p14:creationId xmlns:p14="http://schemas.microsoft.com/office/powerpoint/2010/main" val="316051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to Date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Administer (and analyze) written diagnostic quiz, given to &gt; 4000 students in ≈ 30 algebra- and calculus-based physics classes over seven semesters at Arizona State University during 2016-2019; calculators </a:t>
            </a:r>
            <a:r>
              <a:rPr lang="en-US" altLang="en-US" sz="2800" i="1" dirty="0"/>
              <a:t>are</a:t>
            </a:r>
            <a:r>
              <a:rPr lang="en-US" altLang="en-US" sz="2800" dirty="0"/>
              <a:t> allowed</a:t>
            </a:r>
          </a:p>
          <a:p>
            <a:r>
              <a:rPr lang="en-US" altLang="en-US" sz="2800" dirty="0"/>
              <a:t>Carry out individual interviews with 75 students enrolled in those or similar courses during same period </a:t>
            </a:r>
            <a:r>
              <a:rPr lang="en-US" altLang="en-US" sz="2400" dirty="0"/>
              <a:t>(Primary interviewer: Matt Jones)</a:t>
            </a:r>
          </a:p>
          <a:p>
            <a:r>
              <a:rPr lang="en-US" altLang="en-US" sz="2800" dirty="0"/>
              <a:t>Topics: trigonometry, algebra, vectors, graphing, geometry</a:t>
            </a:r>
          </a:p>
        </p:txBody>
      </p:sp>
    </p:spTree>
    <p:extLst>
      <p:ext uri="{BB962C8B-B14F-4D97-AF65-F5344CB8AC3E}">
        <p14:creationId xmlns:p14="http://schemas.microsoft.com/office/powerpoint/2010/main" val="21732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4354-694E-4783-BE75-97EE1698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Possible Origins of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D86A1-A761-45C4-9B6A-DECD63DFF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9697"/>
            <a:ext cx="11125200" cy="4953000"/>
          </a:xfrm>
        </p:spPr>
        <p:txBody>
          <a:bodyPr/>
          <a:lstStyle/>
          <a:p>
            <a:r>
              <a:rPr lang="en-US" sz="2800" dirty="0"/>
              <a:t>We assume several different possible sources for students’ errors:</a:t>
            </a:r>
          </a:p>
          <a:p>
            <a:pPr lvl="1">
              <a:spcBef>
                <a:spcPts val="2400"/>
              </a:spcBef>
            </a:pPr>
            <a:r>
              <a:rPr lang="en-US" sz="2400" dirty="0"/>
              <a:t>Difficulty with operations: Inadequate learning or expertise with fundamental operations</a:t>
            </a:r>
          </a:p>
          <a:p>
            <a:pPr lvl="1">
              <a:spcBef>
                <a:spcPts val="2400"/>
              </a:spcBef>
            </a:pPr>
            <a:r>
              <a:rPr lang="en-US" sz="2400" dirty="0"/>
              <a:t>Difficulty accessing knowledge: Students don’t connect context of problem to context in which operations were learned</a:t>
            </a:r>
          </a:p>
          <a:p>
            <a:pPr lvl="1">
              <a:spcBef>
                <a:spcPts val="2400"/>
              </a:spcBef>
            </a:pPr>
            <a:r>
              <a:rPr lang="en-US" sz="2400" dirty="0"/>
              <a:t>“Careless” errors, due to simple inattention, lack of checking, etc.; can be corrected (in principle) by greater attentiveness.</a:t>
            </a:r>
          </a:p>
          <a:p>
            <a:pPr lvl="2">
              <a:spcBef>
                <a:spcPts val="1200"/>
              </a:spcBef>
            </a:pPr>
            <a:r>
              <a:rPr lang="en-US" sz="2000" dirty="0"/>
              <a:t> (</a:t>
            </a:r>
            <a:r>
              <a:rPr lang="en-US" sz="2000" i="1" dirty="0"/>
              <a:t>Note: </a:t>
            </a:r>
            <a:r>
              <a:rPr lang="en-US" sz="2000" dirty="0"/>
              <a:t>≈50% of errors were “self-corrected” during interviews)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Through interviews and diagnostic items, we probe these items.</a:t>
            </a:r>
          </a:p>
        </p:txBody>
      </p:sp>
    </p:spTree>
    <p:extLst>
      <p:ext uri="{BB962C8B-B14F-4D97-AF65-F5344CB8AC3E}">
        <p14:creationId xmlns:p14="http://schemas.microsoft.com/office/powerpoint/2010/main" val="414191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562A-6D9A-4C37-BEAA-16915C33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5244"/>
            <a:ext cx="10515600" cy="1000114"/>
          </a:xfrm>
        </p:spPr>
        <p:txBody>
          <a:bodyPr/>
          <a:lstStyle/>
          <a:p>
            <a:pPr algn="ctr"/>
            <a:r>
              <a:rPr lang="en-US" sz="3600" dirty="0"/>
              <a:t>Diagnostics for Operations with Fractions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D10CC-DB40-4FDB-ACED-BC146D265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" t="2661" r="6525" b="6395"/>
          <a:stretch/>
        </p:blipFill>
        <p:spPr>
          <a:xfrm>
            <a:off x="523875" y="1259542"/>
            <a:ext cx="4262284" cy="2238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29C62B-D5C3-4E24-BEEB-C63E4003BA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05" t="17531" r="6590" b="13598"/>
          <a:stretch/>
        </p:blipFill>
        <p:spPr>
          <a:xfrm>
            <a:off x="1418459" y="4825483"/>
            <a:ext cx="2323796" cy="13408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4C8565-7320-459C-B5D4-884058EBAA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28" t="7170" r="2747" b="11029"/>
          <a:stretch/>
        </p:blipFill>
        <p:spPr>
          <a:xfrm>
            <a:off x="6120074" y="1188622"/>
            <a:ext cx="5609699" cy="23444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B3BD0E3-1C4A-48BC-9032-4FEE1BD4D145}"/>
              </a:ext>
            </a:extLst>
          </p:cNvPr>
          <p:cNvSpPr/>
          <p:nvPr/>
        </p:nvSpPr>
        <p:spPr>
          <a:xfrm>
            <a:off x="523875" y="1120089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932C3-DB21-4E0E-898E-EA273CF4519C}"/>
              </a:ext>
            </a:extLst>
          </p:cNvPr>
          <p:cNvSpPr/>
          <p:nvPr/>
        </p:nvSpPr>
        <p:spPr>
          <a:xfrm>
            <a:off x="523875" y="4271961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56E9E-B7D5-4A28-8239-A5536AE90424}"/>
              </a:ext>
            </a:extLst>
          </p:cNvPr>
          <p:cNvSpPr/>
          <p:nvPr/>
        </p:nvSpPr>
        <p:spPr>
          <a:xfrm>
            <a:off x="5934074" y="1132574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5719D24-AD70-4F45-86ED-E5D5489B72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546" t="3814" r="9734"/>
          <a:stretch/>
        </p:blipFill>
        <p:spPr>
          <a:xfrm>
            <a:off x="6120074" y="4362675"/>
            <a:ext cx="4337122" cy="24479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22C4191-DB81-478E-A20E-0103C4717F7E}"/>
              </a:ext>
            </a:extLst>
          </p:cNvPr>
          <p:cNvSpPr/>
          <p:nvPr/>
        </p:nvSpPr>
        <p:spPr>
          <a:xfrm>
            <a:off x="5950550" y="4362675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8136A4-44B3-4029-BF58-E05F5B97B872}"/>
              </a:ext>
            </a:extLst>
          </p:cNvPr>
          <p:cNvSpPr/>
          <p:nvPr/>
        </p:nvSpPr>
        <p:spPr>
          <a:xfrm>
            <a:off x="304800" y="924870"/>
            <a:ext cx="4876800" cy="2885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787306-E13C-4ED8-83F8-EF75A8F72D1C}"/>
              </a:ext>
            </a:extLst>
          </p:cNvPr>
          <p:cNvSpPr/>
          <p:nvPr/>
        </p:nvSpPr>
        <p:spPr>
          <a:xfrm>
            <a:off x="5802268" y="762000"/>
            <a:ext cx="6237331" cy="2885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74341-0243-48A3-8802-C0B9F94072BE}"/>
              </a:ext>
            </a:extLst>
          </p:cNvPr>
          <p:cNvSpPr/>
          <p:nvPr/>
        </p:nvSpPr>
        <p:spPr>
          <a:xfrm>
            <a:off x="507399" y="4206947"/>
            <a:ext cx="4876800" cy="2570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319975-D7F7-43B9-8ACB-F2349BC35944}"/>
              </a:ext>
            </a:extLst>
          </p:cNvPr>
          <p:cNvSpPr/>
          <p:nvPr/>
        </p:nvSpPr>
        <p:spPr>
          <a:xfrm>
            <a:off x="5907037" y="4271961"/>
            <a:ext cx="6132561" cy="2570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5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562A-6D9A-4C37-BEAA-16915C33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5244"/>
            <a:ext cx="10515600" cy="1000114"/>
          </a:xfrm>
        </p:spPr>
        <p:txBody>
          <a:bodyPr/>
          <a:lstStyle/>
          <a:p>
            <a:pPr algn="ctr"/>
            <a:r>
              <a:rPr lang="en-US" sz="3600" dirty="0"/>
              <a:t>Diagnostics for Operations with Fractions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D10CC-DB40-4FDB-ACED-BC146D265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" t="2661" r="6525" b="6395"/>
          <a:stretch/>
        </p:blipFill>
        <p:spPr>
          <a:xfrm>
            <a:off x="523875" y="1259542"/>
            <a:ext cx="4262284" cy="2238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29C62B-D5C3-4E24-BEEB-C63E4003BA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05" t="17531" r="6590" b="13598"/>
          <a:stretch/>
        </p:blipFill>
        <p:spPr>
          <a:xfrm>
            <a:off x="1418459" y="4825483"/>
            <a:ext cx="2323796" cy="13408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4C8565-7320-459C-B5D4-884058EBAA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28" t="7170" r="2747" b="11029"/>
          <a:stretch/>
        </p:blipFill>
        <p:spPr>
          <a:xfrm>
            <a:off x="6120074" y="1188622"/>
            <a:ext cx="5609699" cy="23444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B3BD0E3-1C4A-48BC-9032-4FEE1BD4D145}"/>
              </a:ext>
            </a:extLst>
          </p:cNvPr>
          <p:cNvSpPr/>
          <p:nvPr/>
        </p:nvSpPr>
        <p:spPr>
          <a:xfrm>
            <a:off x="523875" y="1120089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932C3-DB21-4E0E-898E-EA273CF4519C}"/>
              </a:ext>
            </a:extLst>
          </p:cNvPr>
          <p:cNvSpPr/>
          <p:nvPr/>
        </p:nvSpPr>
        <p:spPr>
          <a:xfrm>
            <a:off x="523875" y="4271961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56E9E-B7D5-4A28-8239-A5536AE90424}"/>
              </a:ext>
            </a:extLst>
          </p:cNvPr>
          <p:cNvSpPr/>
          <p:nvPr/>
        </p:nvSpPr>
        <p:spPr>
          <a:xfrm>
            <a:off x="5934074" y="1132574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5719D24-AD70-4F45-86ED-E5D5489B72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546" t="3814" r="9734"/>
          <a:stretch/>
        </p:blipFill>
        <p:spPr>
          <a:xfrm>
            <a:off x="6120074" y="4362675"/>
            <a:ext cx="4337122" cy="24479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22C4191-DB81-478E-A20E-0103C4717F7E}"/>
              </a:ext>
            </a:extLst>
          </p:cNvPr>
          <p:cNvSpPr/>
          <p:nvPr/>
        </p:nvSpPr>
        <p:spPr>
          <a:xfrm>
            <a:off x="5950550" y="4362675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787306-E13C-4ED8-83F8-EF75A8F72D1C}"/>
              </a:ext>
            </a:extLst>
          </p:cNvPr>
          <p:cNvSpPr/>
          <p:nvPr/>
        </p:nvSpPr>
        <p:spPr>
          <a:xfrm>
            <a:off x="5802268" y="762000"/>
            <a:ext cx="6237331" cy="2885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74341-0243-48A3-8802-C0B9F94072BE}"/>
              </a:ext>
            </a:extLst>
          </p:cNvPr>
          <p:cNvSpPr/>
          <p:nvPr/>
        </p:nvSpPr>
        <p:spPr>
          <a:xfrm>
            <a:off x="507399" y="4206947"/>
            <a:ext cx="4876800" cy="2570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319975-D7F7-43B9-8ACB-F2349BC35944}"/>
              </a:ext>
            </a:extLst>
          </p:cNvPr>
          <p:cNvSpPr/>
          <p:nvPr/>
        </p:nvSpPr>
        <p:spPr>
          <a:xfrm>
            <a:off x="5907037" y="4271961"/>
            <a:ext cx="6132561" cy="2570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562A-6D9A-4C37-BEAA-16915C33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5244"/>
            <a:ext cx="10515600" cy="1000114"/>
          </a:xfrm>
        </p:spPr>
        <p:txBody>
          <a:bodyPr/>
          <a:lstStyle/>
          <a:p>
            <a:pPr algn="ctr"/>
            <a:r>
              <a:rPr lang="en-US" sz="3600" dirty="0"/>
              <a:t>Diagnostics for Operations with Fractions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D10CC-DB40-4FDB-ACED-BC146D265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" t="2661" r="6525" b="6395"/>
          <a:stretch/>
        </p:blipFill>
        <p:spPr>
          <a:xfrm>
            <a:off x="523875" y="1259542"/>
            <a:ext cx="4262284" cy="2238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29C62B-D5C3-4E24-BEEB-C63E4003BA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05" t="17531" r="6590" b="13598"/>
          <a:stretch/>
        </p:blipFill>
        <p:spPr>
          <a:xfrm>
            <a:off x="1418459" y="4825483"/>
            <a:ext cx="2323796" cy="13408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4C8565-7320-459C-B5D4-884058EBAA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28" t="7170" r="2747" b="11029"/>
          <a:stretch/>
        </p:blipFill>
        <p:spPr>
          <a:xfrm>
            <a:off x="6120074" y="1188622"/>
            <a:ext cx="5609699" cy="23444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B3BD0E3-1C4A-48BC-9032-4FEE1BD4D145}"/>
              </a:ext>
            </a:extLst>
          </p:cNvPr>
          <p:cNvSpPr/>
          <p:nvPr/>
        </p:nvSpPr>
        <p:spPr>
          <a:xfrm>
            <a:off x="523875" y="1120089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932C3-DB21-4E0E-898E-EA273CF4519C}"/>
              </a:ext>
            </a:extLst>
          </p:cNvPr>
          <p:cNvSpPr/>
          <p:nvPr/>
        </p:nvSpPr>
        <p:spPr>
          <a:xfrm>
            <a:off x="523875" y="4271961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56E9E-B7D5-4A28-8239-A5536AE90424}"/>
              </a:ext>
            </a:extLst>
          </p:cNvPr>
          <p:cNvSpPr/>
          <p:nvPr/>
        </p:nvSpPr>
        <p:spPr>
          <a:xfrm>
            <a:off x="5934074" y="1132574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5719D24-AD70-4F45-86ED-E5D5489B72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546" t="3814" r="9734"/>
          <a:stretch/>
        </p:blipFill>
        <p:spPr>
          <a:xfrm>
            <a:off x="6120074" y="4362675"/>
            <a:ext cx="4337122" cy="24479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22C4191-DB81-478E-A20E-0103C4717F7E}"/>
              </a:ext>
            </a:extLst>
          </p:cNvPr>
          <p:cNvSpPr/>
          <p:nvPr/>
        </p:nvSpPr>
        <p:spPr>
          <a:xfrm>
            <a:off x="5950550" y="4362675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319975-D7F7-43B9-8ACB-F2349BC35944}"/>
              </a:ext>
            </a:extLst>
          </p:cNvPr>
          <p:cNvSpPr/>
          <p:nvPr/>
        </p:nvSpPr>
        <p:spPr>
          <a:xfrm>
            <a:off x="5907037" y="4271961"/>
            <a:ext cx="6132561" cy="2570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2B0811-CDEB-4E44-9E93-DFD30ABB3731}"/>
              </a:ext>
            </a:extLst>
          </p:cNvPr>
          <p:cNvSpPr/>
          <p:nvPr/>
        </p:nvSpPr>
        <p:spPr>
          <a:xfrm>
            <a:off x="507399" y="4206947"/>
            <a:ext cx="4876800" cy="2570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7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562A-6D9A-4C37-BEAA-16915C33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5244"/>
            <a:ext cx="10515600" cy="1000114"/>
          </a:xfrm>
        </p:spPr>
        <p:txBody>
          <a:bodyPr/>
          <a:lstStyle/>
          <a:p>
            <a:pPr algn="ctr"/>
            <a:r>
              <a:rPr lang="en-US" sz="3600" dirty="0"/>
              <a:t>Diagnostics for Operations with Fractions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D10CC-DB40-4FDB-ACED-BC146D265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" t="2661" r="6525" b="6395"/>
          <a:stretch/>
        </p:blipFill>
        <p:spPr>
          <a:xfrm>
            <a:off x="523875" y="1259542"/>
            <a:ext cx="4262284" cy="2238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29C62B-D5C3-4E24-BEEB-C63E4003BA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05" t="17531" r="6590" b="13598"/>
          <a:stretch/>
        </p:blipFill>
        <p:spPr>
          <a:xfrm>
            <a:off x="1418459" y="4825483"/>
            <a:ext cx="2323796" cy="13408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4C8565-7320-459C-B5D4-884058EBAA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28" t="7170" r="2747" b="11029"/>
          <a:stretch/>
        </p:blipFill>
        <p:spPr>
          <a:xfrm>
            <a:off x="6120074" y="1188622"/>
            <a:ext cx="5609699" cy="23444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B3BD0E3-1C4A-48BC-9032-4FEE1BD4D145}"/>
              </a:ext>
            </a:extLst>
          </p:cNvPr>
          <p:cNvSpPr/>
          <p:nvPr/>
        </p:nvSpPr>
        <p:spPr>
          <a:xfrm>
            <a:off x="523875" y="1120089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932C3-DB21-4E0E-898E-EA273CF4519C}"/>
              </a:ext>
            </a:extLst>
          </p:cNvPr>
          <p:cNvSpPr/>
          <p:nvPr/>
        </p:nvSpPr>
        <p:spPr>
          <a:xfrm>
            <a:off x="523875" y="4271961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56E9E-B7D5-4A28-8239-A5536AE90424}"/>
              </a:ext>
            </a:extLst>
          </p:cNvPr>
          <p:cNvSpPr/>
          <p:nvPr/>
        </p:nvSpPr>
        <p:spPr>
          <a:xfrm>
            <a:off x="5934074" y="1132574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5719D24-AD70-4F45-86ED-E5D5489B72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546" t="3814" r="9734"/>
          <a:stretch/>
        </p:blipFill>
        <p:spPr>
          <a:xfrm>
            <a:off x="6120074" y="4362675"/>
            <a:ext cx="4337122" cy="24479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22C4191-DB81-478E-A20E-0103C4717F7E}"/>
              </a:ext>
            </a:extLst>
          </p:cNvPr>
          <p:cNvSpPr/>
          <p:nvPr/>
        </p:nvSpPr>
        <p:spPr>
          <a:xfrm>
            <a:off x="5950550" y="4362675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64B4B2-9707-4131-AA00-9DC6CDD73C20}"/>
              </a:ext>
            </a:extLst>
          </p:cNvPr>
          <p:cNvSpPr/>
          <p:nvPr/>
        </p:nvSpPr>
        <p:spPr>
          <a:xfrm>
            <a:off x="507399" y="4206947"/>
            <a:ext cx="4876800" cy="2570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5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7DD9-2E25-4A7B-A6A9-3B49D1AD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91664"/>
            <a:ext cx="8229600" cy="1143000"/>
          </a:xfrm>
        </p:spPr>
        <p:txBody>
          <a:bodyPr/>
          <a:lstStyle/>
          <a:p>
            <a:r>
              <a:rPr lang="en-US" sz="3600" dirty="0"/>
              <a:t>Summary: Implications for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6933-53F1-408A-98D1-7C393748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52600"/>
            <a:ext cx="10134600" cy="4953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dirty="0"/>
              <a:t>Difficulties due to </a:t>
            </a:r>
            <a:r>
              <a:rPr lang="en-US" sz="2800" b="1" dirty="0"/>
              <a:t>skill-practice deficits </a:t>
            </a:r>
            <a:r>
              <a:rPr lang="en-US" sz="2800" dirty="0"/>
              <a:t>might be addressed by brief out-of-class assignments (e.g., </a:t>
            </a:r>
            <a:r>
              <a:rPr lang="en-US" sz="2800" dirty="0" err="1"/>
              <a:t>Mikula</a:t>
            </a:r>
            <a:r>
              <a:rPr lang="en-US" sz="2800" dirty="0"/>
              <a:t> and Heckler, 2017)</a:t>
            </a:r>
          </a:p>
          <a:p>
            <a:pPr>
              <a:spcBef>
                <a:spcPts val="3000"/>
              </a:spcBef>
            </a:pPr>
            <a:r>
              <a:rPr lang="en-US" sz="2800" dirty="0"/>
              <a:t>Difficulties due to </a:t>
            </a:r>
            <a:r>
              <a:rPr lang="en-US" sz="2800" b="1" dirty="0"/>
              <a:t>“carelessness” </a:t>
            </a:r>
            <a:r>
              <a:rPr lang="en-US" sz="2800" dirty="0"/>
              <a:t>might be addressed by, e.g., guiding students to carefully check and re-check key steps in their calculation. </a:t>
            </a:r>
          </a:p>
        </p:txBody>
      </p:sp>
    </p:spTree>
    <p:extLst>
      <p:ext uri="{BB962C8B-B14F-4D97-AF65-F5344CB8AC3E}">
        <p14:creationId xmlns:p14="http://schemas.microsoft.com/office/powerpoint/2010/main" val="22036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4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</p:spTree>
    <p:extLst>
      <p:ext uri="{BB962C8B-B14F-4D97-AF65-F5344CB8AC3E}">
        <p14:creationId xmlns:p14="http://schemas.microsoft.com/office/powerpoint/2010/main" val="18881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439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B8CDF1D-A13E-423A-A2BE-918D95579096}"/>
              </a:ext>
            </a:extLst>
          </p:cNvPr>
          <p:cNvSpPr txBox="1"/>
          <p:nvPr/>
        </p:nvSpPr>
        <p:spPr>
          <a:xfrm>
            <a:off x="1600200" y="3886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On average, students in the Tempe courses have more extensive background and preparation (and different majors) than those in the corresponding Poly courses.</a:t>
            </a:r>
          </a:p>
        </p:txBody>
      </p:sp>
    </p:spTree>
    <p:extLst>
      <p:ext uri="{BB962C8B-B14F-4D97-AF65-F5344CB8AC3E}">
        <p14:creationId xmlns:p14="http://schemas.microsoft.com/office/powerpoint/2010/main" val="382107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117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1741602" y="3133073"/>
            <a:ext cx="1113244" cy="637410"/>
            <a:chOff x="419565" y="2413567"/>
            <a:chExt cx="2579901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2786189" y="3125028"/>
            <a:ext cx="1113244" cy="637410"/>
            <a:chOff x="419565" y="2413567"/>
            <a:chExt cx="2579901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3839657" y="3123460"/>
            <a:ext cx="1113244" cy="637410"/>
            <a:chOff x="419565" y="2413567"/>
            <a:chExt cx="2579901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4903410" y="3113798"/>
            <a:ext cx="1113244" cy="637410"/>
            <a:chOff x="419565" y="2413567"/>
            <a:chExt cx="2579901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5974406" y="3113798"/>
            <a:ext cx="1113244" cy="637410"/>
            <a:chOff x="419565" y="2413567"/>
            <a:chExt cx="2579901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7056998" y="3113798"/>
            <a:ext cx="1113244" cy="637410"/>
            <a:chOff x="419565" y="2413567"/>
            <a:chExt cx="2579901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8142441" y="3113798"/>
            <a:ext cx="1113244" cy="637410"/>
            <a:chOff x="419565" y="2413567"/>
            <a:chExt cx="2579901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9219234" y="3125010"/>
            <a:ext cx="1113244" cy="637410"/>
            <a:chOff x="419565" y="2413567"/>
            <a:chExt cx="2579901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0955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1741602" y="3133073"/>
            <a:ext cx="1113244" cy="637410"/>
            <a:chOff x="419565" y="2413567"/>
            <a:chExt cx="2579901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2786189" y="3125028"/>
            <a:ext cx="1113244" cy="637410"/>
            <a:chOff x="419565" y="2413567"/>
            <a:chExt cx="2579901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3839657" y="3123460"/>
            <a:ext cx="1113244" cy="637410"/>
            <a:chOff x="419565" y="2413567"/>
            <a:chExt cx="2579901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4903410" y="3113798"/>
            <a:ext cx="1113244" cy="637410"/>
            <a:chOff x="419565" y="2413567"/>
            <a:chExt cx="2579901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5974406" y="3113798"/>
            <a:ext cx="1113244" cy="637410"/>
            <a:chOff x="419565" y="2413567"/>
            <a:chExt cx="2579901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7056998" y="3113798"/>
            <a:ext cx="1113244" cy="637410"/>
            <a:chOff x="419565" y="2413567"/>
            <a:chExt cx="2579901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8142441" y="3113798"/>
            <a:ext cx="1113244" cy="637410"/>
            <a:chOff x="419565" y="2413567"/>
            <a:chExt cx="2579901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9219234" y="3125010"/>
            <a:ext cx="1113244" cy="637410"/>
            <a:chOff x="419565" y="2413567"/>
            <a:chExt cx="2579901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579901" cy="307777"/>
              <a:chOff x="419565" y="2743200"/>
              <a:chExt cx="2579901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1096637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7" y="2743200"/>
                <a:ext cx="1627869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67884" y="2413567"/>
              <a:ext cx="1176643" cy="337257"/>
              <a:chOff x="967884" y="2413567"/>
              <a:chExt cx="1176643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67884" y="2413567"/>
                <a:ext cx="444125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09AED7-B8A0-4E8A-B981-7669D40E5A8C}"/>
              </a:ext>
            </a:extLst>
          </p:cNvPr>
          <p:cNvSpPr txBox="1"/>
          <p:nvPr/>
        </p:nvSpPr>
        <p:spPr>
          <a:xfrm>
            <a:off x="1981201" y="4456938"/>
            <a:ext cx="78486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Each</a:t>
            </a:r>
            <a:r>
              <a:rPr lang="en-US" sz="3200" dirty="0">
                <a:solidFill>
                  <a:srgbClr val="FF0000"/>
                </a:solidFill>
              </a:rPr>
              <a:t> of the 16 sample populations has distinct and consistent differences from all of the others!</a:t>
            </a:r>
          </a:p>
        </p:txBody>
      </p:sp>
    </p:spTree>
    <p:extLst>
      <p:ext uri="{BB962C8B-B14F-4D97-AF65-F5344CB8AC3E}">
        <p14:creationId xmlns:p14="http://schemas.microsoft.com/office/powerpoint/2010/main" val="32306947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6578</TotalTime>
  <Words>1407</Words>
  <Application>Microsoft Office PowerPoint</Application>
  <PresentationFormat>Widescreen</PresentationFormat>
  <Paragraphs>257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Cambria Math</vt:lpstr>
      <vt:lpstr>Times New Roman</vt:lpstr>
      <vt:lpstr>Wingdings</vt:lpstr>
      <vt:lpstr>Default Design</vt:lpstr>
      <vt:lpstr>Nature of Students’ Mathematical Difficulties in Introductory Physics Courses</vt:lpstr>
      <vt:lpstr>Outline</vt:lpstr>
      <vt:lpstr>Work to Date</vt:lpstr>
      <vt:lpstr>Our 4 Sample Populations</vt:lpstr>
      <vt:lpstr>Our 8 Sample Populations</vt:lpstr>
      <vt:lpstr>Our 8 Sample Populations</vt:lpstr>
      <vt:lpstr>Our 8 Sample Populations</vt:lpstr>
      <vt:lpstr>Our 16 Sample Populations</vt:lpstr>
      <vt:lpstr>Our 16 Sample Populations</vt:lpstr>
      <vt:lpstr>Primary Findings</vt:lpstr>
      <vt:lpstr>Variations in Student Performance</vt:lpstr>
      <vt:lpstr>“Find Unknown Angle”</vt:lpstr>
      <vt:lpstr>“Find Unknown Angle”</vt:lpstr>
      <vt:lpstr>Performance Variations: Examples</vt:lpstr>
      <vt:lpstr>Performance Variations: Examples</vt:lpstr>
      <vt:lpstr>Performance Variations: Examples</vt:lpstr>
      <vt:lpstr>Significant Variations Between Campuses</vt:lpstr>
      <vt:lpstr>PowerPoint Presentation</vt:lpstr>
      <vt:lpstr>PowerPoint Presentation</vt:lpstr>
      <vt:lpstr>Comparison: Tempe campus vs. Polytechnic campus</vt:lpstr>
      <vt:lpstr>Some Basic Operations:  Area, Graphing,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Algebra: Simultaneous Equations</vt:lpstr>
      <vt:lpstr>Algebra: Simultaneous Equations</vt:lpstr>
      <vt:lpstr>Possible Origins of Errors</vt:lpstr>
      <vt:lpstr>Diagnostics for Operations with Fractions</vt:lpstr>
      <vt:lpstr>Diagnostics for Operations with Fractions</vt:lpstr>
      <vt:lpstr>Diagnostics for Operations with Fractions</vt:lpstr>
      <vt:lpstr>Diagnostics for Operations with Fractions</vt:lpstr>
      <vt:lpstr>Summary: Implications for Instruction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gewichtheber99</dc:creator>
  <cp:lastModifiedBy>gewichtheber99</cp:lastModifiedBy>
  <cp:revision>718</cp:revision>
  <cp:lastPrinted>2017-06-18T21:53:03Z</cp:lastPrinted>
  <dcterms:created xsi:type="dcterms:W3CDTF">2013-03-14T05:41:31Z</dcterms:created>
  <dcterms:modified xsi:type="dcterms:W3CDTF">2019-07-23T04:19:40Z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