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550" r:id="rId2"/>
    <p:sldId id="438" r:id="rId3"/>
    <p:sldId id="514" r:id="rId4"/>
    <p:sldId id="487" r:id="rId5"/>
    <p:sldId id="621" r:id="rId6"/>
    <p:sldId id="631" r:id="rId7"/>
    <p:sldId id="630" r:id="rId8"/>
    <p:sldId id="703" r:id="rId9"/>
    <p:sldId id="668" r:id="rId10"/>
    <p:sldId id="697" r:id="rId11"/>
    <p:sldId id="609" r:id="rId12"/>
    <p:sldId id="702" r:id="rId13"/>
    <p:sldId id="648" r:id="rId14"/>
    <p:sldId id="700" r:id="rId15"/>
    <p:sldId id="699" r:id="rId16"/>
    <p:sldId id="597" r:id="rId17"/>
    <p:sldId id="599" r:id="rId18"/>
    <p:sldId id="601" r:id="rId19"/>
    <p:sldId id="604" r:id="rId20"/>
    <p:sldId id="677" r:id="rId21"/>
    <p:sldId id="678" r:id="rId22"/>
    <p:sldId id="698" r:id="rId23"/>
    <p:sldId id="679" r:id="rId24"/>
    <p:sldId id="684" r:id="rId25"/>
    <p:sldId id="680" r:id="rId26"/>
    <p:sldId id="685" r:id="rId27"/>
    <p:sldId id="701" r:id="rId28"/>
    <p:sldId id="690" r:id="rId29"/>
    <p:sldId id="706" r:id="rId30"/>
    <p:sldId id="691" r:id="rId31"/>
    <p:sldId id="676" r:id="rId32"/>
    <p:sldId id="664" r:id="rId33"/>
    <p:sldId id="705" r:id="rId34"/>
    <p:sldId id="707" r:id="rId35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8000"/>
    <a:srgbClr val="009900"/>
    <a:srgbClr val="CC6600"/>
    <a:srgbClr val="DDDDD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90" autoAdjust="0"/>
  </p:normalViewPr>
  <p:slideViewPr>
    <p:cSldViewPr>
      <p:cViewPr varScale="1">
        <p:scale>
          <a:sx n="93" d="100"/>
          <a:sy n="93" d="100"/>
        </p:scale>
        <p:origin x="274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48F7F-5ADE-43FC-AA90-CCC86737E65F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9AED-804E-45A7-B3A7-86DDE46F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09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79AED-804E-45A7-B3A7-86DDE46FDD9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6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FF6A-BAB8-417B-A862-667C85518E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5E122-9FA0-46A6-B6B5-413AF25787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C555-4348-409E-86FB-53164A04BE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5C1A-3CA6-4C46-8A1E-A8FF9B4F752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1C78-51A6-4501-83BE-01A965106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AE13-2AFF-4850-9229-8E20CD54EE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59ABC-C4AA-42FB-9058-EC8302B361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B247-466A-4414-A8EF-74E2916822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3736-879E-4949-BB0C-648C25A0EB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88A0-FABB-498E-992E-5C8DE1A77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933E-2EF6-4540-B64C-4273A8CF7F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10B453-F4E5-489B-B2CF-66710B8E40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1143000"/>
            <a:ext cx="8915400" cy="1695450"/>
          </a:xfrm>
        </p:spPr>
        <p:txBody>
          <a:bodyPr/>
          <a:lstStyle/>
          <a:p>
            <a:r>
              <a:rPr lang="en-US" altLang="en-US" sz="3200" b="1" dirty="0"/>
              <a:t>Developing a Strategy to Address Physics Students’ Mathematical Difficulties</a:t>
            </a:r>
            <a:endParaRPr lang="en-US" altLang="en-US" sz="3200" dirty="0"/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124200"/>
            <a:ext cx="6400800" cy="144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David E. Meltzer and Dakota H. King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Arizona State University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Supported in part by NSF DUE #1504986 and #1914712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235280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F0B07C-3405-4F94-BE09-0F8DE14F8198}"/>
              </a:ext>
            </a:extLst>
          </p:cNvPr>
          <p:cNvSpPr txBox="1"/>
          <p:nvPr/>
        </p:nvSpPr>
        <p:spPr>
          <a:xfrm>
            <a:off x="1447800" y="774412"/>
            <a:ext cx="8111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Simultaneous Equations, “Numeric” Version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9F4AB0-2BED-4E62-B0AB-935A0A783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892982"/>
            <a:ext cx="3657600" cy="150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69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FBF3F8-B64E-4E4F-B61F-5D53FA362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583" y="1447800"/>
            <a:ext cx="8694835" cy="3276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A3C7AD-FBED-473F-AACD-3BF91D7843C1}"/>
              </a:ext>
            </a:extLst>
          </p:cNvPr>
          <p:cNvSpPr/>
          <p:nvPr/>
        </p:nvSpPr>
        <p:spPr>
          <a:xfrm>
            <a:off x="1981200" y="4076700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37693A-5422-446D-ADB7-9B9DF9FD8848}"/>
              </a:ext>
            </a:extLst>
          </p:cNvPr>
          <p:cNvSpPr/>
          <p:nvPr/>
        </p:nvSpPr>
        <p:spPr>
          <a:xfrm>
            <a:off x="2216853" y="1130431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0EC2E-BAE5-4A10-BC56-87B37D66FE02}"/>
              </a:ext>
            </a:extLst>
          </p:cNvPr>
          <p:cNvSpPr/>
          <p:nvPr/>
        </p:nvSpPr>
        <p:spPr>
          <a:xfrm>
            <a:off x="2207533" y="1740031"/>
            <a:ext cx="2514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432B3B-FAF9-4EF4-B519-F11E775992B2}"/>
              </a:ext>
            </a:extLst>
          </p:cNvPr>
          <p:cNvSpPr txBox="1"/>
          <p:nvPr/>
        </p:nvSpPr>
        <p:spPr>
          <a:xfrm>
            <a:off x="1447800" y="774412"/>
            <a:ext cx="8249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Simultaneous Equations, “Symbolic”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92E18-8105-4EE9-829C-79851F3FC476}"/>
              </a:ext>
            </a:extLst>
          </p:cNvPr>
          <p:cNvSpPr/>
          <p:nvPr/>
        </p:nvSpPr>
        <p:spPr>
          <a:xfrm>
            <a:off x="4267200" y="1676400"/>
            <a:ext cx="6019800" cy="3124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2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FBF3F8-B64E-4E4F-B61F-5D53FA362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583" y="1447800"/>
            <a:ext cx="8694835" cy="3276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A3C7AD-FBED-473F-AACD-3BF91D7843C1}"/>
              </a:ext>
            </a:extLst>
          </p:cNvPr>
          <p:cNvSpPr/>
          <p:nvPr/>
        </p:nvSpPr>
        <p:spPr>
          <a:xfrm>
            <a:off x="1981200" y="4076700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37693A-5422-446D-ADB7-9B9DF9FD8848}"/>
              </a:ext>
            </a:extLst>
          </p:cNvPr>
          <p:cNvSpPr/>
          <p:nvPr/>
        </p:nvSpPr>
        <p:spPr>
          <a:xfrm>
            <a:off x="2216853" y="1130431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0EC2E-BAE5-4A10-BC56-87B37D66FE02}"/>
              </a:ext>
            </a:extLst>
          </p:cNvPr>
          <p:cNvSpPr/>
          <p:nvPr/>
        </p:nvSpPr>
        <p:spPr>
          <a:xfrm>
            <a:off x="2207533" y="1740031"/>
            <a:ext cx="2514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432B3B-FAF9-4EF4-B519-F11E775992B2}"/>
              </a:ext>
            </a:extLst>
          </p:cNvPr>
          <p:cNvSpPr txBox="1"/>
          <p:nvPr/>
        </p:nvSpPr>
        <p:spPr>
          <a:xfrm>
            <a:off x="1447800" y="774412"/>
            <a:ext cx="8249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Simultaneous Equations, “Symbolic”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92E18-8105-4EE9-829C-79851F3FC476}"/>
              </a:ext>
            </a:extLst>
          </p:cNvPr>
          <p:cNvSpPr/>
          <p:nvPr/>
        </p:nvSpPr>
        <p:spPr>
          <a:xfrm>
            <a:off x="4267200" y="1676400"/>
            <a:ext cx="6019800" cy="3124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4CBC6FC-BDCA-4535-95C9-8D43C5265132}"/>
              </a:ext>
            </a:extLst>
          </p:cNvPr>
          <p:cNvSpPr/>
          <p:nvPr/>
        </p:nvSpPr>
        <p:spPr>
          <a:xfrm>
            <a:off x="1212148" y="1816231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03B5A4-7D58-4FDE-B987-0CB139C1DF0D}"/>
              </a:ext>
            </a:extLst>
          </p:cNvPr>
          <p:cNvSpPr txBox="1"/>
          <p:nvPr/>
        </p:nvSpPr>
        <p:spPr>
          <a:xfrm>
            <a:off x="1220076" y="189826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18.</a:t>
            </a:r>
          </a:p>
        </p:txBody>
      </p:sp>
    </p:spTree>
    <p:extLst>
      <p:ext uri="{BB962C8B-B14F-4D97-AF65-F5344CB8AC3E}">
        <p14:creationId xmlns:p14="http://schemas.microsoft.com/office/powerpoint/2010/main" val="153219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FBF3F8-B64E-4E4F-B61F-5D53FA362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583" y="1447800"/>
            <a:ext cx="8694835" cy="3276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A3C7AD-FBED-473F-AACD-3BF91D7843C1}"/>
              </a:ext>
            </a:extLst>
          </p:cNvPr>
          <p:cNvSpPr/>
          <p:nvPr/>
        </p:nvSpPr>
        <p:spPr>
          <a:xfrm>
            <a:off x="1981200" y="4076700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37693A-5422-446D-ADB7-9B9DF9FD8848}"/>
              </a:ext>
            </a:extLst>
          </p:cNvPr>
          <p:cNvSpPr/>
          <p:nvPr/>
        </p:nvSpPr>
        <p:spPr>
          <a:xfrm>
            <a:off x="2210675" y="1143000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0EC2E-BAE5-4A10-BC56-87B37D66FE02}"/>
              </a:ext>
            </a:extLst>
          </p:cNvPr>
          <p:cNvSpPr/>
          <p:nvPr/>
        </p:nvSpPr>
        <p:spPr>
          <a:xfrm>
            <a:off x="2207533" y="1740031"/>
            <a:ext cx="2514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C130C9-5443-4349-98BE-0195BE9B19CB}"/>
              </a:ext>
            </a:extLst>
          </p:cNvPr>
          <p:cNvSpPr txBox="1"/>
          <p:nvPr/>
        </p:nvSpPr>
        <p:spPr>
          <a:xfrm>
            <a:off x="1447800" y="774412"/>
            <a:ext cx="8249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Simultaneous Equations, “Symbolic” Version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CBC7A0-5E8D-4B78-998F-B68FDE213A7D}"/>
              </a:ext>
            </a:extLst>
          </p:cNvPr>
          <p:cNvSpPr txBox="1"/>
          <p:nvPr/>
        </p:nvSpPr>
        <p:spPr>
          <a:xfrm>
            <a:off x="4722133" y="5295547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“Multi-step” problem</a:t>
            </a:r>
          </a:p>
        </p:txBody>
      </p:sp>
    </p:spTree>
    <p:extLst>
      <p:ext uri="{BB962C8B-B14F-4D97-AF65-F5344CB8AC3E}">
        <p14:creationId xmlns:p14="http://schemas.microsoft.com/office/powerpoint/2010/main" val="16923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D1955-106D-4AFF-999B-DC4911B07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609600"/>
            <a:ext cx="8431667" cy="50154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392CF3-C172-435D-B89A-4D8AF910E22C}"/>
              </a:ext>
            </a:extLst>
          </p:cNvPr>
          <p:cNvSpPr txBox="1"/>
          <p:nvPr/>
        </p:nvSpPr>
        <p:spPr>
          <a:xfrm>
            <a:off x="5029200" y="1066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“Symbolic Multiple Choice”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B1EA846-ED97-4F32-8C58-1F8ABEEE79B9}"/>
              </a:ext>
            </a:extLst>
          </p:cNvPr>
          <p:cNvSpPr/>
          <p:nvPr/>
        </p:nvSpPr>
        <p:spPr>
          <a:xfrm>
            <a:off x="1219200" y="640492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58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E0DF84-7A8D-48C8-93A4-1F00EBB3B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"/>
            <a:ext cx="3916072" cy="2120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437281-2AA8-48D9-AF33-4D86702D1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966417"/>
            <a:ext cx="2869238" cy="13234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2187F7-5D79-4CE1-9807-E9601A3D1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174" y="4696318"/>
            <a:ext cx="2835111" cy="1447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001EF9-4A3D-45FE-86C0-8F6561A2B9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5096698"/>
            <a:ext cx="2107500" cy="10166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04BB95-AD2C-4427-927E-FC4CE204B7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8502" y="705429"/>
            <a:ext cx="5486400" cy="317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168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4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5867400" y="1828797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38100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8077200" y="1828792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</p:spTree>
    <p:extLst>
      <p:ext uri="{BB962C8B-B14F-4D97-AF65-F5344CB8AC3E}">
        <p14:creationId xmlns:p14="http://schemas.microsoft.com/office/powerpoint/2010/main" val="188818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5867400" y="1828797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38100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8077200" y="1828792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4026183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6096001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8369583" y="2727615"/>
            <a:ext cx="1625035" cy="369332"/>
            <a:chOff x="380072" y="2743200"/>
            <a:chExt cx="1625035" cy="3444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1904073" y="2413568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4519094" y="2404141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6539906" y="2413568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8811976" y="2397982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4390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5867400" y="1828797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38100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8077200" y="1828792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4026183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6096001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8369583" y="2727615"/>
            <a:ext cx="1625035" cy="369332"/>
            <a:chOff x="380072" y="2743200"/>
            <a:chExt cx="1625035" cy="3444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1904073" y="2413568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4519094" y="2404141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6539906" y="2413568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8811976" y="2397982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B8CDF1D-A13E-423A-A2BE-918D95579096}"/>
              </a:ext>
            </a:extLst>
          </p:cNvPr>
          <p:cNvSpPr txBox="1"/>
          <p:nvPr/>
        </p:nvSpPr>
        <p:spPr>
          <a:xfrm>
            <a:off x="1600200" y="38862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On average, students in the Tempe courses have more extensive background and preparation (and different majors) than those in the corresponding Poly courses.</a:t>
            </a:r>
          </a:p>
        </p:txBody>
      </p:sp>
    </p:spTree>
    <p:extLst>
      <p:ext uri="{BB962C8B-B14F-4D97-AF65-F5344CB8AC3E}">
        <p14:creationId xmlns:p14="http://schemas.microsoft.com/office/powerpoint/2010/main" val="3821073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CCC2-33A7-457D-A55E-A5485CDE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E1C4-B196-4546-9F7B-D75AB852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Regardless of course (algebra- or calculus-based), campus (Tempe or Poly), or semester (Spring or Fall):</a:t>
            </a:r>
          </a:p>
          <a:p>
            <a:r>
              <a:rPr lang="en-US" sz="2600" dirty="0"/>
              <a:t>Difficulties with basic mathematical operations are widespread; average error rates range from 20-70%;</a:t>
            </a:r>
          </a:p>
          <a:p>
            <a:r>
              <a:rPr lang="en-US" sz="2600" dirty="0"/>
              <a:t>Performance on algebraic problems using symbols for constants is significantly worse than on problems using numbers;</a:t>
            </a:r>
          </a:p>
          <a:p>
            <a:r>
              <a:rPr lang="en-US" sz="2600" dirty="0"/>
              <a:t>During problem-solving interviews, students self-correct approximately 50% of errors following minimal prompts.</a:t>
            </a:r>
          </a:p>
          <a:p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3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Weak skills with basic pre-college mathematics can severely impact physics students’ course performance </a:t>
            </a:r>
          </a:p>
          <a:p>
            <a:r>
              <a:rPr lang="en-US" altLang="en-US" sz="2800" dirty="0"/>
              <a:t>We have explored the nature and prevalence of physics students’ difficulties with elementary mathematics, using “stripped-down” problems with little or no physics context</a:t>
            </a:r>
          </a:p>
          <a:p>
            <a:r>
              <a:rPr lang="en-US" altLang="en-US" sz="2800" dirty="0"/>
              <a:t>In collaboration with Ohio State University, we are developing and testing an online “skill-practice” tool to improve physics students’ mathematical problem-solving performance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5867400" y="1828797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3810000" y="1828793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8077200" y="1828792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4026183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6096001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8369583" y="2727615"/>
            <a:ext cx="1625035" cy="369332"/>
            <a:chOff x="380072" y="2743200"/>
            <a:chExt cx="1625035" cy="3444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444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1904073" y="2413568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4519094" y="2404141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6539906" y="2413568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8811976" y="2397982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D89B3CE2-EC48-472F-ADC5-805021172D21}"/>
              </a:ext>
            </a:extLst>
          </p:cNvPr>
          <p:cNvSpPr/>
          <p:nvPr/>
        </p:nvSpPr>
        <p:spPr>
          <a:xfrm>
            <a:off x="1439626" y="1399599"/>
            <a:ext cx="2351323" cy="22399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19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819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/>
              <a:t>Arizona State University</a:t>
            </a:r>
            <a:r>
              <a:rPr lang="en-US" sz="1600" dirty="0"/>
              <a:t>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18B5949-6918-47F0-8E0B-17C8FAF1C31D}"/>
              </a:ext>
            </a:extLst>
          </p:cNvPr>
          <p:cNvGrpSpPr/>
          <p:nvPr/>
        </p:nvGrpSpPr>
        <p:grpSpPr>
          <a:xfrm>
            <a:off x="2133600" y="2425924"/>
            <a:ext cx="1625035" cy="698965"/>
            <a:chOff x="380072" y="2413567"/>
            <a:chExt cx="1625035" cy="69896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120E64E-5427-45AF-A377-9E8E357909C6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96AE0D0-9CF7-4FA8-85F2-D6343F80A8EB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F153316-9645-4822-AA56-4393CA8B9757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A203036-855E-4D55-90C4-14C9CAC475F6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F056704-D51A-4A68-861C-3BF90AA6BC94}"/>
                  </a:ext>
                </a:extLst>
              </p:cNvPr>
              <p:cNvCxnSpPr>
                <a:endCxn id="42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CBC6BB9B-A436-4F90-9126-BE31098ED3FD}"/>
                  </a:ext>
                </a:extLst>
              </p:cNvPr>
              <p:cNvCxnSpPr>
                <a:cxnSpLocks/>
                <a:stCxn id="43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itle 44">
            <a:extLst>
              <a:ext uri="{FF2B5EF4-FFF2-40B4-BE49-F238E27FC236}">
                <a16:creationId xmlns:a16="http://schemas.microsoft.com/office/drawing/2014/main" id="{B9E99908-258E-4E79-B0E2-4DDA663B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87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3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1752600" y="1828793"/>
            <a:ext cx="2819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/>
              <a:t>Arizona State University</a:t>
            </a:r>
            <a:r>
              <a:rPr lang="en-US" sz="1600" dirty="0"/>
              <a:t>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8077200" y="1828792"/>
            <a:ext cx="3200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/>
              <a:t>University of Colorado: </a:t>
            </a:r>
            <a:r>
              <a:rPr lang="en-US" sz="1600" dirty="0"/>
              <a:t>Algebra-based,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18B5949-6918-47F0-8E0B-17C8FAF1C31D}"/>
              </a:ext>
            </a:extLst>
          </p:cNvPr>
          <p:cNvGrpSpPr/>
          <p:nvPr/>
        </p:nvGrpSpPr>
        <p:grpSpPr>
          <a:xfrm>
            <a:off x="2133600" y="2425924"/>
            <a:ext cx="1625035" cy="698965"/>
            <a:chOff x="380072" y="2413567"/>
            <a:chExt cx="1625035" cy="69896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120E64E-5427-45AF-A377-9E8E357909C6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96AE0D0-9CF7-4FA8-85F2-D6343F80A8EB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F153316-9645-4822-AA56-4393CA8B9757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A203036-855E-4D55-90C4-14C9CAC475F6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F056704-D51A-4A68-861C-3BF90AA6BC94}"/>
                  </a:ext>
                </a:extLst>
              </p:cNvPr>
              <p:cNvCxnSpPr>
                <a:endCxn id="42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CBC6BB9B-A436-4F90-9126-BE31098ED3FD}"/>
                  </a:ext>
                </a:extLst>
              </p:cNvPr>
              <p:cNvCxnSpPr>
                <a:cxnSpLocks/>
                <a:stCxn id="43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76597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3E1747-6E94-449C-81C8-B072EA7AF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705480"/>
            <a:ext cx="11277600" cy="544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37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ncil&#10;&#10;Description automatically generated">
            <a:extLst>
              <a:ext uri="{FF2B5EF4-FFF2-40B4-BE49-F238E27FC236}">
                <a16:creationId xmlns:a16="http://schemas.microsoft.com/office/drawing/2014/main" id="{E9F50B18-DCCD-4998-B5DF-3009FD3E0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46" y="980981"/>
            <a:ext cx="10060707" cy="489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60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806651-D1CE-49BC-846D-953D77872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10" y="1019081"/>
            <a:ext cx="9946779" cy="481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126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E06D462-B58D-4FA3-88E5-50087F07B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" y="201650"/>
            <a:ext cx="12177815" cy="64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670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E06D462-B58D-4FA3-88E5-50087F07B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" y="201650"/>
            <a:ext cx="12177815" cy="645469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805EB12-804F-430D-A839-2DEF20F7895C}"/>
              </a:ext>
            </a:extLst>
          </p:cNvPr>
          <p:cNvSpPr/>
          <p:nvPr/>
        </p:nvSpPr>
        <p:spPr>
          <a:xfrm>
            <a:off x="8458200" y="16002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C93B6CB-A7B7-4465-9045-24E08E5A8D0E}"/>
              </a:ext>
            </a:extLst>
          </p:cNvPr>
          <p:cNvSpPr/>
          <p:nvPr/>
        </p:nvSpPr>
        <p:spPr>
          <a:xfrm>
            <a:off x="10744200" y="27432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02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51213E67-AF39-4403-9FC9-A95F98247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85"/>
            <a:ext cx="12192000" cy="633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14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51213E67-AF39-4403-9FC9-A95F98247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85"/>
            <a:ext cx="12192000" cy="633682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19775C61-A64E-4593-81CD-2CFD281E845A}"/>
              </a:ext>
            </a:extLst>
          </p:cNvPr>
          <p:cNvSpPr/>
          <p:nvPr/>
        </p:nvSpPr>
        <p:spPr>
          <a:xfrm>
            <a:off x="8382000" y="42672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5CA1610-0CAE-4D87-8A2A-9548443868C0}"/>
              </a:ext>
            </a:extLst>
          </p:cNvPr>
          <p:cNvSpPr/>
          <p:nvPr/>
        </p:nvSpPr>
        <p:spPr>
          <a:xfrm>
            <a:off x="10668000" y="23622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4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 to Date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Administer (and analyze) written diagnostic quiz, given to &gt; 4000 students at Arizona State University; calculators </a:t>
            </a:r>
            <a:r>
              <a:rPr lang="en-US" altLang="en-US" sz="2800" i="1" dirty="0"/>
              <a:t>are</a:t>
            </a:r>
            <a:r>
              <a:rPr lang="en-US" altLang="en-US" sz="2800" dirty="0"/>
              <a:t> allowed</a:t>
            </a:r>
          </a:p>
          <a:p>
            <a:r>
              <a:rPr lang="en-US" altLang="en-US" sz="2800" dirty="0"/>
              <a:t>Carry out individual interviews with 75 students enrolled in those or similar courses during same period </a:t>
            </a:r>
            <a:endParaRPr lang="en-US" altLang="en-US" sz="2400" dirty="0"/>
          </a:p>
          <a:p>
            <a:r>
              <a:rPr lang="en-US" altLang="en-US" sz="2800" dirty="0"/>
              <a:t>Comparison data: University of Colorado, algebra-based course (</a:t>
            </a:r>
            <a:r>
              <a:rPr lang="en-US" altLang="en-US" sz="2800" i="1" dirty="0"/>
              <a:t>N</a:t>
            </a:r>
            <a:r>
              <a:rPr lang="en-US" altLang="en-US" sz="2800" dirty="0"/>
              <a:t> = 388)</a:t>
            </a:r>
          </a:p>
        </p:txBody>
      </p:sp>
    </p:spTree>
    <p:extLst>
      <p:ext uri="{BB962C8B-B14F-4D97-AF65-F5344CB8AC3E}">
        <p14:creationId xmlns:p14="http://schemas.microsoft.com/office/powerpoint/2010/main" val="217322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FCB7-EFB0-48DB-BF3A-9DAEBB117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222" y="177114"/>
            <a:ext cx="11125200" cy="1143000"/>
          </a:xfrm>
        </p:spPr>
        <p:txBody>
          <a:bodyPr/>
          <a:lstStyle/>
          <a:p>
            <a:r>
              <a:rPr lang="en-US" sz="4000" dirty="0"/>
              <a:t>Item Responses Reflect Institutional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D1566-B8A0-41AD-83D6-978987FE3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422" y="1320114"/>
            <a:ext cx="10972800" cy="4953000"/>
          </a:xfrm>
        </p:spPr>
        <p:txBody>
          <a:bodyPr/>
          <a:lstStyle/>
          <a:p>
            <a:r>
              <a:rPr lang="en-US" sz="2800" dirty="0"/>
              <a:t>The correct-response rate (CRR) for CU on the 19 test items averages 16% higher than those at ASU-Tempe, while Tempe averages 33% higher than Poly, with ratios of all but two test items falling within fairly narrow bands (mean +/− 1 </a:t>
            </a:r>
            <a:r>
              <a:rPr lang="en-US" sz="2800" dirty="0" err="1"/>
              <a:t>sd</a:t>
            </a:r>
            <a:r>
              <a:rPr lang="en-US" sz="2800" dirty="0"/>
              <a:t>).</a:t>
            </a:r>
          </a:p>
          <a:p>
            <a:r>
              <a:rPr lang="en-US" sz="2800" dirty="0"/>
              <a:t>Conjecture #1: The differences in mean CRRs reflect differences among the institutions’ student populations</a:t>
            </a:r>
          </a:p>
          <a:p>
            <a:r>
              <a:rPr lang="en-US" sz="2800" dirty="0"/>
              <a:t>Conjecture #2:  Most of the (otherwise diverse) test items probe operational ability to similar “degrees”</a:t>
            </a:r>
          </a:p>
          <a:p>
            <a:r>
              <a:rPr lang="en-US" sz="2800" dirty="0"/>
              <a:t>Conjecture #3: Another “level” of operational-ability difference is probed by the multi-step symbolic test items</a:t>
            </a:r>
          </a:p>
        </p:txBody>
      </p:sp>
    </p:spTree>
    <p:extLst>
      <p:ext uri="{BB962C8B-B14F-4D97-AF65-F5344CB8AC3E}">
        <p14:creationId xmlns:p14="http://schemas.microsoft.com/office/powerpoint/2010/main" val="426541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4354-694E-4783-BE75-97EE1698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/>
              <a:t>Error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D86A1-A761-45C4-9B6A-DECD63DFF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74805"/>
            <a:ext cx="11125200" cy="49530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2800" dirty="0"/>
              <a:t>“Operational” Errors: Inadequate learning or expertise with fundamental operations</a:t>
            </a:r>
          </a:p>
          <a:p>
            <a:pPr lvl="1">
              <a:spcBef>
                <a:spcPts val="1200"/>
              </a:spcBef>
            </a:pPr>
            <a:r>
              <a:rPr lang="en-US" sz="2400" b="1" i="1" dirty="0"/>
              <a:t>Conceptual</a:t>
            </a:r>
            <a:r>
              <a:rPr lang="en-US" sz="2400" dirty="0"/>
              <a:t> confusion, e.g., What is an inverse sine? What is slope?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Weak </a:t>
            </a:r>
            <a:r>
              <a:rPr lang="en-US" sz="2400" b="1" i="1" dirty="0"/>
              <a:t>skills</a:t>
            </a:r>
            <a:r>
              <a:rPr lang="en-US" sz="2400" dirty="0"/>
              <a:t> with numerical and/or algebraic operations (e.g., factoring)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Inadequate</a:t>
            </a:r>
            <a:r>
              <a:rPr lang="en-US" sz="2400" b="1" i="1" dirty="0"/>
              <a:t> practice</a:t>
            </a:r>
            <a:r>
              <a:rPr lang="en-US" sz="2400" dirty="0"/>
              <a:t> with symbolic operations (e.g., dividing fractions)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“Non-operational” Errors: Difficulties connecting context of problem to context in which operations were learned, or “carelessness”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Physics context, e.g., position-time graph with appropriate units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Problems involving multiple linked steps, each involving basic operations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Inattention to detail; failure to check work</a:t>
            </a:r>
          </a:p>
        </p:txBody>
      </p:sp>
    </p:spTree>
    <p:extLst>
      <p:ext uri="{BB962C8B-B14F-4D97-AF65-F5344CB8AC3E}">
        <p14:creationId xmlns:p14="http://schemas.microsoft.com/office/powerpoint/2010/main" val="353695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7DD9-2E25-4A7B-A6A9-3B49D1AD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91664"/>
            <a:ext cx="8229600" cy="1143000"/>
          </a:xfrm>
        </p:spPr>
        <p:txBody>
          <a:bodyPr/>
          <a:lstStyle/>
          <a:p>
            <a:r>
              <a:rPr lang="en-US" sz="3600" dirty="0"/>
              <a:t>Possible Instructional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6933-53F1-408A-98D1-7C393748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34664"/>
            <a:ext cx="9753600" cy="4953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600" dirty="0"/>
              <a:t>Difficulties due to </a:t>
            </a:r>
            <a:r>
              <a:rPr lang="en-US" sz="2600" b="1" dirty="0"/>
              <a:t>skill-practice deficits </a:t>
            </a:r>
            <a:r>
              <a:rPr lang="en-US" sz="2600" dirty="0"/>
              <a:t>might be addressed by short-term, in- and out-of-class tutorials and assignments, designed to refresh students’ previously learned knowledge and skills (e.g., Mikula and Heckler, 2017)</a:t>
            </a:r>
          </a:p>
          <a:p>
            <a:pPr lvl="1">
              <a:spcBef>
                <a:spcPts val="1800"/>
              </a:spcBef>
            </a:pPr>
            <a:r>
              <a:rPr lang="en-US" sz="2600" dirty="0"/>
              <a:t>Current project, OSU + ASU, NSF DUE #1914709/1914712</a:t>
            </a:r>
          </a:p>
          <a:p>
            <a:pPr lvl="1">
              <a:spcBef>
                <a:spcPts val="1800"/>
              </a:spcBef>
            </a:pPr>
            <a:r>
              <a:rPr lang="en-US" sz="2600" dirty="0"/>
              <a:t>Regular low-stakes on-line homework assignments requiring multiple consecutive correct answers</a:t>
            </a:r>
          </a:p>
          <a:p>
            <a:pPr>
              <a:spcBef>
                <a:spcPts val="3600"/>
              </a:spcBef>
            </a:pPr>
            <a:r>
              <a:rPr lang="en-US" sz="2600" dirty="0"/>
              <a:t>Inclusion of multi-step contexts in these assignments </a:t>
            </a:r>
            <a:r>
              <a:rPr lang="en-US" sz="2600" b="1" i="1" dirty="0"/>
              <a:t>may</a:t>
            </a:r>
            <a:r>
              <a:rPr lang="en-US" sz="2600" dirty="0"/>
              <a:t> reduce the prevalence of non-operational errors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7DD9-2E25-4A7B-A6A9-3B49D1AD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91664"/>
            <a:ext cx="8229600" cy="1143000"/>
          </a:xfrm>
        </p:spPr>
        <p:txBody>
          <a:bodyPr/>
          <a:lstStyle/>
          <a:p>
            <a:r>
              <a:rPr lang="en-US" sz="3600" dirty="0"/>
              <a:t>Possible Instructional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6933-53F1-408A-98D1-7C393748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34664"/>
            <a:ext cx="9753600" cy="4953000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600" dirty="0"/>
              <a:t>Difficulties due to </a:t>
            </a:r>
            <a:r>
              <a:rPr lang="en-US" sz="2600" b="1" dirty="0"/>
              <a:t>“carelessness” </a:t>
            </a:r>
            <a:r>
              <a:rPr lang="en-US" sz="2600" dirty="0"/>
              <a:t>might be addressed by guiding students to (1) carefully check and re-check key steps in their calculation; (2) slow down, review problem statements, and re-solve when possible</a:t>
            </a:r>
          </a:p>
          <a:p>
            <a:pPr>
              <a:spcBef>
                <a:spcPts val="3600"/>
              </a:spcBef>
            </a:pPr>
            <a:r>
              <a:rPr lang="en-US" sz="2600" dirty="0"/>
              <a:t>Other studies (e.g., G. White) have shown that much practice and repetition is needed to induce students to adopt consistent error-checking habits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7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33CB-2CE1-49AC-AA65-4B245A062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0941B-8FB2-460E-8008-8A9C02E87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Physics students’ mathematical errors have a variety of causes</a:t>
            </a:r>
          </a:p>
          <a:p>
            <a:r>
              <a:rPr lang="en-US" dirty="0"/>
              <a:t>Errors due to skill-practice deficits with basic operations may (perhaps) be addressable through regular, brief online assignments</a:t>
            </a:r>
          </a:p>
          <a:p>
            <a:r>
              <a:rPr lang="en-US" dirty="0"/>
              <a:t>Errors due to “carelessness,” or difficulties in matching operational skills to physics or mathematics context, may require other corrective measures</a:t>
            </a:r>
          </a:p>
        </p:txBody>
      </p:sp>
    </p:spTree>
    <p:extLst>
      <p:ext uri="{BB962C8B-B14F-4D97-AF65-F5344CB8AC3E}">
        <p14:creationId xmlns:p14="http://schemas.microsoft.com/office/powerpoint/2010/main" val="358104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“Find Unknown Angle”</a:t>
            </a:r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2667001"/>
            <a:ext cx="8229600" cy="2836863"/>
          </a:xfrm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286000" y="2895600"/>
            <a:ext cx="381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 dirty="0"/>
              <a:t>3.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7A1122-258C-44B2-B57B-EA3DF2AD8485}"/>
              </a:ext>
            </a:extLst>
          </p:cNvPr>
          <p:cNvSpPr/>
          <p:nvPr/>
        </p:nvSpPr>
        <p:spPr>
          <a:xfrm>
            <a:off x="2209800" y="2895600"/>
            <a:ext cx="457200" cy="33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383A4-90ED-43AB-9747-646E4C15E25B}"/>
              </a:ext>
            </a:extLst>
          </p:cNvPr>
          <p:cNvSpPr/>
          <p:nvPr/>
        </p:nvSpPr>
        <p:spPr>
          <a:xfrm>
            <a:off x="5257800" y="1905000"/>
            <a:ext cx="4953000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9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“Find Unknown Angle”</a:t>
            </a:r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2667001"/>
            <a:ext cx="8229600" cy="2836863"/>
          </a:xfrm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286000" y="2895600"/>
            <a:ext cx="381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 dirty="0"/>
              <a:t>3.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7A1122-258C-44B2-B57B-EA3DF2AD8485}"/>
              </a:ext>
            </a:extLst>
          </p:cNvPr>
          <p:cNvSpPr/>
          <p:nvPr/>
        </p:nvSpPr>
        <p:spPr>
          <a:xfrm>
            <a:off x="2209800" y="2895600"/>
            <a:ext cx="457200" cy="33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8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90BF64-8DB5-4E99-86DA-F737DDBCB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447800"/>
            <a:ext cx="5070821" cy="3143250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4DF5F4-8916-439A-A209-B3D4FED0F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8641095" cy="4267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3FFDA5-7A6F-4118-A909-8A8D58B4DA00}"/>
              </a:ext>
            </a:extLst>
          </p:cNvPr>
          <p:cNvSpPr/>
          <p:nvPr/>
        </p:nvSpPr>
        <p:spPr>
          <a:xfrm>
            <a:off x="4724400" y="2438400"/>
            <a:ext cx="6202695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ADA969-F6A0-4AE8-A8D4-5004258D3BEF}"/>
              </a:ext>
            </a:extLst>
          </p:cNvPr>
          <p:cNvSpPr/>
          <p:nvPr/>
        </p:nvSpPr>
        <p:spPr>
          <a:xfrm>
            <a:off x="7696200" y="1585912"/>
            <a:ext cx="2402264" cy="1400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BCC940-8DBE-4CFD-A0D9-C5512690B49C}"/>
              </a:ext>
            </a:extLst>
          </p:cNvPr>
          <p:cNvSpPr/>
          <p:nvPr/>
        </p:nvSpPr>
        <p:spPr>
          <a:xfrm>
            <a:off x="3160540" y="476250"/>
            <a:ext cx="54553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dirty="0"/>
              <a:t>“Find Unknown Side”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4743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90BF64-8DB5-4E99-86DA-F737DDBCB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447800"/>
            <a:ext cx="5070821" cy="3143250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4DF5F4-8916-439A-A209-B3D4FED0F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95400"/>
            <a:ext cx="8641095" cy="42672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A09A0AE-AAC7-4F71-92A9-1D4100A170AC}"/>
              </a:ext>
            </a:extLst>
          </p:cNvPr>
          <p:cNvSpPr/>
          <p:nvPr/>
        </p:nvSpPr>
        <p:spPr>
          <a:xfrm>
            <a:off x="3160540" y="476250"/>
            <a:ext cx="54553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dirty="0"/>
              <a:t>“Find Unknown Side”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2674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F44626-54CD-4F69-923A-A1AB54288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907" y="2152683"/>
            <a:ext cx="3157871" cy="3382439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32FFC6-1240-48C5-826B-5AB90EE50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6223" y="2158994"/>
            <a:ext cx="3021424" cy="3376128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787321-EFFB-40BB-A3D4-BCF066F4993C}"/>
              </a:ext>
            </a:extLst>
          </p:cNvPr>
          <p:cNvSpPr txBox="1"/>
          <p:nvPr/>
        </p:nvSpPr>
        <p:spPr>
          <a:xfrm>
            <a:off x="2443065" y="603061"/>
            <a:ext cx="7305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Find Area</a:t>
            </a:r>
          </a:p>
        </p:txBody>
      </p:sp>
    </p:spTree>
    <p:extLst>
      <p:ext uri="{BB962C8B-B14F-4D97-AF65-F5344CB8AC3E}">
        <p14:creationId xmlns:p14="http://schemas.microsoft.com/office/powerpoint/2010/main" val="9937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81E1B75-3139-4285-97AD-70BF408DCE02}"/>
              </a:ext>
            </a:extLst>
          </p:cNvPr>
          <p:cNvGrpSpPr/>
          <p:nvPr/>
        </p:nvGrpSpPr>
        <p:grpSpPr>
          <a:xfrm>
            <a:off x="1794453" y="762000"/>
            <a:ext cx="8603093" cy="5232512"/>
            <a:chOff x="381000" y="1219200"/>
            <a:chExt cx="8603093" cy="523251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B3C9F3F-1F43-4C23-9F49-C2ADB96E1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1219200"/>
              <a:ext cx="8603093" cy="5232512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9FE3750-ACEE-459D-8D4D-91223CCD9BF9}"/>
                </a:ext>
              </a:extLst>
            </p:cNvPr>
            <p:cNvSpPr/>
            <p:nvPr/>
          </p:nvSpPr>
          <p:spPr>
            <a:xfrm>
              <a:off x="762000" y="16764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6722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7282</TotalTime>
  <Words>933</Words>
  <Application>Microsoft Office PowerPoint</Application>
  <PresentationFormat>Widescreen</PresentationFormat>
  <Paragraphs>112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Default Design</vt:lpstr>
      <vt:lpstr>Developing a Strategy to Address Physics Students’ Mathematical Difficulties</vt:lpstr>
      <vt:lpstr>Outline</vt:lpstr>
      <vt:lpstr>Work to Date</vt:lpstr>
      <vt:lpstr>“Find Unknown Angle”</vt:lpstr>
      <vt:lpstr>“Find Unknown Angle”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4 Sample Populations</vt:lpstr>
      <vt:lpstr>Our 8 Sample Populations</vt:lpstr>
      <vt:lpstr>Our 8 Sample Populations</vt:lpstr>
      <vt:lpstr>Primary Findings</vt:lpstr>
      <vt:lpstr>Our 8 Sample Populations</vt:lpstr>
      <vt:lpstr>PowerPoint Presentation</vt:lpstr>
      <vt:lpstr>Our 3 Sample Populations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Item Responses Reflect Institutional Differences</vt:lpstr>
      <vt:lpstr>Error Types</vt:lpstr>
      <vt:lpstr>Possible Instructional Strategies</vt:lpstr>
      <vt:lpstr>Possible Instructional Strategies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gewichtheber99</dc:creator>
  <cp:lastModifiedBy>gewichtheber99</cp:lastModifiedBy>
  <cp:revision>777</cp:revision>
  <cp:lastPrinted>2017-06-18T21:53:03Z</cp:lastPrinted>
  <dcterms:created xsi:type="dcterms:W3CDTF">2013-03-14T05:41:31Z</dcterms:created>
  <dcterms:modified xsi:type="dcterms:W3CDTF">2020-01-21T16:54:28Z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