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438" r:id="rId3"/>
    <p:sldId id="459" r:id="rId4"/>
    <p:sldId id="485" r:id="rId5"/>
    <p:sldId id="486" r:id="rId6"/>
    <p:sldId id="487" r:id="rId7"/>
    <p:sldId id="493" r:id="rId8"/>
    <p:sldId id="508" r:id="rId9"/>
    <p:sldId id="510" r:id="rId10"/>
    <p:sldId id="511" r:id="rId11"/>
    <p:sldId id="513" r:id="rId12"/>
    <p:sldId id="458" r:id="rId13"/>
    <p:sldId id="429" r:id="rId14"/>
    <p:sldId id="434" r:id="rId15"/>
    <p:sldId id="506" r:id="rId16"/>
    <p:sldId id="431" r:id="rId17"/>
    <p:sldId id="442" r:id="rId18"/>
    <p:sldId id="443" r:id="rId19"/>
    <p:sldId id="444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DDDDD"/>
    <a:srgbClr val="CC66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0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610600" cy="1695450"/>
          </a:xfrm>
        </p:spPr>
        <p:txBody>
          <a:bodyPr/>
          <a:lstStyle/>
          <a:p>
            <a:pPr eaLnBrk="1" hangingPunct="1"/>
            <a:r>
              <a:rPr lang="en-US" altLang="ja-JP" sz="3600">
                <a:ea typeface="ＭＳ Ｐゴシック" pitchFamily="34" charset="-128"/>
              </a:rPr>
              <a:t>Exploration of Physics Students' Mathematical Difficulties </a:t>
            </a:r>
            <a:endParaRPr lang="en-US" altLang="en-US" sz="360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35350"/>
            <a:ext cx="6400800" cy="19177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/>
              <a:t>David E. Meltzer and Matthew I. Jones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Supported in part by NSF DUE #1504986</a:t>
            </a:r>
          </a:p>
          <a:p>
            <a:pPr eaLnBrk="1" hangingPunct="1"/>
            <a:endParaRPr lang="en-US" altLang="en-US" sz="2200"/>
          </a:p>
          <a:p>
            <a:pPr eaLnBrk="1" hangingPunct="1"/>
            <a:endParaRPr lang="en-US" altLang="en-US"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Questions: </a:t>
            </a:r>
            <a:br>
              <a:rPr lang="en-US" altLang="en-US" sz="4000"/>
            </a:br>
            <a:r>
              <a:rPr lang="en-US" altLang="en-US" sz="3200">
                <a:solidFill>
                  <a:srgbClr val="009900"/>
                </a:solidFill>
              </a:rPr>
              <a:t>Spring</a:t>
            </a:r>
            <a:r>
              <a:rPr lang="en-US" altLang="en-US" sz="3200"/>
              <a:t>/</a:t>
            </a:r>
            <a:r>
              <a:rPr lang="en-US" altLang="en-US" sz="3200">
                <a:solidFill>
                  <a:srgbClr val="0070C0"/>
                </a:solidFill>
              </a:rPr>
              <a:t>Fall</a:t>
            </a:r>
            <a:r>
              <a:rPr lang="en-US" altLang="en-US" sz="3200"/>
              <a:t> Semester Difference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</a:rPr>
              <a:t>Error</a:t>
            </a:r>
            <a:r>
              <a:rPr lang="en-US" altLang="en-US" sz="2600" b="1"/>
              <a:t> Rate (% incorrect responses)</a:t>
            </a:r>
            <a:endParaRPr lang="en-US" altLang="en-US" sz="2600" i="1"/>
          </a:p>
          <a:p>
            <a:pPr>
              <a:buFontTx/>
              <a:buNone/>
            </a:pPr>
            <a:r>
              <a:rPr lang="en-US" altLang="en-US" sz="2400" i="1"/>
              <a:t>Algebra-based course, first semester; #1-3 combined:</a:t>
            </a:r>
          </a:p>
          <a:p>
            <a:pPr lvl="1">
              <a:buFontTx/>
              <a:buNone/>
            </a:pPr>
            <a:r>
              <a:rPr lang="en-US" altLang="en-US" sz="2400"/>
              <a:t>ASU Polytechnic campus, </a:t>
            </a:r>
            <a:r>
              <a:rPr lang="en-US" altLang="en-US" sz="2400">
                <a:solidFill>
                  <a:srgbClr val="009900"/>
                </a:solidFill>
              </a:rPr>
              <a:t>Spring</a:t>
            </a:r>
            <a:r>
              <a:rPr lang="en-US" altLang="en-US" sz="2400"/>
              <a:t> </a:t>
            </a:r>
            <a:r>
              <a:rPr lang="en-US" altLang="en-US" sz="2000">
                <a:solidFill>
                  <a:srgbClr val="009900"/>
                </a:solidFill>
              </a:rPr>
              <a:t>(</a:t>
            </a:r>
            <a:r>
              <a:rPr lang="en-US" altLang="en-US" sz="2000" i="1">
                <a:solidFill>
                  <a:srgbClr val="009900"/>
                </a:solidFill>
              </a:rPr>
              <a:t>N</a:t>
            </a:r>
            <a:r>
              <a:rPr lang="en-US" altLang="en-US" sz="2000">
                <a:solidFill>
                  <a:srgbClr val="009900"/>
                </a:solidFill>
              </a:rPr>
              <a:t> = 72): </a:t>
            </a:r>
            <a:r>
              <a:rPr lang="en-US" altLang="en-US" sz="2400">
                <a:solidFill>
                  <a:srgbClr val="009900"/>
                </a:solidFill>
              </a:rPr>
              <a:t>67%</a:t>
            </a:r>
          </a:p>
          <a:p>
            <a:pPr lvl="1">
              <a:buFontTx/>
              <a:buNone/>
            </a:pPr>
            <a:r>
              <a:rPr lang="en-US" altLang="en-US" sz="2400"/>
              <a:t>ASU Polytechnic campus, </a:t>
            </a:r>
            <a:r>
              <a:rPr lang="en-US" altLang="en-US" sz="2400">
                <a:solidFill>
                  <a:srgbClr val="0070C0"/>
                </a:solidFill>
              </a:rPr>
              <a:t>Fall</a:t>
            </a:r>
            <a:r>
              <a:rPr lang="en-US" altLang="en-US" sz="2400"/>
              <a:t> </a:t>
            </a:r>
            <a:r>
              <a:rPr lang="en-US" altLang="en-US" sz="2000">
                <a:solidFill>
                  <a:srgbClr val="0070C0"/>
                </a:solidFill>
              </a:rPr>
              <a:t>(</a:t>
            </a:r>
            <a:r>
              <a:rPr lang="en-US" altLang="en-US" sz="2000" i="1">
                <a:solidFill>
                  <a:srgbClr val="0070C0"/>
                </a:solidFill>
              </a:rPr>
              <a:t>N</a:t>
            </a:r>
            <a:r>
              <a:rPr lang="en-US" altLang="en-US" sz="2000">
                <a:solidFill>
                  <a:srgbClr val="0070C0"/>
                </a:solidFill>
              </a:rPr>
              <a:t> = 44): </a:t>
            </a:r>
            <a:r>
              <a:rPr lang="en-US" altLang="en-US" sz="2400">
                <a:solidFill>
                  <a:srgbClr val="0070C0"/>
                </a:solidFill>
              </a:rPr>
              <a:t>58%</a:t>
            </a:r>
          </a:p>
          <a:p>
            <a:pPr>
              <a:buFontTx/>
              <a:buNone/>
            </a:pPr>
            <a:r>
              <a:rPr lang="en-US" altLang="en-US" sz="2400" i="1"/>
              <a:t>Algebra-based course, second semester; #1-3 combined:</a:t>
            </a:r>
          </a:p>
          <a:p>
            <a:pPr lvl="1">
              <a:buFontTx/>
              <a:buNone/>
            </a:pPr>
            <a:r>
              <a:rPr lang="en-US" altLang="en-US" sz="2400"/>
              <a:t>ASU Polytechnic campus, </a:t>
            </a:r>
            <a:r>
              <a:rPr lang="en-US" altLang="en-US" sz="2400">
                <a:solidFill>
                  <a:srgbClr val="009900"/>
                </a:solidFill>
              </a:rPr>
              <a:t>Spring</a:t>
            </a:r>
            <a:r>
              <a:rPr lang="en-US" altLang="en-US" sz="2400"/>
              <a:t> </a:t>
            </a:r>
            <a:r>
              <a:rPr lang="en-US" altLang="en-US" sz="2000">
                <a:solidFill>
                  <a:srgbClr val="009900"/>
                </a:solidFill>
              </a:rPr>
              <a:t>(</a:t>
            </a:r>
            <a:r>
              <a:rPr lang="en-US" altLang="en-US" sz="2000" i="1">
                <a:solidFill>
                  <a:srgbClr val="009900"/>
                </a:solidFill>
              </a:rPr>
              <a:t>N</a:t>
            </a:r>
            <a:r>
              <a:rPr lang="en-US" altLang="en-US" sz="2000">
                <a:solidFill>
                  <a:srgbClr val="009900"/>
                </a:solidFill>
              </a:rPr>
              <a:t> = 52): </a:t>
            </a:r>
            <a:r>
              <a:rPr lang="en-US" altLang="en-US" sz="2400">
                <a:solidFill>
                  <a:srgbClr val="009900"/>
                </a:solidFill>
              </a:rPr>
              <a:t>59%</a:t>
            </a:r>
          </a:p>
          <a:p>
            <a:pPr lvl="1">
              <a:buFontTx/>
              <a:buNone/>
            </a:pPr>
            <a:r>
              <a:rPr lang="en-US" altLang="en-US" sz="2400"/>
              <a:t>ASU Polytechnic campus, </a:t>
            </a:r>
            <a:r>
              <a:rPr lang="en-US" altLang="en-US" sz="2400">
                <a:solidFill>
                  <a:srgbClr val="0070C0"/>
                </a:solidFill>
              </a:rPr>
              <a:t>Fall</a:t>
            </a:r>
            <a:r>
              <a:rPr lang="en-US" altLang="en-US" sz="2400"/>
              <a:t> </a:t>
            </a:r>
            <a:r>
              <a:rPr lang="en-US" altLang="en-US" sz="2000">
                <a:solidFill>
                  <a:srgbClr val="0070C0"/>
                </a:solidFill>
              </a:rPr>
              <a:t>(</a:t>
            </a:r>
            <a:r>
              <a:rPr lang="en-US" altLang="en-US" sz="2000" i="1">
                <a:solidFill>
                  <a:srgbClr val="0070C0"/>
                </a:solidFill>
              </a:rPr>
              <a:t>N</a:t>
            </a:r>
            <a:r>
              <a:rPr lang="en-US" altLang="en-US" sz="2000">
                <a:solidFill>
                  <a:srgbClr val="0070C0"/>
                </a:solidFill>
              </a:rPr>
              <a:t> = 27): </a:t>
            </a:r>
            <a:r>
              <a:rPr lang="en-US" altLang="en-US" sz="2400">
                <a:solidFill>
                  <a:srgbClr val="0070C0"/>
                </a:solidFill>
              </a:rPr>
              <a:t>44%</a:t>
            </a:r>
          </a:p>
          <a:p>
            <a:pPr>
              <a:buFontTx/>
              <a:buNone/>
            </a:pPr>
            <a:r>
              <a:rPr lang="en-US" altLang="en-US" sz="2400" i="1"/>
              <a:t>Calculus-based course, first semester; #1 only:</a:t>
            </a:r>
          </a:p>
          <a:p>
            <a:pPr lvl="1">
              <a:buFontTx/>
              <a:buNone/>
            </a:pPr>
            <a:r>
              <a:rPr lang="en-US" altLang="en-US" sz="2400"/>
              <a:t>ASU Polytechnic campus, </a:t>
            </a:r>
            <a:r>
              <a:rPr lang="en-US" altLang="en-US" sz="2400">
                <a:solidFill>
                  <a:srgbClr val="009900"/>
                </a:solidFill>
              </a:rPr>
              <a:t>Spring</a:t>
            </a:r>
            <a:r>
              <a:rPr lang="en-US" altLang="en-US" sz="2400"/>
              <a:t> </a:t>
            </a:r>
            <a:r>
              <a:rPr lang="en-US" altLang="en-US" sz="2000">
                <a:solidFill>
                  <a:srgbClr val="009900"/>
                </a:solidFill>
              </a:rPr>
              <a:t>(</a:t>
            </a:r>
            <a:r>
              <a:rPr lang="en-US" altLang="en-US" sz="2000" i="1">
                <a:solidFill>
                  <a:srgbClr val="009900"/>
                </a:solidFill>
              </a:rPr>
              <a:t>N</a:t>
            </a:r>
            <a:r>
              <a:rPr lang="en-US" altLang="en-US" sz="2000">
                <a:solidFill>
                  <a:srgbClr val="009900"/>
                </a:solidFill>
              </a:rPr>
              <a:t> = 104): </a:t>
            </a:r>
            <a:r>
              <a:rPr lang="en-US" altLang="en-US" sz="2400">
                <a:solidFill>
                  <a:srgbClr val="009900"/>
                </a:solidFill>
              </a:rPr>
              <a:t>40%</a:t>
            </a:r>
          </a:p>
          <a:p>
            <a:pPr lvl="1">
              <a:buFontTx/>
              <a:buNone/>
            </a:pPr>
            <a:r>
              <a:rPr lang="en-US" altLang="en-US" sz="2400"/>
              <a:t>ASU Polytechnic campus, </a:t>
            </a:r>
            <a:r>
              <a:rPr lang="en-US" altLang="en-US" sz="2400">
                <a:solidFill>
                  <a:srgbClr val="0070C0"/>
                </a:solidFill>
              </a:rPr>
              <a:t>Fall</a:t>
            </a:r>
            <a:r>
              <a:rPr lang="en-US" altLang="en-US" sz="2400"/>
              <a:t> </a:t>
            </a:r>
            <a:r>
              <a:rPr lang="en-US" altLang="en-US" sz="2000">
                <a:solidFill>
                  <a:srgbClr val="0070C0"/>
                </a:solidFill>
              </a:rPr>
              <a:t>(</a:t>
            </a:r>
            <a:r>
              <a:rPr lang="en-US" altLang="en-US" sz="2000" i="1">
                <a:solidFill>
                  <a:srgbClr val="0070C0"/>
                </a:solidFill>
              </a:rPr>
              <a:t>N</a:t>
            </a:r>
            <a:r>
              <a:rPr lang="en-US" altLang="en-US" sz="2000">
                <a:solidFill>
                  <a:srgbClr val="0070C0"/>
                </a:solidFill>
              </a:rPr>
              <a:t> = 98): </a:t>
            </a:r>
            <a:r>
              <a:rPr lang="en-US" altLang="en-US" sz="2400">
                <a:solidFill>
                  <a:srgbClr val="0070C0"/>
                </a:solidFill>
              </a:rPr>
              <a:t>56%</a:t>
            </a:r>
          </a:p>
          <a:p>
            <a:pPr lvl="1"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/>
          </a:p>
        </p:txBody>
      </p:sp>
      <p:sp>
        <p:nvSpPr>
          <p:cNvPr id="2" name="Arrow: Left 1"/>
          <p:cNvSpPr/>
          <p:nvPr/>
        </p:nvSpPr>
        <p:spPr>
          <a:xfrm>
            <a:off x="7353300" y="2900363"/>
            <a:ext cx="5334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2253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300" y="4354513"/>
            <a:ext cx="560388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300" y="6359525"/>
            <a:ext cx="560388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1832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Questions: </a:t>
            </a:r>
            <a:br>
              <a:rPr lang="en-US" altLang="en-US" sz="4000"/>
            </a:br>
            <a:r>
              <a:rPr lang="en-US" altLang="en-US" sz="3200"/>
              <a:t>Multiple-Choice vs. Non-Multiple-Choice</a:t>
            </a:r>
            <a:br>
              <a:rPr lang="en-US" altLang="en-US" sz="3200"/>
            </a:br>
            <a:r>
              <a:rPr lang="en-US" altLang="en-US" sz="2000"/>
              <a:t>(Higher Error Rate on Non-Multiple-Choice [Non-MC])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82000" cy="4953000"/>
          </a:xfrm>
        </p:spPr>
        <p:txBody>
          <a:bodyPr/>
          <a:lstStyle/>
          <a:p>
            <a:pPr algn="ctr">
              <a:spcAft>
                <a:spcPts val="1200"/>
              </a:spcAft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</a:rPr>
              <a:t>Error Rate</a:t>
            </a:r>
            <a:r>
              <a:rPr lang="en-US" altLang="en-US" sz="2200" b="1"/>
              <a:t> Difference (% incorrect responses), Non-MC−MC </a:t>
            </a: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#1, Problem #2: +15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#1, Problem #3: +18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#2, Problem #2: +9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#2, Problem #3: +9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#3, Problem #2: +5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#3, Problem #3: +34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 sz="200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#4, Problem #2: +10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70C0"/>
                </a:solidFill>
              </a:rPr>
              <a:t>Course #4, Problem #3: +5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Difficulty  #2: Algebra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000"/>
              <a:t>Students have difficulties in solving two simultaneous equations, and those difficulties are much greater when the equations are in symbolic form.</a:t>
            </a:r>
          </a:p>
          <a:p>
            <a:pPr lvl="2">
              <a:buFontTx/>
              <a:buNone/>
            </a:pPr>
            <a:endParaRPr lang="en-US" sz="20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23622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0185" t="49413" r="28703" b="14691"/>
          <a:stretch>
            <a:fillRect/>
          </a:stretch>
        </p:blipFill>
        <p:spPr>
          <a:xfrm>
            <a:off x="887413" y="1584325"/>
            <a:ext cx="7712075" cy="2622550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38300" y="3911600"/>
            <a:ext cx="6210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/>
              <a:t>Correct Response Rate, ASU (% correct responses)</a:t>
            </a:r>
          </a:p>
          <a:p>
            <a:pPr algn="ctr" eaLnBrk="0" hangingPunct="0"/>
            <a:r>
              <a:rPr lang="en-US" altLang="en-US" b="1"/>
              <a:t> </a:t>
            </a:r>
          </a:p>
          <a:p>
            <a:pPr eaLnBrk="0" hangingPunct="0"/>
            <a:r>
              <a:rPr lang="en-US" altLang="en-US"/>
              <a:t>Algebra-based course, second semester </a:t>
            </a:r>
            <a:r>
              <a:rPr lang="en-US" altLang="en-US" sz="1600"/>
              <a:t>(</a:t>
            </a:r>
            <a:r>
              <a:rPr lang="en-US" altLang="en-US" sz="1600" i="1"/>
              <a:t>N</a:t>
            </a:r>
            <a:r>
              <a:rPr lang="en-US" altLang="en-US" sz="1600"/>
              <a:t> = 123)</a:t>
            </a:r>
            <a:r>
              <a:rPr lang="en-US" altLang="en-US"/>
              <a:t>: </a:t>
            </a:r>
            <a:r>
              <a:rPr lang="en-US" altLang="en-US">
                <a:solidFill>
                  <a:srgbClr val="FF0000"/>
                </a:solidFill>
              </a:rPr>
              <a:t>70%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3622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7338" y="40608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/>
              <a:t>Correct Response Rate, ASU (% correct responses)</a:t>
            </a:r>
          </a:p>
          <a:p>
            <a:pPr algn="ctr" eaLnBrk="0" hangingPunct="0"/>
            <a:r>
              <a:rPr lang="en-US" altLang="en-US" b="1"/>
              <a:t> </a:t>
            </a:r>
          </a:p>
          <a:p>
            <a:pPr eaLnBrk="0" hangingPunct="0"/>
            <a:r>
              <a:rPr lang="en-US" altLang="en-US"/>
              <a:t>		Algebra-based course, second semester </a:t>
            </a:r>
            <a:r>
              <a:rPr lang="en-US" altLang="en-US" sz="1600"/>
              <a:t>(</a:t>
            </a:r>
            <a:r>
              <a:rPr lang="en-US" altLang="en-US" sz="1600" i="1"/>
              <a:t>N</a:t>
            </a:r>
            <a:r>
              <a:rPr lang="en-US" altLang="en-US" sz="1600"/>
              <a:t> =150)</a:t>
            </a:r>
            <a:r>
              <a:rPr lang="en-US" altLang="en-US"/>
              <a:t>: </a:t>
            </a:r>
            <a:r>
              <a:rPr lang="en-US" altLang="en-US">
                <a:solidFill>
                  <a:srgbClr val="FF0000"/>
                </a:solidFill>
              </a:rPr>
              <a:t>20-30%</a:t>
            </a:r>
          </a:p>
          <a:p>
            <a:pPr eaLnBrk="0" hangingPunct="0"/>
            <a:r>
              <a:rPr lang="en-US" altLang="en-US"/>
              <a:t>			</a:t>
            </a:r>
            <a:r>
              <a:rPr lang="en-US" altLang="en-US" sz="1600"/>
              <a:t>(different campuses, slightly different versions)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12038" t="29932" r="31480" b="44238"/>
          <a:stretch>
            <a:fillRect/>
          </a:stretch>
        </p:blipFill>
        <p:spPr>
          <a:xfrm>
            <a:off x="115888" y="1855788"/>
            <a:ext cx="8574087" cy="22050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2209800" y="2895600"/>
            <a:ext cx="5410200" cy="2895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228600" y="4648200"/>
            <a:ext cx="8205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000000"/>
                </a:solidFill>
              </a:rPr>
              <a:t>Correct Response Rate, ASU (% correct responses)</a:t>
            </a:r>
          </a:p>
          <a:p>
            <a:pPr algn="ctr" eaLnBrk="0" hangingPunct="0"/>
            <a:r>
              <a:rPr lang="en-US" altLang="en-US" b="1">
                <a:solidFill>
                  <a:srgbClr val="000000"/>
                </a:solidFill>
              </a:rPr>
              <a:t> </a:t>
            </a:r>
          </a:p>
          <a:p>
            <a:pPr eaLnBrk="0" hangingPunct="0"/>
            <a:r>
              <a:rPr lang="en-US" altLang="en-US">
                <a:solidFill>
                  <a:srgbClr val="000000"/>
                </a:solidFill>
              </a:rPr>
              <a:t>		Algebra-based course, second semester </a:t>
            </a:r>
            <a:r>
              <a:rPr lang="en-US" altLang="en-US" sz="1600">
                <a:solidFill>
                  <a:srgbClr val="000000"/>
                </a:solidFill>
              </a:rPr>
              <a:t>(</a:t>
            </a:r>
            <a:r>
              <a:rPr lang="en-US" altLang="en-US" sz="1600" i="1">
                <a:solidFill>
                  <a:srgbClr val="000000"/>
                </a:solidFill>
              </a:rPr>
              <a:t>N</a:t>
            </a:r>
            <a:r>
              <a:rPr lang="en-US" altLang="en-US" sz="1600">
                <a:solidFill>
                  <a:srgbClr val="000000"/>
                </a:solidFill>
              </a:rPr>
              <a:t> =150)</a:t>
            </a:r>
            <a:r>
              <a:rPr lang="en-US" altLang="en-US">
                <a:solidFill>
                  <a:srgbClr val="000000"/>
                </a:solidFill>
              </a:rPr>
              <a:t>: </a:t>
            </a:r>
            <a:r>
              <a:rPr lang="en-US" altLang="en-US">
                <a:solidFill>
                  <a:srgbClr val="FF0000"/>
                </a:solidFill>
              </a:rPr>
              <a:t>10-20%</a:t>
            </a:r>
          </a:p>
          <a:p>
            <a:pPr eaLnBrk="0" hangingPunct="0"/>
            <a:r>
              <a:rPr lang="en-US" altLang="en-US">
                <a:solidFill>
                  <a:srgbClr val="000000"/>
                </a:solidFill>
              </a:rPr>
              <a:t>			</a:t>
            </a:r>
            <a:r>
              <a:rPr lang="en-US" altLang="en-US" sz="1600">
                <a:solidFill>
                  <a:srgbClr val="000000"/>
                </a:solidFill>
              </a:rPr>
              <a:t>(different campuses, slightly different versions)</a:t>
            </a:r>
          </a:p>
        </p:txBody>
      </p:sp>
      <p:pic>
        <p:nvPicPr>
          <p:cNvPr id="26629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rcRect l="13889" t="33730" r="32407" b="36008"/>
          <a:stretch>
            <a:fillRect/>
          </a:stretch>
        </p:blipFill>
        <p:spPr>
          <a:xfrm>
            <a:off x="1066800" y="2039938"/>
            <a:ext cx="7267575" cy="2303462"/>
          </a:xfrm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60688" y="6019800"/>
            <a:ext cx="4583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FF0000"/>
                </a:solidFill>
              </a:rPr>
              <a:t>Only 10-20% correct responses!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Algebra: Simultaneous Equations</a:t>
            </a:r>
          </a:p>
        </p:txBody>
      </p:sp>
      <p:pic>
        <p:nvPicPr>
          <p:cNvPr id="2867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676400"/>
            <a:ext cx="6078538" cy="5148263"/>
          </a:xfrm>
        </p:spPr>
      </p:pic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4114800" y="4876800"/>
            <a:ext cx="4006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Sample of Correct Student Response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Difficulties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/>
          <a:lstStyle/>
          <a:p>
            <a:r>
              <a:rPr lang="en-US" sz="3000" dirty="0"/>
              <a:t>Carelessness</a:t>
            </a:r>
          </a:p>
          <a:p>
            <a:pPr lvl="1"/>
            <a:r>
              <a:rPr lang="en-US" sz="2400" dirty="0"/>
              <a:t>Students </a:t>
            </a:r>
            <a:r>
              <a:rPr lang="en-US" sz="2400" i="1" dirty="0"/>
              <a:t>very frequently </a:t>
            </a:r>
            <a:r>
              <a:rPr lang="en-US" sz="2400" dirty="0"/>
              <a:t>self-correct errors during interviews </a:t>
            </a:r>
          </a:p>
          <a:p>
            <a:pPr lvl="1"/>
            <a:r>
              <a:rPr lang="en-US" sz="2400" dirty="0"/>
              <a:t>Evidence of carelessness on written diagnostic</a:t>
            </a:r>
          </a:p>
          <a:p>
            <a:r>
              <a:rPr lang="en-US" sz="3000" dirty="0"/>
              <a:t>Skill practice deficit: Insufficient repetitive practice with learned skills</a:t>
            </a:r>
          </a:p>
          <a:p>
            <a:pPr lvl="1"/>
            <a:r>
              <a:rPr lang="en-US" sz="2400" dirty="0"/>
              <a:t>E.g., applying definitions of sine and cosine; factoring out variables in algebraic expressions</a:t>
            </a:r>
          </a:p>
          <a:p>
            <a:r>
              <a:rPr lang="en-US" sz="3000" dirty="0"/>
              <a:t>Conceptual confusion</a:t>
            </a:r>
          </a:p>
          <a:p>
            <a:pPr lvl="1"/>
            <a:r>
              <a:rPr lang="en-US" sz="2400" dirty="0"/>
              <a:t>E.g., not realizing that sides and angles of right triangle are related by trigonometric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How to Address Difficulties?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752600"/>
            <a:ext cx="8229600" cy="4953000"/>
          </a:xfrm>
        </p:spPr>
        <p:txBody>
          <a:bodyPr/>
          <a:lstStyle/>
          <a:p>
            <a:r>
              <a:rPr lang="en-US" sz="2800"/>
              <a:t>Carelessness:</a:t>
            </a:r>
          </a:p>
          <a:p>
            <a:pPr marL="457200" lvl="1" indent="0">
              <a:buFontTx/>
              <a:buNone/>
            </a:pPr>
            <a:r>
              <a:rPr lang="en-US" sz="2400"/>
              <a:t>(1) review and check steps </a:t>
            </a:r>
          </a:p>
          <a:p>
            <a:pPr marL="457200" lvl="1" indent="0">
              <a:buFontTx/>
              <a:buNone/>
            </a:pPr>
            <a:r>
              <a:rPr lang="en-US" sz="2400"/>
              <a:t>(2) find alternative solutions </a:t>
            </a:r>
          </a:p>
          <a:p>
            <a:pPr marL="457200" lvl="1" indent="0">
              <a:buFontTx/>
              <a:buNone/>
            </a:pPr>
            <a:r>
              <a:rPr lang="en-US" sz="2400"/>
              <a:t>(3) habitual use of estimation </a:t>
            </a:r>
          </a:p>
          <a:p>
            <a:pPr marL="457200" lvl="1" indent="0">
              <a:buFontTx/>
              <a:buNone/>
            </a:pPr>
            <a:r>
              <a:rPr lang="en-US" sz="2400"/>
              <a:t>(4) apply dimensional analysis (for physical problems)</a:t>
            </a:r>
          </a:p>
          <a:p>
            <a:r>
              <a:rPr lang="en-US" sz="2800"/>
              <a:t>Skill deficit: Practice and repetition</a:t>
            </a:r>
          </a:p>
          <a:p>
            <a:r>
              <a:rPr lang="en-US" sz="2800"/>
              <a:t>Conceptual confusion: Review and study of basic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/>
              <a:t>Summary: </a:t>
            </a:r>
            <a:br>
              <a:rPr lang="en-US" sz="3200"/>
            </a:br>
            <a:r>
              <a:rPr lang="en-US" sz="2400"/>
              <a:t>What Options do Physics Instructors Have for Dealing with Students’ Mathematics Difficulties?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18288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Test to assess scope of problem</a:t>
            </a:r>
          </a:p>
          <a:p>
            <a:pPr>
              <a:defRPr/>
            </a:pPr>
            <a:r>
              <a:rPr lang="en-US" sz="2600" dirty="0"/>
              <a:t>Take time to review basic math</a:t>
            </a:r>
          </a:p>
          <a:p>
            <a:pPr>
              <a:defRPr/>
            </a:pPr>
            <a:r>
              <a:rPr lang="en-US" sz="2600" dirty="0"/>
              <a:t>Assign or suggest out-of-class math review practice</a:t>
            </a:r>
          </a:p>
          <a:p>
            <a:pPr marL="457200" lvl="1" indent="0">
              <a:buFontTx/>
              <a:buNone/>
              <a:defRPr/>
            </a:pPr>
            <a:r>
              <a:rPr lang="en-US" sz="2200" dirty="0"/>
              <a:t>[We will be developing appropriate instructional materials]</a:t>
            </a:r>
          </a:p>
          <a:p>
            <a:pPr>
              <a:defRPr/>
            </a:pPr>
            <a:r>
              <a:rPr lang="en-US" sz="2600" dirty="0"/>
              <a:t>Reduce mathematical burden of syllabus</a:t>
            </a:r>
          </a:p>
          <a:p>
            <a:pPr lvl="1">
              <a:defRPr/>
            </a:pPr>
            <a:r>
              <a:rPr lang="en-US" sz="2200" dirty="0"/>
              <a:t>more qualitative problems, fewer problems requiring algebraic manipulation</a:t>
            </a:r>
          </a:p>
          <a:p>
            <a:pPr>
              <a:defRPr/>
            </a:pPr>
            <a:r>
              <a:rPr lang="en-US" sz="2600" dirty="0"/>
              <a:t>Nothing: Leave it up to the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Problem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/>
              <a:t>Difficulties with very basic math skills impact performance of introductory physics students.</a:t>
            </a:r>
          </a:p>
          <a:p>
            <a:r>
              <a:rPr lang="en-US" altLang="en-US" sz="3000"/>
              <a:t>The difficulties are often not resolved by students’ previous mathematical training.</a:t>
            </a:r>
          </a:p>
          <a:p>
            <a:r>
              <a:rPr lang="en-US" altLang="en-US" sz="3000"/>
              <a:t>Students can’t effectively grapple with physics ideas when they feel overburdened in dealing with calculational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Difficulty #1: Trigonometry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400"/>
              <a:t>Many students are confused or unaware (or have forgotten) about the relationships between sides and angles in a right triangle. </a:t>
            </a: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endParaRPr lang="en-US" sz="2400"/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400" i="1"/>
              <a:t>Examples: </a:t>
            </a:r>
            <a:r>
              <a:rPr lang="en-US" sz="2400"/>
              <a:t>Questions from a diagnostic math test administered at Arizona State University, 2016-2017 (</a:t>
            </a:r>
            <a:r>
              <a:rPr lang="en-US" altLang="en-US" sz="2400"/>
              <a:t>Administered as no-credit quiz during first week labs and/or recitation sections; calculators allowed)</a:t>
            </a:r>
            <a:endParaRPr lang="en-US" sz="2400"/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endParaRPr lang="en-US" sz="2400"/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2800"/>
              <a:t>with samples of correct student responses</a:t>
            </a:r>
          </a:p>
        </p:txBody>
      </p:sp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33663"/>
            <a:ext cx="8229600" cy="28844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41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65313"/>
            <a:ext cx="8229600" cy="44227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Questions: </a:t>
            </a:r>
            <a:endParaRPr lang="en-US" altLang="en-US" sz="320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 b="1"/>
              <a:t>Correct Response Rate, #1-3 combined </a:t>
            </a:r>
            <a:endParaRPr lang="en-US" altLang="en-US" sz="2400" i="1"/>
          </a:p>
          <a:p>
            <a:pPr>
              <a:buFontTx/>
              <a:buNone/>
            </a:pPr>
            <a:r>
              <a:rPr lang="en-US" altLang="en-US" sz="2400" i="1"/>
              <a:t>ASU Polytechnic campus, Spring + Fall average:</a:t>
            </a:r>
          </a:p>
          <a:p>
            <a:pPr lvl="1">
              <a:buFontTx/>
              <a:buNone/>
            </a:pPr>
            <a:r>
              <a:rPr lang="en-US" altLang="en-US" sz="2400"/>
              <a:t>Algebra-based course, 1</a:t>
            </a:r>
            <a:r>
              <a:rPr lang="en-US" altLang="en-US" sz="2400" baseline="30000"/>
              <a:t>st</a:t>
            </a:r>
            <a:r>
              <a:rPr lang="en-US" altLang="en-US" sz="2400"/>
              <a:t> semester, (</a:t>
            </a:r>
            <a:r>
              <a:rPr lang="en-US" altLang="en-US" sz="2400" i="1"/>
              <a:t>N</a:t>
            </a:r>
            <a:r>
              <a:rPr lang="en-US" altLang="en-US" sz="2400"/>
              <a:t> = 116): 37%</a:t>
            </a:r>
          </a:p>
          <a:p>
            <a:pPr lvl="1">
              <a:spcBef>
                <a:spcPts val="900"/>
              </a:spcBef>
              <a:buFontTx/>
              <a:buNone/>
            </a:pPr>
            <a:r>
              <a:rPr lang="en-US" altLang="en-US" sz="2400"/>
              <a:t>Algebra-based course, 2</a:t>
            </a:r>
            <a:r>
              <a:rPr lang="en-US" altLang="en-US" sz="2400" baseline="30000"/>
              <a:t>nd</a:t>
            </a:r>
            <a:r>
              <a:rPr lang="en-US" altLang="en-US" sz="2400"/>
              <a:t> semester, (</a:t>
            </a:r>
            <a:r>
              <a:rPr lang="en-US" altLang="en-US" sz="2400" i="1"/>
              <a:t>N</a:t>
            </a:r>
            <a:r>
              <a:rPr lang="en-US" altLang="en-US" sz="2400"/>
              <a:t> =79): 48%</a:t>
            </a:r>
          </a:p>
          <a:p>
            <a:pPr>
              <a:buFontTx/>
              <a:buNone/>
            </a:pPr>
            <a:endParaRPr lang="en-US" altLang="en-US" sz="2400" i="1"/>
          </a:p>
          <a:p>
            <a:pPr>
              <a:buFontTx/>
              <a:buNone/>
            </a:pPr>
            <a:r>
              <a:rPr lang="en-US" altLang="en-US" sz="2400" i="1"/>
              <a:t>ASU Polytechnic campus, Spring (2-year average):</a:t>
            </a:r>
          </a:p>
          <a:p>
            <a:pPr lvl="1">
              <a:buFontTx/>
              <a:buNone/>
            </a:pPr>
            <a:r>
              <a:rPr lang="en-US" altLang="en-US" sz="2400"/>
              <a:t>Calculus-based course, 1</a:t>
            </a:r>
            <a:r>
              <a:rPr lang="en-US" altLang="en-US" sz="2400" baseline="30000"/>
              <a:t>st</a:t>
            </a:r>
            <a:r>
              <a:rPr lang="en-US" altLang="en-US" sz="2400"/>
              <a:t> semester, (</a:t>
            </a:r>
            <a:r>
              <a:rPr lang="en-US" altLang="en-US" sz="2400" i="1"/>
              <a:t>N</a:t>
            </a:r>
            <a:r>
              <a:rPr lang="en-US" altLang="en-US" sz="2400"/>
              <a:t> = 146): 66%</a:t>
            </a:r>
          </a:p>
          <a:p>
            <a:pPr lvl="1"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Results on Trigonometry Questions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>
              <a:spcBef>
                <a:spcPct val="100000"/>
              </a:spcBef>
              <a:buFontTx/>
              <a:buNone/>
            </a:pPr>
            <a:r>
              <a:rPr lang="en-US" altLang="en-US" sz="2600" b="1"/>
              <a:t>Errors oberved:</a:t>
            </a:r>
            <a:r>
              <a:rPr lang="en-US" altLang="en-US" sz="2600"/>
              <a:t> use of incorrect trigonometric function (e.g., cosine instead of sine), calculator set on radians instead of degrees, algebra errors; </a:t>
            </a:r>
            <a:r>
              <a:rPr lang="en-US" altLang="en-US" sz="2600" i="1"/>
              <a:t>unaware (or forgot) about inverse trigonometric functions, e.g., arctan, arcsin</a:t>
            </a:r>
            <a:r>
              <a:rPr lang="en-US" altLang="en-US" sz="2600"/>
              <a:t>, </a:t>
            </a:r>
            <a:r>
              <a:rPr lang="en-US" altLang="en-US" sz="2600" i="1"/>
              <a:t>arccos [tan</a:t>
            </a:r>
            <a:r>
              <a:rPr lang="en-US" altLang="en-US" sz="2600" i="1" baseline="30000"/>
              <a:t>-1</a:t>
            </a:r>
            <a:r>
              <a:rPr lang="en-US" altLang="en-US" sz="2600"/>
              <a:t>, </a:t>
            </a:r>
            <a:r>
              <a:rPr lang="en-US" altLang="en-US" sz="2600" i="1"/>
              <a:t>sin</a:t>
            </a:r>
            <a:r>
              <a:rPr lang="en-US" altLang="en-US" sz="2600" i="1" baseline="30000"/>
              <a:t>-1</a:t>
            </a:r>
            <a:r>
              <a:rPr lang="en-US" altLang="en-US" sz="2600"/>
              <a:t>,</a:t>
            </a:r>
            <a:r>
              <a:rPr lang="en-US" altLang="en-US" sz="2600" i="1"/>
              <a:t> cos</a:t>
            </a:r>
            <a:r>
              <a:rPr lang="en-US" altLang="en-US" sz="2600" i="1" baseline="30000"/>
              <a:t>-1</a:t>
            </a:r>
            <a:r>
              <a:rPr lang="en-US" altLang="en-US" sz="2600" i="1"/>
              <a:t>]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600"/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FF0000"/>
                </a:solidFill>
              </a:rPr>
              <a:t>How to address these problems: </a:t>
            </a:r>
            <a:r>
              <a:rPr lang="en-US">
                <a:solidFill>
                  <a:srgbClr val="FF0000"/>
                </a:solidFill>
              </a:rPr>
              <a:t>It seems that students require substantial additional </a:t>
            </a:r>
            <a:r>
              <a:rPr lang="en-US" i="1">
                <a:solidFill>
                  <a:srgbClr val="FF0000"/>
                </a:solidFill>
              </a:rPr>
              <a:t>practice and repetition </a:t>
            </a:r>
            <a:r>
              <a:rPr lang="en-US">
                <a:solidFill>
                  <a:srgbClr val="FF0000"/>
                </a:solidFill>
              </a:rPr>
              <a:t>with basic trigonometric procedures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Questions: </a:t>
            </a:r>
            <a:br>
              <a:rPr lang="en-US" altLang="en-US" sz="4000"/>
            </a:br>
            <a:r>
              <a:rPr lang="en-US" altLang="en-US" sz="3200">
                <a:solidFill>
                  <a:srgbClr val="FF0000"/>
                </a:solidFill>
              </a:rPr>
              <a:t>Polytechnic</a:t>
            </a:r>
            <a:r>
              <a:rPr lang="en-US" altLang="en-US" sz="3200"/>
              <a:t>/</a:t>
            </a:r>
            <a:r>
              <a:rPr lang="en-US" altLang="en-US" sz="3200">
                <a:solidFill>
                  <a:srgbClr val="7030A0"/>
                </a:solidFill>
              </a:rPr>
              <a:t>Tempe</a:t>
            </a:r>
            <a:r>
              <a:rPr lang="en-US" altLang="en-US" sz="3200"/>
              <a:t> Campus Difference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</a:rPr>
              <a:t>Error</a:t>
            </a:r>
            <a:r>
              <a:rPr lang="en-US" altLang="en-US" sz="2600" b="1"/>
              <a:t> Rate (% incorrect responses)</a:t>
            </a:r>
            <a:endParaRPr lang="en-US" altLang="en-US" sz="2600" i="1"/>
          </a:p>
          <a:p>
            <a:pPr>
              <a:buFontTx/>
              <a:buNone/>
            </a:pPr>
            <a:r>
              <a:rPr lang="en-US" altLang="en-US" sz="2400" i="1"/>
              <a:t>Algebra-based course, second semester; #1-3 combined:</a:t>
            </a:r>
          </a:p>
          <a:p>
            <a:pPr lvl="1">
              <a:buFontTx/>
              <a:buNone/>
            </a:pPr>
            <a:endParaRPr lang="en-US" altLang="en-US" sz="2400"/>
          </a:p>
          <a:p>
            <a:pPr lvl="1">
              <a:buFontTx/>
              <a:buNone/>
            </a:pPr>
            <a:r>
              <a:rPr lang="en-US" altLang="en-US" sz="2400"/>
              <a:t>ASU </a:t>
            </a:r>
            <a:r>
              <a:rPr lang="en-US" altLang="en-US" sz="2400">
                <a:solidFill>
                  <a:srgbClr val="FF0000"/>
                </a:solidFill>
              </a:rPr>
              <a:t>Polytechnic</a:t>
            </a:r>
            <a:r>
              <a:rPr lang="en-US" altLang="en-US" sz="2400"/>
              <a:t> campus, Spring </a:t>
            </a:r>
            <a:r>
              <a:rPr lang="en-US" altLang="en-US" sz="1600"/>
              <a:t>(</a:t>
            </a:r>
            <a:r>
              <a:rPr lang="en-US" altLang="en-US" sz="1600" i="1"/>
              <a:t>N</a:t>
            </a:r>
            <a:r>
              <a:rPr lang="en-US" altLang="en-US" sz="1600"/>
              <a:t> = 52)</a:t>
            </a:r>
            <a:r>
              <a:rPr lang="en-US" altLang="en-US" sz="2400"/>
              <a:t>:</a:t>
            </a:r>
            <a:r>
              <a:rPr lang="en-US" altLang="en-US" sz="2400">
                <a:solidFill>
                  <a:srgbClr val="009900"/>
                </a:solidFill>
              </a:rPr>
              <a:t> </a:t>
            </a:r>
            <a:r>
              <a:rPr lang="en-US" altLang="en-US" sz="2400">
                <a:solidFill>
                  <a:srgbClr val="FF0000"/>
                </a:solidFill>
              </a:rPr>
              <a:t>59%</a:t>
            </a:r>
          </a:p>
          <a:p>
            <a:pPr lvl="1">
              <a:spcBef>
                <a:spcPts val="1800"/>
              </a:spcBef>
              <a:buFontTx/>
              <a:buNone/>
            </a:pPr>
            <a:r>
              <a:rPr lang="en-US" altLang="en-US" sz="2400"/>
              <a:t>ASU </a:t>
            </a:r>
            <a:r>
              <a:rPr lang="en-US" altLang="en-US" sz="2400">
                <a:solidFill>
                  <a:srgbClr val="7030A0"/>
                </a:solidFill>
              </a:rPr>
              <a:t>Tempe</a:t>
            </a:r>
            <a:r>
              <a:rPr lang="en-US" altLang="en-US" sz="2400"/>
              <a:t> campus, Spring </a:t>
            </a:r>
            <a:r>
              <a:rPr lang="en-US" altLang="en-US" sz="1600"/>
              <a:t>(</a:t>
            </a:r>
            <a:r>
              <a:rPr lang="en-US" altLang="en-US" sz="1600" i="1"/>
              <a:t>N</a:t>
            </a:r>
            <a:r>
              <a:rPr lang="en-US" altLang="en-US" sz="1600"/>
              <a:t> = 61)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7030A0"/>
                </a:solidFill>
              </a:rPr>
              <a:t>35%</a:t>
            </a:r>
          </a:p>
          <a:p>
            <a:pPr lvl="1">
              <a:buFontTx/>
              <a:buNone/>
            </a:pPr>
            <a:endParaRPr lang="en-US" altLang="en-US" sz="240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4025</TotalTime>
  <Words>796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ＭＳ Ｐゴシック</vt:lpstr>
      <vt:lpstr>Arial</vt:lpstr>
      <vt:lpstr>Default Design</vt:lpstr>
      <vt:lpstr>Exploration of Physics Students' Mathematical Difficulties </vt:lpstr>
      <vt:lpstr>The Problem</vt:lpstr>
      <vt:lpstr>Difficulty #1: Trigonometry</vt:lpstr>
      <vt:lpstr>Trigonometry Questions  with samples of correct student responses</vt:lpstr>
      <vt:lpstr>PowerPoint Presentation</vt:lpstr>
      <vt:lpstr>PowerPoint Presentation</vt:lpstr>
      <vt:lpstr>Trigonometry Questions: </vt:lpstr>
      <vt:lpstr>Results on Trigonometry Questions</vt:lpstr>
      <vt:lpstr>Trigonometry Questions:  Polytechnic/Tempe Campus Difference</vt:lpstr>
      <vt:lpstr>Trigonometry Questions:  Spring/Fall Semester Difference</vt:lpstr>
      <vt:lpstr>Trigonometry Questions:  Multiple-Choice vs. Non-Multiple-Choice (Higher Error Rate on Non-Multiple-Choice [Non-MC])</vt:lpstr>
      <vt:lpstr>Difficulty  #2: Algebra</vt:lpstr>
      <vt:lpstr>Algebra: Simultaneous Equations</vt:lpstr>
      <vt:lpstr>Algebra: Simultaneous Equations</vt:lpstr>
      <vt:lpstr>Algebra: Simultaneous Equations</vt:lpstr>
      <vt:lpstr>Algebra: Simultaneous Equations</vt:lpstr>
      <vt:lpstr>Sources of Difficulties</vt:lpstr>
      <vt:lpstr>How to Address Difficulties?</vt:lpstr>
      <vt:lpstr>Summary:  What Options do Physics Instructors Have for Dealing with Students’ Mathematics Difficulties?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gewichtheber99</cp:lastModifiedBy>
  <cp:revision>411</cp:revision>
  <cp:lastPrinted>2017-06-18T21:53:03Z</cp:lastPrinted>
  <dcterms:created xsi:type="dcterms:W3CDTF">2013-03-14T05:41:31Z</dcterms:created>
  <dcterms:modified xsi:type="dcterms:W3CDTF">2017-06-18T21:56:56Z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