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1043" r:id="rId2"/>
    <p:sldId id="1044" r:id="rId3"/>
    <p:sldId id="830" r:id="rId4"/>
    <p:sldId id="1046" r:id="rId5"/>
    <p:sldId id="1036" r:id="rId6"/>
    <p:sldId id="1037" r:id="rId7"/>
    <p:sldId id="1057" r:id="rId8"/>
    <p:sldId id="1038" r:id="rId9"/>
    <p:sldId id="1039" r:id="rId10"/>
    <p:sldId id="838" r:id="rId11"/>
    <p:sldId id="987" r:id="rId12"/>
    <p:sldId id="834" r:id="rId13"/>
    <p:sldId id="1052" r:id="rId14"/>
    <p:sldId id="812" r:id="rId15"/>
    <p:sldId id="954" r:id="rId16"/>
    <p:sldId id="955" r:id="rId17"/>
    <p:sldId id="811" r:id="rId18"/>
    <p:sldId id="846" r:id="rId19"/>
    <p:sldId id="956" r:id="rId20"/>
    <p:sldId id="1032" r:id="rId21"/>
    <p:sldId id="1033" r:id="rId22"/>
    <p:sldId id="1034" r:id="rId23"/>
    <p:sldId id="979" r:id="rId24"/>
    <p:sldId id="980" r:id="rId25"/>
    <p:sldId id="1058" r:id="rId26"/>
    <p:sldId id="981" r:id="rId27"/>
    <p:sldId id="990" r:id="rId28"/>
    <p:sldId id="989" r:id="rId29"/>
    <p:sldId id="865" r:id="rId30"/>
    <p:sldId id="1045" r:id="rId31"/>
    <p:sldId id="864" r:id="rId32"/>
    <p:sldId id="862" r:id="rId33"/>
    <p:sldId id="850" r:id="rId34"/>
    <p:sldId id="809" r:id="rId35"/>
    <p:sldId id="1049" r:id="rId36"/>
    <p:sldId id="1017" r:id="rId37"/>
    <p:sldId id="1018" r:id="rId38"/>
    <p:sldId id="1012" r:id="rId39"/>
    <p:sldId id="1019" r:id="rId40"/>
    <p:sldId id="1015" r:id="rId41"/>
    <p:sldId id="1050" r:id="rId42"/>
    <p:sldId id="1014" r:id="rId43"/>
    <p:sldId id="1016" r:id="rId44"/>
    <p:sldId id="1051" r:id="rId45"/>
    <p:sldId id="1020" r:id="rId46"/>
    <p:sldId id="1021" r:id="rId47"/>
    <p:sldId id="1024" r:id="rId48"/>
    <p:sldId id="1041" r:id="rId49"/>
    <p:sldId id="1054" r:id="rId50"/>
    <p:sldId id="1055" r:id="rId51"/>
    <p:sldId id="1025" r:id="rId52"/>
    <p:sldId id="1026" r:id="rId53"/>
    <p:sldId id="1059" r:id="rId54"/>
    <p:sldId id="1027" r:id="rId55"/>
    <p:sldId id="1048" r:id="rId56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63FA"/>
    <a:srgbClr val="00CC96"/>
    <a:srgbClr val="EF553B"/>
    <a:srgbClr val="636EFA"/>
    <a:srgbClr val="FF0000"/>
    <a:srgbClr val="008000"/>
    <a:srgbClr val="DDDDDD"/>
    <a:srgbClr val="00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81" autoAdjust="0"/>
    <p:restoredTop sz="90611" autoAdjust="0"/>
  </p:normalViewPr>
  <p:slideViewPr>
    <p:cSldViewPr>
      <p:cViewPr varScale="1">
        <p:scale>
          <a:sx n="89" d="100"/>
          <a:sy n="89" d="100"/>
        </p:scale>
        <p:origin x="480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1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139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r>
              <a:rPr lang="en-US" sz="3600" b="1" dirty="0"/>
              <a:t>Investigation into the mathematical preparation of introductory physics students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Meltzer,</a:t>
            </a:r>
            <a:r>
              <a:rPr lang="en-US" altLang="en-US" baseline="20000" dirty="0"/>
              <a:t>1</a:t>
            </a:r>
            <a:r>
              <a:rPr lang="en-US" altLang="en-US" dirty="0"/>
              <a:t> Dakota H. King,</a:t>
            </a:r>
            <a:r>
              <a:rPr lang="en-US" altLang="en-US" baseline="20000" dirty="0"/>
              <a:t>1</a:t>
            </a:r>
            <a:r>
              <a:rPr lang="en-US" altLang="en-US" dirty="0"/>
              <a:t> and John D. Byrd</a:t>
            </a:r>
            <a:r>
              <a:rPr lang="en-US" altLang="en-US" baseline="20000" dirty="0"/>
              <a:t>1,2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1</a:t>
            </a: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2</a:t>
            </a:r>
            <a:r>
              <a:rPr lang="en-US" altLang="en-US" sz="2000" dirty="0"/>
              <a:t>Michigan State University (present address)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63" y="1828800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Area</a:t>
            </a:r>
          </a:p>
        </p:txBody>
      </p:sp>
    </p:spTree>
    <p:extLst>
      <p:ext uri="{BB962C8B-B14F-4D97-AF65-F5344CB8AC3E}">
        <p14:creationId xmlns:p14="http://schemas.microsoft.com/office/powerpoint/2010/main" val="1729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0008E-89D0-42DA-96E6-9BCA8C3B9B36}"/>
              </a:ext>
            </a:extLst>
          </p:cNvPr>
          <p:cNvSpPr/>
          <p:nvPr/>
        </p:nvSpPr>
        <p:spPr>
          <a:xfrm>
            <a:off x="3733800" y="4572000"/>
            <a:ext cx="464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E7F5E9-248E-43E2-A7E1-94021F74C4A3}"/>
              </a:ext>
            </a:extLst>
          </p:cNvPr>
          <p:cNvGraphicFramePr>
            <a:graphicFrameLocks noGrp="1"/>
          </p:cNvGraphicFramePr>
          <p:nvPr/>
        </p:nvGraphicFramePr>
        <p:xfrm>
          <a:off x="1683203" y="4786440"/>
          <a:ext cx="88255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98">
                  <a:extLst>
                    <a:ext uri="{9D8B030D-6E8A-4147-A177-3AD203B41FA5}">
                      <a16:colId xmlns:a16="http://schemas.microsoft.com/office/drawing/2014/main" val="1398813716"/>
                    </a:ext>
                  </a:extLst>
                </a:gridCol>
                <a:gridCol w="900210">
                  <a:extLst>
                    <a:ext uri="{9D8B030D-6E8A-4147-A177-3AD203B41FA5}">
                      <a16:colId xmlns:a16="http://schemas.microsoft.com/office/drawing/2014/main" val="1740453981"/>
                    </a:ext>
                  </a:extLst>
                </a:gridCol>
                <a:gridCol w="2455992">
                  <a:extLst>
                    <a:ext uri="{9D8B030D-6E8A-4147-A177-3AD203B41FA5}">
                      <a16:colId xmlns:a16="http://schemas.microsoft.com/office/drawing/2014/main" val="3494599292"/>
                    </a:ext>
                  </a:extLst>
                </a:gridCol>
                <a:gridCol w="3262993">
                  <a:extLst>
                    <a:ext uri="{9D8B030D-6E8A-4147-A177-3AD203B41FA5}">
                      <a16:colId xmlns:a16="http://schemas.microsoft.com/office/drawing/2014/main" val="1605584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Numerically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Correct with correct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4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ASU-Polytechnic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3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ASU-Tempe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3571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C1761FF-6B17-44BF-BFDB-3598C9657EDD}"/>
              </a:ext>
            </a:extLst>
          </p:cNvPr>
          <p:cNvSpPr/>
          <p:nvPr/>
        </p:nvSpPr>
        <p:spPr>
          <a:xfrm>
            <a:off x="7162800" y="4648200"/>
            <a:ext cx="3517256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836DC7-7CD8-4D96-80C2-2FC3DF62C3B3}"/>
              </a:ext>
            </a:extLst>
          </p:cNvPr>
          <p:cNvSpPr txBox="1"/>
          <p:nvPr/>
        </p:nvSpPr>
        <p:spPr>
          <a:xfrm>
            <a:off x="3938998" y="43883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 Slope of Graph</a:t>
            </a:r>
          </a:p>
        </p:txBody>
      </p:sp>
    </p:spTree>
    <p:extLst>
      <p:ext uri="{BB962C8B-B14F-4D97-AF65-F5344CB8AC3E}">
        <p14:creationId xmlns:p14="http://schemas.microsoft.com/office/powerpoint/2010/main" val="416886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63F5C8-0E06-49EB-BCF5-E823CA4EC6D3}"/>
              </a:ext>
            </a:extLst>
          </p:cNvPr>
          <p:cNvSpPr txBox="1"/>
          <p:nvPr/>
        </p:nvSpPr>
        <p:spPr>
          <a:xfrm>
            <a:off x="342898" y="5970070"/>
            <a:ext cx="1150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</a:rPr>
              <a:t>Most common error: </a:t>
            </a:r>
            <a:r>
              <a:rPr lang="en-US" sz="2600" i="1" dirty="0">
                <a:solidFill>
                  <a:srgbClr val="FF0000"/>
                </a:solidFill>
              </a:rPr>
              <a:t>Counting grid squares and ignoring numbers on axes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2FD53-9BE6-45C3-BE34-5BCA70518DB6}"/>
              </a:ext>
            </a:extLst>
          </p:cNvPr>
          <p:cNvSpPr txBox="1"/>
          <p:nvPr/>
        </p:nvSpPr>
        <p:spPr>
          <a:xfrm>
            <a:off x="2247898" y="3882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</a:rPr>
              <a:t>Correct-response rate: 30-60% (N &gt; 4000)</a:t>
            </a:r>
          </a:p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(nearly independent of course or campus) 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lowered correct-response rates by </a:t>
            </a:r>
            <a:r>
              <a:rPr lang="en-US" sz="2800" dirty="0"/>
              <a:t>≈25%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23805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kumimoji="0" lang="en-US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23805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kumimoji="0" lang="en-US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</a:t>
                  </a:r>
                  <a:r>
                    <a:rPr lang="en-US" altLang="en-US" sz="2400" b="1" kern="0" dirty="0" err="1">
                      <a:solidFill>
                        <a:srgbClr val="000000"/>
                      </a:solidFill>
                      <a:latin typeface="Arial"/>
                      <a:ea typeface="+mj-ea"/>
                      <a:cs typeface="Arial"/>
                    </a:rPr>
                    <a:t>lgebra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372)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470)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kumimoji="0" lang="en-US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Calculus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7359546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</a:t>
                  </a:r>
                  <a:r>
                    <a:rPr kumimoji="0" lang="en-US" alt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Calculus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-based course, ASU-T)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1205)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FAEAF-69A7-4A9E-BA5A-00D9FAB1F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11887200" cy="5511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408DD-774B-45D4-9A22-B75CF7B30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32957"/>
            <a:ext cx="1524132" cy="1333616"/>
          </a:xfrm>
          <a:prstGeom prst="rect">
            <a:avLst/>
          </a:prstGeom>
          <a:solidFill>
            <a:schemeClr val="bg1"/>
          </a:solidFill>
          <a:ln w="10160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FFFEC-5F19-4488-8FC7-CC7A7FE21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1061"/>
            <a:ext cx="1760373" cy="129551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AC72A6-8D60-414E-A616-E5BA2A8C270F}"/>
              </a:ext>
            </a:extLst>
          </p:cNvPr>
          <p:cNvSpPr txBox="1"/>
          <p:nvPr/>
        </p:nvSpPr>
        <p:spPr>
          <a:xfrm>
            <a:off x="2208947" y="2898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Symbolic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8A2EC-9C2D-4E01-BFD5-82E4BFF45CB2}"/>
              </a:ext>
            </a:extLst>
          </p:cNvPr>
          <p:cNvSpPr txBox="1"/>
          <p:nvPr/>
        </p:nvSpPr>
        <p:spPr>
          <a:xfrm>
            <a:off x="8153400" y="305665"/>
            <a:ext cx="11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Numeric</a:t>
            </a:r>
          </a:p>
        </p:txBody>
      </p:sp>
    </p:spTree>
    <p:extLst>
      <p:ext uri="{BB962C8B-B14F-4D97-AF65-F5344CB8AC3E}">
        <p14:creationId xmlns:p14="http://schemas.microsoft.com/office/powerpoint/2010/main" val="32243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Sources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r>
              <a:rPr lang="en-US" altLang="en-US" sz="2400" dirty="0"/>
              <a:t>Diagnostic pretests covering pre-college mathematics given to over 7000 introductory physics students (non-credit; calculators allowed):</a:t>
            </a:r>
          </a:p>
          <a:p>
            <a:r>
              <a:rPr lang="en-US" altLang="en-US" sz="2400" dirty="0"/>
              <a:t>More than 80 one-on-one problem-solving interviews</a:t>
            </a:r>
          </a:p>
          <a:p>
            <a:r>
              <a:rPr lang="en-US" altLang="en-US" sz="2400" dirty="0"/>
              <a:t>Pre-instruction tests of scientific reasoning skill and physics concept knowledge.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034A-E6FA-4F5C-833F-094CBAE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9144000" cy="1143000"/>
          </a:xfrm>
        </p:spPr>
        <p:txBody>
          <a:bodyPr/>
          <a:lstStyle/>
          <a:p>
            <a:r>
              <a:rPr lang="en-US" sz="3600" dirty="0"/>
              <a:t>Confusion can result from the nature of the symbols themselves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59A13-6021-42FE-97E7-B14150DC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2492353"/>
            <a:ext cx="2819399" cy="1625600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7D72F-78D3-4167-8A44-C18AFBA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73889"/>
            <a:ext cx="2900377" cy="1717111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33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(Total </a:t>
            </a:r>
            <a:r>
              <a:rPr lang="en-US" sz="1200" i="1" dirty="0">
                <a:solidFill>
                  <a:srgbClr val="FF0000"/>
                </a:solidFill>
              </a:rPr>
              <a:t>N</a:t>
            </a:r>
            <a:r>
              <a:rPr lang="en-US" sz="1200" dirty="0">
                <a:solidFill>
                  <a:srgbClr val="FF0000"/>
                </a:solidFill>
              </a:rPr>
              <a:t> &gt; 1000)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39389-733C-4F26-BAAF-EBDFF41EA178}"/>
              </a:ext>
            </a:extLst>
          </p:cNvPr>
          <p:cNvSpPr/>
          <p:nvPr/>
        </p:nvSpPr>
        <p:spPr>
          <a:xfrm>
            <a:off x="6629400" y="1810623"/>
            <a:ext cx="4419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4DAE3-EFDA-4E0B-9E03-5B2BE59FDA97}"/>
              </a:ext>
            </a:extLst>
          </p:cNvPr>
          <p:cNvSpPr/>
          <p:nvPr/>
        </p:nvSpPr>
        <p:spPr>
          <a:xfrm>
            <a:off x="5151282" y="4191000"/>
            <a:ext cx="14781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(Total </a:t>
            </a:r>
            <a:r>
              <a:rPr lang="en-US" sz="1200" i="1" dirty="0">
                <a:solidFill>
                  <a:srgbClr val="FF0000"/>
                </a:solidFill>
              </a:rPr>
              <a:t>N</a:t>
            </a:r>
            <a:r>
              <a:rPr lang="en-US" sz="1200" dirty="0">
                <a:solidFill>
                  <a:srgbClr val="FF0000"/>
                </a:solidFill>
              </a:rPr>
              <a:t> &gt; 1000)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73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F695-8AEE-4461-A422-804AC446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Students favor non-standard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EF9-DFEA-4C83-AE0B-933BDF57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Introductory physics students favor semi-arithmetic methods for solving solve algebraic equations; they do not “isolate the unknown variable.”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17111-A90A-482B-B726-4EAE8463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400800" cy="4815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6B5E0-CE03-4713-8F35-50EBB1582EF1}"/>
              </a:ext>
            </a:extLst>
          </p:cNvPr>
          <p:cNvSpPr txBox="1"/>
          <p:nvPr/>
        </p:nvSpPr>
        <p:spPr>
          <a:xfrm>
            <a:off x="2133600" y="42672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How would you solve this?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A61DA-3BE5-4504-B204-094F2DFF23D0}"/>
              </a:ext>
            </a:extLst>
          </p:cNvPr>
          <p:cNvSpPr/>
          <p:nvPr/>
        </p:nvSpPr>
        <p:spPr>
          <a:xfrm>
            <a:off x="1066800" y="1676400"/>
            <a:ext cx="6019800" cy="3976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2BC0F-832A-4CD0-812C-19258B1D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600200"/>
            <a:ext cx="2648179" cy="312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17111-A90A-482B-B726-4EAE8463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6400800" cy="4815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C489FD-CE09-45E3-9F86-AAEA89885F75}"/>
              </a:ext>
            </a:extLst>
          </p:cNvPr>
          <p:cNvSpPr txBox="1"/>
          <p:nvPr/>
        </p:nvSpPr>
        <p:spPr>
          <a:xfrm>
            <a:off x="7467600" y="8382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53/53 students solved it this way: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0610C-AEB1-4E46-B394-82307392BC89}"/>
              </a:ext>
            </a:extLst>
          </p:cNvPr>
          <p:cNvSpPr txBox="1"/>
          <p:nvPr/>
        </p:nvSpPr>
        <p:spPr>
          <a:xfrm>
            <a:off x="2362200" y="5835134"/>
            <a:ext cx="769960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observed these methods used on </a:t>
            </a:r>
            <a:r>
              <a:rPr lang="en-US" i="1" dirty="0">
                <a:solidFill>
                  <a:srgbClr val="FF0000"/>
                </a:solidFill>
              </a:rPr>
              <a:t>thousands</a:t>
            </a:r>
            <a:r>
              <a:rPr lang="en-US" dirty="0">
                <a:solidFill>
                  <a:srgbClr val="FF0000"/>
                </a:solidFill>
              </a:rPr>
              <a:t> of students’ submissions</a:t>
            </a:r>
          </a:p>
        </p:txBody>
      </p:sp>
    </p:spTree>
    <p:extLst>
      <p:ext uri="{BB962C8B-B14F-4D97-AF65-F5344CB8AC3E}">
        <p14:creationId xmlns:p14="http://schemas.microsoft.com/office/powerpoint/2010/main" val="35249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777211-CC8B-6909-A469-8B8E2A2F4790}"/>
              </a:ext>
            </a:extLst>
          </p:cNvPr>
          <p:cNvSpPr txBox="1"/>
          <p:nvPr/>
        </p:nvSpPr>
        <p:spPr>
          <a:xfrm>
            <a:off x="2057400" y="113592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Results consistent among different universities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CE0CC-4AC2-B1F5-EFD3-D263CF18AF50}"/>
              </a:ext>
            </a:extLst>
          </p:cNvPr>
          <p:cNvGrpSpPr/>
          <p:nvPr/>
        </p:nvGrpSpPr>
        <p:grpSpPr>
          <a:xfrm>
            <a:off x="2582992" y="5711309"/>
            <a:ext cx="7349866" cy="369332"/>
            <a:chOff x="2975234" y="6336268"/>
            <a:chExt cx="7349866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3C8EE4-0B2E-7061-6E15-5D6BFF12F45C}"/>
                </a:ext>
              </a:extLst>
            </p:cNvPr>
            <p:cNvSpPr/>
            <p:nvPr/>
          </p:nvSpPr>
          <p:spPr>
            <a:xfrm>
              <a:off x="7911212" y="6386136"/>
              <a:ext cx="257175" cy="269591"/>
            </a:xfrm>
            <a:prstGeom prst="rect">
              <a:avLst/>
            </a:prstGeom>
            <a:solidFill>
              <a:srgbClr val="AB6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4D62FB-8967-7BE3-FDB4-4F1FB5DEF7D7}"/>
                </a:ext>
              </a:extLst>
            </p:cNvPr>
            <p:cNvSpPr txBox="1"/>
            <p:nvPr/>
          </p:nvSpPr>
          <p:spPr>
            <a:xfrm>
              <a:off x="3228974" y="6336268"/>
              <a:ext cx="2331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ASU Tempe (N&gt;500)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7EBF60-DBE6-D414-10F3-64EFD200E568}"/>
                </a:ext>
              </a:extLst>
            </p:cNvPr>
            <p:cNvSpPr/>
            <p:nvPr/>
          </p:nvSpPr>
          <p:spPr>
            <a:xfrm>
              <a:off x="2975234" y="6386138"/>
              <a:ext cx="257175" cy="269591"/>
            </a:xfrm>
            <a:prstGeom prst="rect">
              <a:avLst/>
            </a:prstGeom>
            <a:solidFill>
              <a:srgbClr val="EF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C95FD3-A4FA-3517-B4A4-F0C1E1D29237}"/>
                </a:ext>
              </a:extLst>
            </p:cNvPr>
            <p:cNvSpPr txBox="1"/>
            <p:nvPr/>
          </p:nvSpPr>
          <p:spPr>
            <a:xfrm>
              <a:off x="6060401" y="6336268"/>
              <a:ext cx="18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 (N&gt;350)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477BF4-681A-7979-1177-DCF96E97CA5C}"/>
                </a:ext>
              </a:extLst>
            </p:cNvPr>
            <p:cNvSpPr/>
            <p:nvPr/>
          </p:nvSpPr>
          <p:spPr>
            <a:xfrm>
              <a:off x="5835077" y="6386137"/>
              <a:ext cx="257175" cy="269591"/>
            </a:xfrm>
            <a:prstGeom prst="rect">
              <a:avLst/>
            </a:prstGeom>
            <a:solidFill>
              <a:srgbClr val="00C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809011-B7CF-E04B-BB48-8357C47350CE}"/>
                </a:ext>
              </a:extLst>
            </p:cNvPr>
            <p:cNvSpPr txBox="1"/>
            <p:nvPr/>
          </p:nvSpPr>
          <p:spPr>
            <a:xfrm>
              <a:off x="8115300" y="6336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OSU (N&gt;500)</a:t>
              </a:r>
            </a:p>
          </p:txBody>
        </p:sp>
      </p:grp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443983DE-C98A-7822-6AEE-13DD76DD5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7500"/>
          <a:stretch/>
        </p:blipFill>
        <p:spPr>
          <a:xfrm>
            <a:off x="0" y="608237"/>
            <a:ext cx="12192000" cy="495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B35EDA-D1BE-401F-A42B-F8D843487237}"/>
              </a:ext>
            </a:extLst>
          </p:cNvPr>
          <p:cNvSpPr txBox="1"/>
          <p:nvPr/>
        </p:nvSpPr>
        <p:spPr>
          <a:xfrm>
            <a:off x="3705225" y="623071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Correct-response rates: algebra-based course</a:t>
            </a:r>
          </a:p>
        </p:txBody>
      </p:sp>
    </p:spTree>
    <p:extLst>
      <p:ext uri="{BB962C8B-B14F-4D97-AF65-F5344CB8AC3E}">
        <p14:creationId xmlns:p14="http://schemas.microsoft.com/office/powerpoint/2010/main" val="2144056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0DAA-3921-4564-817D-7668E85D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Caution: </a:t>
            </a:r>
            <a:r>
              <a:rPr lang="en-US" sz="3600" dirty="0"/>
              <a:t>Difficulties with one topic implies difficulties with others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14F2-FCC8-476B-902E-9EB0FE02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Students’ scores on different problem types tend to track each other closely: relatively low scores on one type imply relatively low scores on the others</a:t>
            </a:r>
          </a:p>
          <a:p>
            <a:r>
              <a:rPr lang="en-US" sz="2800" dirty="0"/>
              <a:t>Factor analysis shows only a single factor for entire diagnostic</a:t>
            </a:r>
          </a:p>
        </p:txBody>
      </p:sp>
    </p:spTree>
    <p:extLst>
      <p:ext uri="{BB962C8B-B14F-4D97-AF65-F5344CB8AC3E}">
        <p14:creationId xmlns:p14="http://schemas.microsoft.com/office/powerpoint/2010/main" val="2805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63C6D-63BE-45CB-9246-31AD3890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17" y="228600"/>
            <a:ext cx="11716765" cy="632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EA7D42-9DAE-4478-B393-ACA3639C7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079749"/>
            <a:ext cx="2256150" cy="170013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55B51-35F4-47E4-ADE4-39554734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2133600" cy="1272988"/>
          </a:xfrm>
          <a:prstGeom prst="rect">
            <a:avLst/>
          </a:prstGeom>
          <a:ln w="101600">
            <a:solidFill>
              <a:srgbClr val="0000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14040-177C-43FD-AB93-5027DDFC8235}"/>
              </a:ext>
            </a:extLst>
          </p:cNvPr>
          <p:cNvSpPr txBox="1"/>
          <p:nvPr/>
        </p:nvSpPr>
        <p:spPr>
          <a:xfrm>
            <a:off x="5867400" y="228600"/>
            <a:ext cx="5257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Similar scores on two </a:t>
            </a:r>
            <a:r>
              <a:rPr lang="en-US" b="1" i="1" dirty="0"/>
              <a:t>very</a:t>
            </a:r>
            <a:r>
              <a:rPr lang="en-US" b="1" dirty="0"/>
              <a:t> different problems</a:t>
            </a:r>
          </a:p>
          <a:p>
            <a:pPr algn="ctr"/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&gt; 5000)</a:t>
            </a:r>
          </a:p>
        </p:txBody>
      </p:sp>
    </p:spTree>
    <p:extLst>
      <p:ext uri="{BB962C8B-B14F-4D97-AF65-F5344CB8AC3E}">
        <p14:creationId xmlns:p14="http://schemas.microsoft.com/office/powerpoint/2010/main" val="15489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On-line Version</a:t>
            </a:r>
          </a:p>
        </p:txBody>
      </p:sp>
    </p:spTree>
    <p:extLst>
      <p:ext uri="{BB962C8B-B14F-4D97-AF65-F5344CB8AC3E}">
        <p14:creationId xmlns:p14="http://schemas.microsoft.com/office/powerpoint/2010/main" val="137258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Examples of Test Items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731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2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56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8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C461-36C2-4672-A491-37D1EDFB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On-line and written versions yield consistent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07491-F0F7-43A3-8B6F-45164AD1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63498"/>
            <a:ext cx="12192000" cy="5659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E168CB-98D9-428A-BBAE-E3FFE4ADB471}"/>
              </a:ext>
            </a:extLst>
          </p:cNvPr>
          <p:cNvSpPr txBox="1"/>
          <p:nvPr/>
        </p:nvSpPr>
        <p:spPr>
          <a:xfrm>
            <a:off x="5791200" y="111028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b="1" dirty="0"/>
              <a:t>written</a:t>
            </a:r>
            <a:r>
              <a:rPr lang="en-US" dirty="0"/>
              <a:t>		</a:t>
            </a:r>
            <a:r>
              <a:rPr lang="en-US" b="1" dirty="0"/>
              <a:t>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69957-B83B-437A-83E3-E367F52D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48496"/>
            <a:ext cx="315112" cy="2997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FFAC53-60D1-46BC-8E6D-841B45DED3B6}"/>
              </a:ext>
            </a:extLst>
          </p:cNvPr>
          <p:cNvSpPr/>
          <p:nvPr/>
        </p:nvSpPr>
        <p:spPr>
          <a:xfrm>
            <a:off x="5876925" y="1178646"/>
            <a:ext cx="257175" cy="2695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09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9AD6-94F0-4C5F-90CD-D0532E3D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Findings from &gt;80 Interviews:</a:t>
            </a:r>
            <a:br>
              <a:rPr lang="en-US" sz="3600" dirty="0"/>
            </a:br>
            <a:r>
              <a:rPr lang="en-US" sz="3600" dirty="0"/>
              <a:t>Students make many “careless”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0504-FEB2-4A8E-8D1F-E61F7645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interviews, students tended to self-correct approximately 60% of their initial errors with little or no prompting, suggesting that many errors are “careless.”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findings suggest that increased focus on improving students’ self-checking behavior might provide significant performance dividends.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studies have shown that making these improvements is quite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full online diagnostic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139143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917070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927525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396739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67627C7-87A7-4E60-BFD1-A100899E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200275"/>
            <a:ext cx="7239000" cy="37528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0C94088-5153-48A7-B5BE-E4BA1E8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33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Find Unknown Side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440836-BBD8-4110-A10B-51CA4AA8023A}"/>
              </a:ext>
            </a:extLst>
          </p:cNvPr>
          <p:cNvSpPr/>
          <p:nvPr/>
        </p:nvSpPr>
        <p:spPr>
          <a:xfrm>
            <a:off x="6248400" y="3276601"/>
            <a:ext cx="3048000" cy="267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16879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016150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781198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324600" y="457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“C” course grades than those who scored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608073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297417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725138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283779" y="464820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“A” course grades than those who scored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768293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E051-D88C-4A71-A52C-953D5B4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Factors other than math preparation may influence course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8253-EE04-4759-8EAF-8C99D875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Scientific reasoning skills, as measured by the Lawson Test of Scientific Reasoning</a:t>
            </a:r>
          </a:p>
          <a:p>
            <a:pPr lvl="1"/>
            <a:r>
              <a:rPr lang="en-US" sz="2400" dirty="0"/>
              <a:t>Physics concept knowledge, as measured by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4971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14" y="1600200"/>
            <a:ext cx="585215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4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14333" y="980440"/>
          <a:ext cx="10629899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4764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Top-quartile Lawson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Bottom-quartile Lawson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Top quartile vs. Bottom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59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4735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614333" y="4938841"/>
            <a:ext cx="571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CU: University of Colorado, Boulder</a:t>
            </a:r>
          </a:p>
          <a:p>
            <a:r>
              <a:rPr lang="en-US" sz="1400" dirty="0"/>
              <a:t>LMU: Loyola Marymount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367432" y="533400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Lawson reasoning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“A” course grades than those who scored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40585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67627C7-87A7-4E60-BFD1-A100899E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200275"/>
            <a:ext cx="7239000" cy="37528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0C94088-5153-48A7-B5BE-E4BA1E8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337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Find Unknown Side</a:t>
            </a:r>
          </a:p>
        </p:txBody>
      </p:sp>
    </p:spTree>
    <p:extLst>
      <p:ext uri="{BB962C8B-B14F-4D97-AF65-F5344CB8AC3E}">
        <p14:creationId xmlns:p14="http://schemas.microsoft.com/office/powerpoint/2010/main" val="1604535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14333" y="990600"/>
          <a:ext cx="10629899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4764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Top-quartile Lawson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Bottom-quartile Lawson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Bottom quartile vs. Top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4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9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4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405532" y="5385352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Lawson reasoning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“C” course grades than those who scored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Low Course Grade vs. Lawson Test of Scientific Reasoning Pretest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3B2C-6737-232F-1A29-1FFF8DF94240}"/>
              </a:ext>
            </a:extLst>
          </p:cNvPr>
          <p:cNvSpPr txBox="1"/>
          <p:nvPr/>
        </p:nvSpPr>
        <p:spPr>
          <a:xfrm>
            <a:off x="614333" y="4928681"/>
            <a:ext cx="571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CU: University of Colorado, Boulder</a:t>
            </a:r>
          </a:p>
          <a:p>
            <a:r>
              <a:rPr lang="en-US" sz="1400" dirty="0"/>
              <a:t>LMU: Loyola Marymount University</a:t>
            </a:r>
          </a:p>
        </p:txBody>
      </p:sp>
    </p:spTree>
    <p:extLst>
      <p:ext uri="{BB962C8B-B14F-4D97-AF65-F5344CB8AC3E}">
        <p14:creationId xmlns:p14="http://schemas.microsoft.com/office/powerpoint/2010/main" val="3885754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D620562-8E68-4ADC-B670-A1F4C5D4B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Grade is Predicted by FCI Pretest Score?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E90608-D4AC-43A9-93BF-307161599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Henderson (2002), University of Minnesota 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1000)</a:t>
            </a:r>
          </a:p>
          <a:p>
            <a:endParaRPr lang="en-US" altLang="en-US" sz="2200" dirty="0"/>
          </a:p>
          <a:p>
            <a:pPr>
              <a:buFontTx/>
              <a:buNone/>
            </a:pPr>
            <a:r>
              <a:rPr lang="en-US" altLang="en-US" b="1" dirty="0"/>
              <a:t>FCI Pretest score: 	</a:t>
            </a:r>
            <a:r>
              <a:rPr lang="en-US" altLang="en-US" b="1" dirty="0">
                <a:solidFill>
                  <a:srgbClr val="FF0000"/>
                </a:solidFill>
              </a:rPr>
              <a:t>0-30%</a:t>
            </a:r>
            <a:r>
              <a:rPr lang="en-US" altLang="en-US" sz="2800" dirty="0"/>
              <a:t> 	</a:t>
            </a:r>
            <a:r>
              <a:rPr lang="en-US" altLang="en-US" sz="2800" b="1" dirty="0">
                <a:solidFill>
                  <a:schemeClr val="accent2"/>
                </a:solidFill>
              </a:rPr>
              <a:t>63-100%</a:t>
            </a:r>
          </a:p>
          <a:p>
            <a:pPr>
              <a:spcBef>
                <a:spcPct val="45000"/>
              </a:spcBef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10% 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47%	</a:t>
            </a:r>
            <a:r>
              <a:rPr lang="en-US" altLang="en-US" sz="2400" i="1" dirty="0"/>
              <a:t>Ratio: 4.7</a:t>
            </a:r>
          </a:p>
          <a:p>
            <a:pPr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46% 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9%	</a:t>
            </a:r>
            <a:r>
              <a:rPr lang="en-US" altLang="en-US" sz="2400" i="1" dirty="0"/>
              <a:t>Ratio: 5.1</a:t>
            </a:r>
          </a:p>
          <a:p>
            <a:pPr>
              <a:buFontTx/>
              <a:buNone/>
            </a:pPr>
            <a:r>
              <a:rPr lang="en-US" altLang="en-US" sz="2800" dirty="0"/>
              <a:t>				</a:t>
            </a:r>
            <a:endParaRPr lang="en-US" altLang="en-US" sz="2400" i="1" dirty="0"/>
          </a:p>
          <a:p>
            <a:pPr>
              <a:buFontTx/>
              <a:buNone/>
            </a:pPr>
            <a:r>
              <a:rPr lang="en-US" altLang="en-US" sz="2000" dirty="0"/>
              <a:t>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8E893-4650-4287-8FCC-863550BAFF4B}"/>
              </a:ext>
            </a:extLst>
          </p:cNvPr>
          <p:cNvSpPr txBox="1"/>
          <p:nvPr/>
        </p:nvSpPr>
        <p:spPr>
          <a:xfrm>
            <a:off x="6172200" y="57150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FCI pretest had higher course grades than those who scored low</a:t>
            </a:r>
          </a:p>
        </p:txBody>
      </p:sp>
    </p:spTree>
    <p:extLst>
      <p:ext uri="{BB962C8B-B14F-4D97-AF65-F5344CB8AC3E}">
        <p14:creationId xmlns:p14="http://schemas.microsoft.com/office/powerpoint/2010/main" val="11767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DA174E7-7CA1-4B30-BBD9-2CE7CC50D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What Grade is Predicted by FCI Pretest Score?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E2CACC-FB3C-4773-B3A4-616186AA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Meltzer (2012/13), Arizona State University 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100) </a:t>
            </a:r>
          </a:p>
          <a:p>
            <a:endParaRPr lang="en-US" altLang="en-US" sz="2200" dirty="0"/>
          </a:p>
          <a:p>
            <a:pPr>
              <a:buFontTx/>
              <a:buNone/>
            </a:pPr>
            <a:r>
              <a:rPr lang="en-US" altLang="en-US" b="1" dirty="0"/>
              <a:t>FCI Pretest score: 	</a:t>
            </a:r>
            <a:r>
              <a:rPr lang="en-US" altLang="en-US" b="1" dirty="0">
                <a:solidFill>
                  <a:srgbClr val="FF0000"/>
                </a:solidFill>
              </a:rPr>
              <a:t>0-30%</a:t>
            </a:r>
            <a:r>
              <a:rPr lang="en-US" altLang="en-US" sz="2800" dirty="0"/>
              <a:t> 	</a:t>
            </a:r>
            <a:r>
              <a:rPr lang="en-US" altLang="en-US" sz="2800" b="1" dirty="0">
                <a:solidFill>
                  <a:schemeClr val="accent2"/>
                </a:solidFill>
              </a:rPr>
              <a:t>63-100%</a:t>
            </a:r>
          </a:p>
          <a:p>
            <a:pPr>
              <a:spcBef>
                <a:spcPct val="45000"/>
              </a:spcBef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12% 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65%</a:t>
            </a:r>
            <a:r>
              <a:rPr lang="en-US" altLang="en-US" sz="2800" i="1" dirty="0"/>
              <a:t> 	</a:t>
            </a:r>
            <a:r>
              <a:rPr lang="en-US" altLang="en-US" sz="2400" i="1" dirty="0"/>
              <a:t>Ratio: 5.4</a:t>
            </a:r>
            <a:endParaRPr lang="en-US" altLang="en-US" sz="2400" dirty="0"/>
          </a:p>
          <a:p>
            <a:pPr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26% 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13%	</a:t>
            </a:r>
            <a:r>
              <a:rPr lang="en-US" altLang="en-US" sz="2400" i="1" dirty="0"/>
              <a:t>Ratio: 2.0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000" dirty="0"/>
              <a:t>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0D9EE-806F-4CE1-95F9-81C1461D563B}"/>
              </a:ext>
            </a:extLst>
          </p:cNvPr>
          <p:cNvSpPr txBox="1"/>
          <p:nvPr/>
        </p:nvSpPr>
        <p:spPr>
          <a:xfrm>
            <a:off x="6019800" y="57150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FCI pretest had higher course grades than those who scored low</a:t>
            </a:r>
          </a:p>
        </p:txBody>
      </p:sp>
    </p:spTree>
    <p:extLst>
      <p:ext uri="{BB962C8B-B14F-4D97-AF65-F5344CB8AC3E}">
        <p14:creationId xmlns:p14="http://schemas.microsoft.com/office/powerpoint/2010/main" val="3508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DA174E7-7CA1-4B30-BBD9-2CE7CC50D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What Grade is Predicted by FCI Pretest Score?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E2CACC-FB3C-4773-B3A4-616186AA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Pollock &amp; </a:t>
            </a:r>
            <a:r>
              <a:rPr lang="en-US" altLang="en-US" dirty="0" err="1"/>
              <a:t>Dubson</a:t>
            </a:r>
            <a:r>
              <a:rPr lang="en-US" altLang="en-US" dirty="0"/>
              <a:t> (2005), University of Colorado 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=470) </a:t>
            </a:r>
          </a:p>
          <a:p>
            <a:endParaRPr lang="en-US" altLang="en-US" sz="2200" dirty="0"/>
          </a:p>
          <a:p>
            <a:pPr>
              <a:buFontTx/>
              <a:buNone/>
            </a:pPr>
            <a:r>
              <a:rPr lang="en-US" altLang="en-US" b="1" dirty="0"/>
              <a:t>FCI Pretest score: 	</a:t>
            </a:r>
            <a:r>
              <a:rPr lang="en-US" altLang="en-US" b="1" dirty="0">
                <a:solidFill>
                  <a:srgbClr val="FF0000"/>
                </a:solidFill>
              </a:rPr>
              <a:t>0-30%</a:t>
            </a:r>
            <a:r>
              <a:rPr lang="en-US" altLang="en-US" sz="2800" dirty="0"/>
              <a:t> 	</a:t>
            </a:r>
            <a:r>
              <a:rPr lang="en-US" altLang="en-US" sz="2800" b="1" dirty="0">
                <a:solidFill>
                  <a:schemeClr val="accent2"/>
                </a:solidFill>
              </a:rPr>
              <a:t>63-100%</a:t>
            </a:r>
          </a:p>
          <a:p>
            <a:pPr>
              <a:spcBef>
                <a:spcPct val="45000"/>
              </a:spcBef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13% 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59%</a:t>
            </a:r>
            <a:r>
              <a:rPr lang="en-US" altLang="en-US" sz="2800" i="1" dirty="0"/>
              <a:t> 	</a:t>
            </a:r>
            <a:r>
              <a:rPr lang="en-US" altLang="en-US" sz="2400" i="1" dirty="0"/>
              <a:t>Ratio: 4.7</a:t>
            </a:r>
            <a:endParaRPr lang="en-US" altLang="en-US" sz="2400" dirty="0"/>
          </a:p>
          <a:p>
            <a:pPr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50% 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19%	</a:t>
            </a:r>
            <a:r>
              <a:rPr lang="en-US" altLang="en-US" sz="2400" i="1" dirty="0"/>
              <a:t>Ratio: 2.7</a:t>
            </a:r>
            <a:endParaRPr lang="en-US" altLang="en-US" sz="2400" dirty="0"/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000" dirty="0"/>
              <a:t>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0D9EE-806F-4CE1-95F9-81C1461D563B}"/>
              </a:ext>
            </a:extLst>
          </p:cNvPr>
          <p:cNvSpPr txBox="1"/>
          <p:nvPr/>
        </p:nvSpPr>
        <p:spPr>
          <a:xfrm>
            <a:off x="6019800" y="57150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FCI pretest had higher course grades than those who scored low</a:t>
            </a:r>
          </a:p>
        </p:txBody>
      </p:sp>
    </p:spTree>
    <p:extLst>
      <p:ext uri="{BB962C8B-B14F-4D97-AF65-F5344CB8AC3E}">
        <p14:creationId xmlns:p14="http://schemas.microsoft.com/office/powerpoint/2010/main" val="39529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52BB-6892-4B41-85BC-55177844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are correlated, but not 100%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E7F1-EC25-4EE9-B383-E437C09A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Outliers using one prediction method can often be explained by high pretest scores on another predictor</a:t>
            </a:r>
          </a:p>
          <a:p>
            <a:r>
              <a:rPr lang="en-US" sz="2800" dirty="0"/>
              <a:t>Students with  uniformly low pretest scores can sometimes perform well with exceptional efforts in class</a:t>
            </a:r>
          </a:p>
        </p:txBody>
      </p:sp>
    </p:spTree>
    <p:extLst>
      <p:ext uri="{BB962C8B-B14F-4D97-AF65-F5344CB8AC3E}">
        <p14:creationId xmlns:p14="http://schemas.microsoft.com/office/powerpoint/2010/main" val="15541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Numerous factors influence students’ physics course performance</a:t>
            </a:r>
          </a:p>
          <a:p>
            <a:r>
              <a:rPr lang="en-US" sz="2400" dirty="0"/>
              <a:t>Previous preparation in calculational and reasoning skills is important, as well as physics concept knowledge, motivation, and effort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48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67001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3.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D4D27E-9A02-4E40-BE2A-E95D200D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Find Unknown Angle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BD85E-30A1-4F24-B506-7F6A8363C65F}"/>
              </a:ext>
            </a:extLst>
          </p:cNvPr>
          <p:cNvSpPr/>
          <p:nvPr/>
        </p:nvSpPr>
        <p:spPr>
          <a:xfrm>
            <a:off x="6248400" y="3083719"/>
            <a:ext cx="3581400" cy="2219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67001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3.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D4D27E-9A02-4E40-BE2A-E95D200D7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kern="0" dirty="0"/>
              <a:t>Find Unknown Angle</a:t>
            </a:r>
          </a:p>
        </p:txBody>
      </p:sp>
    </p:spTree>
    <p:extLst>
      <p:ext uri="{BB962C8B-B14F-4D97-AF65-F5344CB8AC3E}">
        <p14:creationId xmlns:p14="http://schemas.microsoft.com/office/powerpoint/2010/main" val="175280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E469D-D20E-4441-8100-9E9C3079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2438400"/>
            <a:ext cx="5915244" cy="428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09FE5-5A07-4A1A-9F5F-07683E64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762000"/>
            <a:ext cx="2224627" cy="116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A88A9-6FCD-4577-B14D-C67CD118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8" y="838200"/>
            <a:ext cx="2743200" cy="18761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E3717-C532-404E-BB6B-94589E1AFBD4}"/>
              </a:ext>
            </a:extLst>
          </p:cNvPr>
          <p:cNvSpPr txBox="1"/>
          <p:nvPr/>
        </p:nvSpPr>
        <p:spPr>
          <a:xfrm>
            <a:off x="2013326" y="152702"/>
            <a:ext cx="6505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Correct-response rates </a:t>
            </a:r>
            <a:r>
              <a:rPr lang="en-US" sz="2000" b="1" dirty="0"/>
              <a:t>(written, free-response)</a:t>
            </a:r>
          </a:p>
          <a:p>
            <a:pPr algn="ctr"/>
            <a:r>
              <a:rPr lang="en-US" b="1" dirty="0"/>
              <a:t> </a:t>
            </a:r>
            <a:r>
              <a:rPr lang="en-US" sz="1400" b="1" dirty="0"/>
              <a:t>(36 classes; </a:t>
            </a:r>
            <a:r>
              <a:rPr lang="en-US" sz="1400" b="1" i="1" dirty="0"/>
              <a:t>N</a:t>
            </a:r>
            <a:r>
              <a:rPr lang="en-US" sz="1400" b="1" dirty="0"/>
              <a:t> &gt; 3000)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4795-9351-421B-8885-3F23A3D420E5}"/>
              </a:ext>
            </a:extLst>
          </p:cNvPr>
          <p:cNvSpPr txBox="1"/>
          <p:nvPr/>
        </p:nvSpPr>
        <p:spPr>
          <a:xfrm>
            <a:off x="1905000" y="33843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42C3-90D8-4483-A1A4-E9C490C6FA1F}"/>
              </a:ext>
            </a:extLst>
          </p:cNvPr>
          <p:cNvSpPr txBox="1"/>
          <p:nvPr/>
        </p:nvSpPr>
        <p:spPr>
          <a:xfrm>
            <a:off x="927603" y="33967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9A460-DDB9-41F5-A39B-A3AA5CBE7107}"/>
              </a:ext>
            </a:extLst>
          </p:cNvPr>
          <p:cNvSpPr txBox="1"/>
          <p:nvPr/>
        </p:nvSpPr>
        <p:spPr>
          <a:xfrm>
            <a:off x="3164423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F3A02-E9EA-4520-B6C0-2D6B749C2A70}"/>
              </a:ext>
            </a:extLst>
          </p:cNvPr>
          <p:cNvSpPr txBox="1"/>
          <p:nvPr/>
        </p:nvSpPr>
        <p:spPr>
          <a:xfrm>
            <a:off x="4419600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</p:spTree>
    <p:extLst>
      <p:ext uri="{BB962C8B-B14F-4D97-AF65-F5344CB8AC3E}">
        <p14:creationId xmlns:p14="http://schemas.microsoft.com/office/powerpoint/2010/main" val="192000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1FB36-CD94-4A5C-B39E-051F7C9C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22" y="2532822"/>
            <a:ext cx="5867400" cy="421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E469D-D20E-4441-8100-9E9C3079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2438400"/>
            <a:ext cx="5915244" cy="428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09FE5-5A07-4A1A-9F5F-07683E64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762000"/>
            <a:ext cx="2224627" cy="116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A88A9-6FCD-4577-B14D-C67CD118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78" y="838200"/>
            <a:ext cx="2743200" cy="1876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F2B9D-61BB-4541-A2D6-39325D252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82" y="762000"/>
            <a:ext cx="2654618" cy="2117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E3717-C532-404E-BB6B-94589E1AFBD4}"/>
              </a:ext>
            </a:extLst>
          </p:cNvPr>
          <p:cNvSpPr txBox="1"/>
          <p:nvPr/>
        </p:nvSpPr>
        <p:spPr>
          <a:xfrm>
            <a:off x="2013321" y="152702"/>
            <a:ext cx="6505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Correct-response rates </a:t>
            </a:r>
            <a:r>
              <a:rPr lang="en-US" sz="2000" b="1" dirty="0"/>
              <a:t>(written, free-response)</a:t>
            </a:r>
          </a:p>
          <a:p>
            <a:pPr algn="ctr"/>
            <a:r>
              <a:rPr lang="en-US" b="1" dirty="0"/>
              <a:t> </a:t>
            </a:r>
            <a:r>
              <a:rPr lang="en-US" sz="1400" b="1" dirty="0"/>
              <a:t>(36 classes; </a:t>
            </a:r>
            <a:r>
              <a:rPr lang="en-US" sz="1400" b="1" i="1" dirty="0"/>
              <a:t>N</a:t>
            </a:r>
            <a:r>
              <a:rPr lang="en-US" sz="1400" b="1" dirty="0"/>
              <a:t> &gt; 3000)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4795-9351-421B-8885-3F23A3D420E5}"/>
              </a:ext>
            </a:extLst>
          </p:cNvPr>
          <p:cNvSpPr txBox="1"/>
          <p:nvPr/>
        </p:nvSpPr>
        <p:spPr>
          <a:xfrm>
            <a:off x="1905000" y="33843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42C3-90D8-4483-A1A4-E9C490C6FA1F}"/>
              </a:ext>
            </a:extLst>
          </p:cNvPr>
          <p:cNvSpPr txBox="1"/>
          <p:nvPr/>
        </p:nvSpPr>
        <p:spPr>
          <a:xfrm>
            <a:off x="927603" y="33967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9A460-DDB9-41F5-A39B-A3AA5CBE7107}"/>
              </a:ext>
            </a:extLst>
          </p:cNvPr>
          <p:cNvSpPr txBox="1"/>
          <p:nvPr/>
        </p:nvSpPr>
        <p:spPr>
          <a:xfrm>
            <a:off x="3164423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F3A02-E9EA-4520-B6C0-2D6B749C2A70}"/>
              </a:ext>
            </a:extLst>
          </p:cNvPr>
          <p:cNvSpPr txBox="1"/>
          <p:nvPr/>
        </p:nvSpPr>
        <p:spPr>
          <a:xfrm>
            <a:off x="4419600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9DAFB5-5730-4FF4-8891-75FA766ECB04}"/>
              </a:ext>
            </a:extLst>
          </p:cNvPr>
          <p:cNvSpPr txBox="1"/>
          <p:nvPr/>
        </p:nvSpPr>
        <p:spPr>
          <a:xfrm>
            <a:off x="10287000" y="299427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DD824-3886-4657-934F-3ABD61D940F9}"/>
              </a:ext>
            </a:extLst>
          </p:cNvPr>
          <p:cNvSpPr txBox="1"/>
          <p:nvPr/>
        </p:nvSpPr>
        <p:spPr>
          <a:xfrm>
            <a:off x="9079667" y="30431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B09FD-8DF7-441F-A71E-9345C4250CCC}"/>
              </a:ext>
            </a:extLst>
          </p:cNvPr>
          <p:cNvSpPr txBox="1"/>
          <p:nvPr/>
        </p:nvSpPr>
        <p:spPr>
          <a:xfrm>
            <a:off x="7856337" y="30596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E37F8-E133-4BF4-AF50-5578BE793887}"/>
              </a:ext>
            </a:extLst>
          </p:cNvPr>
          <p:cNvSpPr txBox="1"/>
          <p:nvPr/>
        </p:nvSpPr>
        <p:spPr>
          <a:xfrm>
            <a:off x="6691845" y="30939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5355F-F3E6-4F0F-B74B-6E226816A26C}"/>
              </a:ext>
            </a:extLst>
          </p:cNvPr>
          <p:cNvSpPr txBox="1"/>
          <p:nvPr/>
        </p:nvSpPr>
        <p:spPr>
          <a:xfrm>
            <a:off x="1650878" y="1250428"/>
            <a:ext cx="470353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Most results in the 30-70% range</a:t>
            </a:r>
          </a:p>
        </p:txBody>
      </p:sp>
    </p:spTree>
    <p:extLst>
      <p:ext uri="{BB962C8B-B14F-4D97-AF65-F5344CB8AC3E}">
        <p14:creationId xmlns:p14="http://schemas.microsoft.com/office/powerpoint/2010/main" val="28981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2532</Words>
  <Application>Microsoft Office PowerPoint</Application>
  <PresentationFormat>Widescreen</PresentationFormat>
  <Paragraphs>684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Default Design</vt:lpstr>
      <vt:lpstr>Investigation into the mathematical preparation of introductory physics students</vt:lpstr>
      <vt:lpstr>Data Sources</vt:lpstr>
      <vt:lpstr>Examples of Test Items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Symbolic notation degrades student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Confusion can result from the nature of the symbols themselves</vt:lpstr>
      <vt:lpstr>PowerPoint Presentation</vt:lpstr>
      <vt:lpstr>PowerPoint Presentation</vt:lpstr>
      <vt:lpstr>Students favor non-standard solution methods</vt:lpstr>
      <vt:lpstr>PowerPoint Presentation</vt:lpstr>
      <vt:lpstr>PowerPoint Presentation</vt:lpstr>
      <vt:lpstr>PowerPoint Presentation</vt:lpstr>
      <vt:lpstr>Caution: Difficulties with one topic implies difficulties with others as well</vt:lpstr>
      <vt:lpstr>PowerPoint Presentation</vt:lpstr>
      <vt:lpstr>On-line Version</vt:lpstr>
      <vt:lpstr>PowerPoint Presentation</vt:lpstr>
      <vt:lpstr>PowerPoint Presentation</vt:lpstr>
      <vt:lpstr>PowerPoint Presentation</vt:lpstr>
      <vt:lpstr>On-line and written versions yield consistent results</vt:lpstr>
      <vt:lpstr>Findings from &gt;80 Interviews: Students make many “careless” errors</vt:lpstr>
      <vt:lpstr>Relation Between Scores and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other than math preparation may influence course performance</vt:lpstr>
      <vt:lpstr>Scientific reasoning skills: The 24-item Lawson test</vt:lpstr>
      <vt:lpstr>PowerPoint Presentation</vt:lpstr>
      <vt:lpstr>PowerPoint Presentation</vt:lpstr>
      <vt:lpstr>What Grade is Predicted by FCI Pretest Score?</vt:lpstr>
      <vt:lpstr>What Grade is Predicted by FCI Pretest Score?</vt:lpstr>
      <vt:lpstr>What Grade is Predicted by FCI Pretest Score?</vt:lpstr>
      <vt:lpstr>Factors are correlated, but not 100%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227</cp:revision>
  <cp:lastPrinted>2022-07-11T03:36:25Z</cp:lastPrinted>
  <dcterms:created xsi:type="dcterms:W3CDTF">2020-10-14T06:52:17Z</dcterms:created>
  <dcterms:modified xsi:type="dcterms:W3CDTF">2023-04-16T23:18:23Z</dcterms:modified>
</cp:coreProperties>
</file>