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71" r:id="rId3"/>
    <p:sldId id="290" r:id="rId4"/>
    <p:sldId id="272" r:id="rId5"/>
    <p:sldId id="289" r:id="rId6"/>
    <p:sldId id="288" r:id="rId7"/>
    <p:sldId id="273" r:id="rId8"/>
    <p:sldId id="274" r:id="rId9"/>
    <p:sldId id="270" r:id="rId10"/>
    <p:sldId id="292" r:id="rId11"/>
    <p:sldId id="277" r:id="rId12"/>
    <p:sldId id="278" r:id="rId13"/>
    <p:sldId id="279" r:id="rId14"/>
    <p:sldId id="280" r:id="rId15"/>
    <p:sldId id="281" r:id="rId16"/>
    <p:sldId id="282" r:id="rId17"/>
    <p:sldId id="283" r:id="rId18"/>
    <p:sldId id="284" r:id="rId19"/>
    <p:sldId id="285" r:id="rId20"/>
    <p:sldId id="286" r:id="rId21"/>
    <p:sldId id="267" r:id="rId22"/>
    <p:sldId id="268" r:id="rId23"/>
    <p:sldId id="269" r:id="rId24"/>
    <p:sldId id="291" r:id="rId25"/>
    <p:sldId id="265" r:id="rId26"/>
    <p:sldId id="261" r:id="rId27"/>
    <p:sldId id="257" r:id="rId28"/>
    <p:sldId id="300" r:id="rId29"/>
    <p:sldId id="266" r:id="rId30"/>
    <p:sldId id="293" r:id="rId31"/>
    <p:sldId id="294" r:id="rId32"/>
    <p:sldId id="295" r:id="rId33"/>
    <p:sldId id="296" r:id="rId34"/>
    <p:sldId id="298" r:id="rId35"/>
    <p:sldId id="323" r:id="rId36"/>
    <p:sldId id="302" r:id="rId37"/>
    <p:sldId id="324" r:id="rId38"/>
    <p:sldId id="299" r:id="rId39"/>
    <p:sldId id="325" r:id="rId40"/>
    <p:sldId id="307" r:id="rId41"/>
    <p:sldId id="326" r:id="rId42"/>
    <p:sldId id="308" r:id="rId43"/>
    <p:sldId id="309" r:id="rId44"/>
    <p:sldId id="312" r:id="rId45"/>
    <p:sldId id="320" r:id="rId46"/>
    <p:sldId id="303" r:id="rId47"/>
    <p:sldId id="305" r:id="rId48"/>
    <p:sldId id="322" r:id="rId49"/>
    <p:sldId id="321"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72"/>
      </p:cViewPr>
      <p:guideLst/>
    </p:cSldViewPr>
  </p:slideViewPr>
  <p:notesTextViewPr>
    <p:cViewPr>
      <p:scale>
        <a:sx n="1" d="1"/>
        <a:sy n="1" d="1"/>
      </p:scale>
      <p:origin x="0" y="0"/>
    </p:cViewPr>
  </p:notesTextViewPr>
  <p:sorterViewPr>
    <p:cViewPr>
      <p:scale>
        <a:sx n="100" d="100"/>
        <a:sy n="100" d="100"/>
      </p:scale>
      <p:origin x="0" y="-1156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896E57-71C4-4974-9FEC-8863C7C3D3DD}" type="datetimeFigureOut">
              <a:rPr lang="en-US" smtClean="0"/>
              <a:t>1/30/2017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AA14D5-5664-4E68-AF35-52ADD6CE00AE}" type="slidenum">
              <a:rPr lang="en-US" smtClean="0"/>
              <a:t>‹#›</a:t>
            </a:fld>
            <a:endParaRPr lang="en-US"/>
          </a:p>
        </p:txBody>
      </p:sp>
    </p:spTree>
    <p:extLst>
      <p:ext uri="{BB962C8B-B14F-4D97-AF65-F5344CB8AC3E}">
        <p14:creationId xmlns:p14="http://schemas.microsoft.com/office/powerpoint/2010/main" val="2532462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AA14D5-5664-4E68-AF35-52ADD6CE00AE}" type="slidenum">
              <a:rPr lang="en-US" smtClean="0"/>
              <a:t>32</a:t>
            </a:fld>
            <a:endParaRPr lang="en-US"/>
          </a:p>
        </p:txBody>
      </p:sp>
    </p:spTree>
    <p:extLst>
      <p:ext uri="{BB962C8B-B14F-4D97-AF65-F5344CB8AC3E}">
        <p14:creationId xmlns:p14="http://schemas.microsoft.com/office/powerpoint/2010/main" val="2506571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A32B7B5-D476-4954-B2D7-0897CE879756}"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554B5-1D94-4080-83B0-B99B5D69EC66}" type="slidenum">
              <a:rPr lang="en-US" smtClean="0"/>
              <a:t>‹#›</a:t>
            </a:fld>
            <a:endParaRPr lang="en-US"/>
          </a:p>
        </p:txBody>
      </p:sp>
    </p:spTree>
    <p:extLst>
      <p:ext uri="{BB962C8B-B14F-4D97-AF65-F5344CB8AC3E}">
        <p14:creationId xmlns:p14="http://schemas.microsoft.com/office/powerpoint/2010/main" val="4228418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32B7B5-D476-4954-B2D7-0897CE879756}"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554B5-1D94-4080-83B0-B99B5D69EC66}" type="slidenum">
              <a:rPr lang="en-US" smtClean="0"/>
              <a:t>‹#›</a:t>
            </a:fld>
            <a:endParaRPr lang="en-US"/>
          </a:p>
        </p:txBody>
      </p:sp>
    </p:spTree>
    <p:extLst>
      <p:ext uri="{BB962C8B-B14F-4D97-AF65-F5344CB8AC3E}">
        <p14:creationId xmlns:p14="http://schemas.microsoft.com/office/powerpoint/2010/main" val="446948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32B7B5-D476-4954-B2D7-0897CE879756}"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554B5-1D94-4080-83B0-B99B5D69EC66}" type="slidenum">
              <a:rPr lang="en-US" smtClean="0"/>
              <a:t>‹#›</a:t>
            </a:fld>
            <a:endParaRPr lang="en-US"/>
          </a:p>
        </p:txBody>
      </p:sp>
    </p:spTree>
    <p:extLst>
      <p:ext uri="{BB962C8B-B14F-4D97-AF65-F5344CB8AC3E}">
        <p14:creationId xmlns:p14="http://schemas.microsoft.com/office/powerpoint/2010/main" val="300449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idx="1"/>
          </p:nvPr>
        </p:nvSpPr>
        <p:spPr/>
        <p:txBody>
          <a:bodyPr/>
          <a:lstStyle>
            <a:lvl2pPr marL="914400" indent="-457200">
              <a:buFont typeface="Wingdings" panose="05000000000000000000" pitchFamily="2" charset="2"/>
              <a:buChar char="Ø"/>
              <a:defRPr/>
            </a:lvl2pPr>
          </a:lstStyle>
          <a:p>
            <a:pPr lvl="0"/>
            <a:r>
              <a:rPr lang="en-US" dirty="0"/>
              <a:t>Edit Master text styles</a:t>
            </a:r>
          </a:p>
          <a:p>
            <a:pPr lvl="1"/>
            <a:r>
              <a:rPr lang="en-US" dirty="0"/>
              <a:t>bullets</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A32B7B5-D476-4954-B2D7-0897CE879756}"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554B5-1D94-4080-83B0-B99B5D69EC66}" type="slidenum">
              <a:rPr lang="en-US" smtClean="0"/>
              <a:t>‹#›</a:t>
            </a:fld>
            <a:endParaRPr lang="en-US"/>
          </a:p>
        </p:txBody>
      </p:sp>
    </p:spTree>
    <p:extLst>
      <p:ext uri="{BB962C8B-B14F-4D97-AF65-F5344CB8AC3E}">
        <p14:creationId xmlns:p14="http://schemas.microsoft.com/office/powerpoint/2010/main" val="338098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32B7B5-D476-4954-B2D7-0897CE879756}"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554B5-1D94-4080-83B0-B99B5D69EC66}" type="slidenum">
              <a:rPr lang="en-US" smtClean="0"/>
              <a:t>‹#›</a:t>
            </a:fld>
            <a:endParaRPr lang="en-US"/>
          </a:p>
        </p:txBody>
      </p:sp>
    </p:spTree>
    <p:extLst>
      <p:ext uri="{BB962C8B-B14F-4D97-AF65-F5344CB8AC3E}">
        <p14:creationId xmlns:p14="http://schemas.microsoft.com/office/powerpoint/2010/main" val="13965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32B7B5-D476-4954-B2D7-0897CE879756}"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554B5-1D94-4080-83B0-B99B5D69EC66}" type="slidenum">
              <a:rPr lang="en-US" smtClean="0"/>
              <a:t>‹#›</a:t>
            </a:fld>
            <a:endParaRPr lang="en-US"/>
          </a:p>
        </p:txBody>
      </p:sp>
    </p:spTree>
    <p:extLst>
      <p:ext uri="{BB962C8B-B14F-4D97-AF65-F5344CB8AC3E}">
        <p14:creationId xmlns:p14="http://schemas.microsoft.com/office/powerpoint/2010/main" val="87957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32B7B5-D476-4954-B2D7-0897CE879756}" type="datetimeFigureOut">
              <a:rPr lang="en-US" smtClean="0"/>
              <a:t>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C554B5-1D94-4080-83B0-B99B5D69EC66}" type="slidenum">
              <a:rPr lang="en-US" smtClean="0"/>
              <a:t>‹#›</a:t>
            </a:fld>
            <a:endParaRPr lang="en-US"/>
          </a:p>
        </p:txBody>
      </p:sp>
    </p:spTree>
    <p:extLst>
      <p:ext uri="{BB962C8B-B14F-4D97-AF65-F5344CB8AC3E}">
        <p14:creationId xmlns:p14="http://schemas.microsoft.com/office/powerpoint/2010/main" val="123860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32B7B5-D476-4954-B2D7-0897CE879756}" type="datetimeFigureOut">
              <a:rPr lang="en-US" smtClean="0"/>
              <a:t>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C554B5-1D94-4080-83B0-B99B5D69EC66}" type="slidenum">
              <a:rPr lang="en-US" smtClean="0"/>
              <a:t>‹#›</a:t>
            </a:fld>
            <a:endParaRPr lang="en-US"/>
          </a:p>
        </p:txBody>
      </p:sp>
    </p:spTree>
    <p:extLst>
      <p:ext uri="{BB962C8B-B14F-4D97-AF65-F5344CB8AC3E}">
        <p14:creationId xmlns:p14="http://schemas.microsoft.com/office/powerpoint/2010/main" val="43257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2B7B5-D476-4954-B2D7-0897CE879756}" type="datetimeFigureOut">
              <a:rPr lang="en-US" smtClean="0"/>
              <a:t>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C554B5-1D94-4080-83B0-B99B5D69EC66}" type="slidenum">
              <a:rPr lang="en-US" smtClean="0"/>
              <a:t>‹#›</a:t>
            </a:fld>
            <a:endParaRPr lang="en-US"/>
          </a:p>
        </p:txBody>
      </p:sp>
    </p:spTree>
    <p:extLst>
      <p:ext uri="{BB962C8B-B14F-4D97-AF65-F5344CB8AC3E}">
        <p14:creationId xmlns:p14="http://schemas.microsoft.com/office/powerpoint/2010/main" val="1213670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32B7B5-D476-4954-B2D7-0897CE879756}"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554B5-1D94-4080-83B0-B99B5D69EC66}" type="slidenum">
              <a:rPr lang="en-US" smtClean="0"/>
              <a:t>‹#›</a:t>
            </a:fld>
            <a:endParaRPr lang="en-US"/>
          </a:p>
        </p:txBody>
      </p:sp>
    </p:spTree>
    <p:extLst>
      <p:ext uri="{BB962C8B-B14F-4D97-AF65-F5344CB8AC3E}">
        <p14:creationId xmlns:p14="http://schemas.microsoft.com/office/powerpoint/2010/main" val="2525439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32B7B5-D476-4954-B2D7-0897CE879756}"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554B5-1D94-4080-83B0-B99B5D69EC66}" type="slidenum">
              <a:rPr lang="en-US" smtClean="0"/>
              <a:t>‹#›</a:t>
            </a:fld>
            <a:endParaRPr lang="en-US"/>
          </a:p>
        </p:txBody>
      </p:sp>
    </p:spTree>
    <p:extLst>
      <p:ext uri="{BB962C8B-B14F-4D97-AF65-F5344CB8AC3E}">
        <p14:creationId xmlns:p14="http://schemas.microsoft.com/office/powerpoint/2010/main" val="601725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2B7B5-D476-4954-B2D7-0897CE879756}" type="datetimeFigureOut">
              <a:rPr lang="en-US" smtClean="0"/>
              <a:t>1/30/2017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554B5-1D94-4080-83B0-B99B5D69EC66}" type="slidenum">
              <a:rPr lang="en-US" smtClean="0"/>
              <a:t>‹#›</a:t>
            </a:fld>
            <a:endParaRPr lang="en-US"/>
          </a:p>
        </p:txBody>
      </p:sp>
    </p:spTree>
    <p:extLst>
      <p:ext uri="{BB962C8B-B14F-4D97-AF65-F5344CB8AC3E}">
        <p14:creationId xmlns:p14="http://schemas.microsoft.com/office/powerpoint/2010/main" val="3533456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Historical Survey of Research in Physics Teacher Preparation</a:t>
            </a:r>
          </a:p>
        </p:txBody>
      </p:sp>
      <p:sp>
        <p:nvSpPr>
          <p:cNvPr id="3" name="Subtitle 2"/>
          <p:cNvSpPr>
            <a:spLocks noGrp="1"/>
          </p:cNvSpPr>
          <p:nvPr>
            <p:ph type="subTitle" idx="1"/>
          </p:nvPr>
        </p:nvSpPr>
        <p:spPr>
          <a:xfrm>
            <a:off x="1524000" y="3797981"/>
            <a:ext cx="9144000" cy="1655762"/>
          </a:xfrm>
        </p:spPr>
        <p:txBody>
          <a:bodyPr/>
          <a:lstStyle/>
          <a:p>
            <a:pPr>
              <a:spcBef>
                <a:spcPts val="600"/>
              </a:spcBef>
            </a:pPr>
            <a:r>
              <a:rPr lang="en-US" dirty="0"/>
              <a:t>David E. Meltzer</a:t>
            </a:r>
          </a:p>
          <a:p>
            <a:pPr>
              <a:spcBef>
                <a:spcPts val="600"/>
              </a:spcBef>
            </a:pPr>
            <a:r>
              <a:rPr lang="en-US" dirty="0"/>
              <a:t>Arizona State University</a:t>
            </a:r>
          </a:p>
          <a:p>
            <a:pPr>
              <a:spcBef>
                <a:spcPts val="600"/>
              </a:spcBef>
            </a:pPr>
            <a:r>
              <a:rPr lang="en-US" altLang="en-US" sz="1800" dirty="0"/>
              <a:t>Supported in part by NSF DUE #1256333</a:t>
            </a:r>
          </a:p>
          <a:p>
            <a:pPr>
              <a:spcBef>
                <a:spcPts val="600"/>
              </a:spcBef>
            </a:pPr>
            <a:endParaRPr lang="en-US" dirty="0"/>
          </a:p>
        </p:txBody>
      </p:sp>
    </p:spTree>
    <p:extLst>
      <p:ext uri="{BB962C8B-B14F-4D97-AF65-F5344CB8AC3E}">
        <p14:creationId xmlns:p14="http://schemas.microsoft.com/office/powerpoint/2010/main" val="2656352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Model for Physics Teacher Education</a:t>
            </a:r>
          </a:p>
        </p:txBody>
      </p:sp>
      <p:sp>
        <p:nvSpPr>
          <p:cNvPr id="3" name="Content Placeholder 2"/>
          <p:cNvSpPr>
            <a:spLocks noGrp="1"/>
          </p:cNvSpPr>
          <p:nvPr>
            <p:ph idx="1"/>
          </p:nvPr>
        </p:nvSpPr>
        <p:spPr>
          <a:xfrm>
            <a:off x="838200" y="1492898"/>
            <a:ext cx="10515600" cy="4889241"/>
          </a:xfrm>
        </p:spPr>
        <p:txBody>
          <a:bodyPr>
            <a:normAutofit fontScale="92500" lnSpcReduction="10000"/>
          </a:bodyPr>
          <a:lstStyle/>
          <a:p>
            <a:pPr marL="0" indent="0">
              <a:lnSpc>
                <a:spcPct val="110000"/>
              </a:lnSpc>
              <a:buNone/>
            </a:pPr>
            <a:r>
              <a:rPr lang="en-US" sz="2700" dirty="0">
                <a:solidFill>
                  <a:schemeClr val="bg2">
                    <a:lumMod val="90000"/>
                  </a:schemeClr>
                </a:solidFill>
                <a:latin typeface="Arial" panose="020B0604020202020204" pitchFamily="34" charset="0"/>
                <a:cs typeface="Arial" panose="020B0604020202020204" pitchFamily="34" charset="0"/>
              </a:rPr>
              <a:t>“As to method, a very important part of the work is presented inductively. That is, physical changes are observed and described by members of the class; the conditions upon which these changes depend are then varied in many cases and in many ways, and in each case the pupils are asked to observe and describe. </a:t>
            </a:r>
            <a:r>
              <a:rPr lang="en-US" sz="2700" dirty="0">
                <a:latin typeface="Arial" panose="020B0604020202020204" pitchFamily="34" charset="0"/>
                <a:cs typeface="Arial" panose="020B0604020202020204" pitchFamily="34" charset="0"/>
              </a:rPr>
              <a:t>Wise questioning leads the class to distinguish that which is constant from that which is variable in these changes until the law which governs them comes spontaneously into view and is fully apprehended and formulated. With somewhat similar material and under somewhat similar circumstances the pupil repeats the work at his own table. Further illustrations, exercises, and problems follow.” </a:t>
            </a:r>
          </a:p>
          <a:p>
            <a:pPr marL="0" indent="0" algn="r">
              <a:lnSpc>
                <a:spcPct val="110000"/>
              </a:lnSpc>
              <a:spcBef>
                <a:spcPts val="0"/>
              </a:spcBef>
              <a:buNone/>
            </a:pPr>
            <a:r>
              <a:rPr lang="en-US" sz="1900" i="1" dirty="0">
                <a:latin typeface="Arial" panose="020B0604020202020204" pitchFamily="34" charset="0"/>
                <a:cs typeface="Arial" panose="020B0604020202020204" pitchFamily="34" charset="0"/>
              </a:rPr>
              <a:t>“Preparation of Teachers of Science…”</a:t>
            </a:r>
          </a:p>
          <a:p>
            <a:pPr marL="0" indent="0" algn="r">
              <a:lnSpc>
                <a:spcPct val="110000"/>
              </a:lnSpc>
              <a:spcBef>
                <a:spcPts val="0"/>
              </a:spcBef>
              <a:buNone/>
            </a:pPr>
            <a:r>
              <a:rPr lang="en-US" sz="1900" i="1" dirty="0">
                <a:latin typeface="Arial" panose="020B0604020202020204" pitchFamily="34" charset="0"/>
                <a:cs typeface="Arial" panose="020B0604020202020204" pitchFamily="34" charset="0"/>
              </a:rPr>
              <a:t>E. A. Strong [Prof. of Physical Sciences, Michigan State Normal School]</a:t>
            </a:r>
          </a:p>
          <a:p>
            <a:pPr marL="0" indent="0" algn="r">
              <a:lnSpc>
                <a:spcPct val="110000"/>
              </a:lnSpc>
              <a:spcBef>
                <a:spcPts val="0"/>
              </a:spcBef>
              <a:buNone/>
            </a:pPr>
            <a:r>
              <a:rPr lang="en-US" sz="1900" i="1" dirty="0">
                <a:latin typeface="Arial" panose="020B0604020202020204" pitchFamily="34" charset="0"/>
                <a:cs typeface="Arial" panose="020B0604020202020204" pitchFamily="34" charset="0"/>
              </a:rPr>
              <a:t>Science </a:t>
            </a:r>
            <a:r>
              <a:rPr lang="en-US" sz="1900" b="1" i="1" dirty="0">
                <a:latin typeface="Arial" panose="020B0604020202020204" pitchFamily="34" charset="0"/>
                <a:cs typeface="Arial" panose="020B0604020202020204" pitchFamily="34" charset="0"/>
              </a:rPr>
              <a:t>20</a:t>
            </a:r>
            <a:r>
              <a:rPr lang="en-US" sz="1900" i="1" dirty="0">
                <a:latin typeface="Arial" panose="020B0604020202020204" pitchFamily="34" charset="0"/>
                <a:cs typeface="Arial" panose="020B0604020202020204" pitchFamily="34" charset="0"/>
              </a:rPr>
              <a:t>, 185 (1892)</a:t>
            </a:r>
          </a:p>
          <a:p>
            <a:pPr marL="0" indent="0">
              <a:buNone/>
            </a:pPr>
            <a:endParaRPr lang="en-US" sz="2600" dirty="0"/>
          </a:p>
        </p:txBody>
      </p:sp>
    </p:spTree>
    <p:extLst>
      <p:ext uri="{BB962C8B-B14F-4D97-AF65-F5344CB8AC3E}">
        <p14:creationId xmlns:p14="http://schemas.microsoft.com/office/powerpoint/2010/main" val="69213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838200" y="274638"/>
            <a:ext cx="10515600" cy="1143000"/>
          </a:xfrm>
        </p:spPr>
        <p:txBody>
          <a:bodyPr>
            <a:normAutofit/>
          </a:bodyPr>
          <a:lstStyle/>
          <a:p>
            <a:r>
              <a:rPr lang="en-US" altLang="en-US" sz="3600" dirty="0">
                <a:solidFill>
                  <a:srgbClr val="009900"/>
                </a:solidFill>
                <a:latin typeface="+mn-lt"/>
              </a:rPr>
              <a:t> Recommendations by Physics Community for Teacher Education: Summary</a:t>
            </a:r>
          </a:p>
        </p:txBody>
      </p:sp>
      <p:sp>
        <p:nvSpPr>
          <p:cNvPr id="166915" name="Rectangle 3"/>
          <p:cNvSpPr>
            <a:spLocks noGrp="1" noChangeArrowheads="1"/>
          </p:cNvSpPr>
          <p:nvPr>
            <p:ph type="body" idx="1"/>
          </p:nvPr>
        </p:nvSpPr>
        <p:spPr>
          <a:xfrm>
            <a:off x="838200" y="1825625"/>
            <a:ext cx="10515599" cy="4351338"/>
          </a:xfrm>
        </p:spPr>
        <p:txBody>
          <a:bodyPr/>
          <a:lstStyle/>
          <a:p>
            <a:pPr>
              <a:spcBef>
                <a:spcPct val="70000"/>
              </a:spcBef>
            </a:pPr>
            <a:r>
              <a:rPr lang="en-US" altLang="en-US" sz="2700" dirty="0"/>
              <a:t>Preparation equivalent to a major or minor in physics (20-24 semester hours, minimum)</a:t>
            </a:r>
          </a:p>
          <a:p>
            <a:pPr>
              <a:spcBef>
                <a:spcPct val="70000"/>
              </a:spcBef>
            </a:pPr>
            <a:r>
              <a:rPr lang="en-US" altLang="en-US" sz="2700" dirty="0"/>
              <a:t>Experience in, and ability to teach physics as hands-on, inductive “inquiry-based’ course</a:t>
            </a:r>
          </a:p>
          <a:p>
            <a:endParaRPr lang="en-US" altLang="en-US" sz="2700" dirty="0"/>
          </a:p>
        </p:txBody>
      </p:sp>
    </p:spTree>
    <p:extLst>
      <p:ext uri="{BB962C8B-B14F-4D97-AF65-F5344CB8AC3E}">
        <p14:creationId xmlns:p14="http://schemas.microsoft.com/office/powerpoint/2010/main" val="41856923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69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691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69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p:bldP spid="1669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3600">
                <a:solidFill>
                  <a:schemeClr val="accent2"/>
                </a:solidFill>
              </a:rPr>
              <a:t>Attempts to Implement Recommendations</a:t>
            </a:r>
          </a:p>
        </p:txBody>
      </p:sp>
      <p:sp>
        <p:nvSpPr>
          <p:cNvPr id="9219" name="Rectangle 3"/>
          <p:cNvSpPr>
            <a:spLocks noGrp="1" noChangeArrowheads="1"/>
          </p:cNvSpPr>
          <p:nvPr>
            <p:ph type="body" idx="1"/>
          </p:nvPr>
        </p:nvSpPr>
        <p:spPr>
          <a:xfrm>
            <a:off x="1905000" y="1524000"/>
            <a:ext cx="8458200" cy="5334000"/>
          </a:xfrm>
        </p:spPr>
        <p:txBody>
          <a:bodyPr/>
          <a:lstStyle/>
          <a:p>
            <a:pPr eaLnBrk="1" hangingPunct="1">
              <a:lnSpc>
                <a:spcPct val="90000"/>
              </a:lnSpc>
            </a:pPr>
            <a:r>
              <a:rPr lang="en-US" altLang="en-US" sz="2400" b="1"/>
              <a:t>1939:</a:t>
            </a:r>
            <a:r>
              <a:rPr lang="en-US" altLang="en-US" sz="2400"/>
              <a:t> AAPT forms “Committee on the Teaching of Physics in Secondary Schools.”</a:t>
            </a:r>
          </a:p>
          <a:p>
            <a:pPr eaLnBrk="1" hangingPunct="1">
              <a:lnSpc>
                <a:spcPct val="90000"/>
              </a:lnSpc>
              <a:spcBef>
                <a:spcPct val="60000"/>
              </a:spcBef>
            </a:pPr>
            <a:r>
              <a:rPr lang="en-US" altLang="en-US" sz="2400" b="1"/>
              <a:t>1946:</a:t>
            </a:r>
            <a:r>
              <a:rPr lang="en-US" altLang="en-US" sz="2400"/>
              <a:t> AAPT reports on “deficiency in the number of well-trained science teachers.”</a:t>
            </a:r>
          </a:p>
          <a:p>
            <a:pPr eaLnBrk="1" hangingPunct="1">
              <a:lnSpc>
                <a:spcPct val="90000"/>
              </a:lnSpc>
              <a:spcBef>
                <a:spcPct val="60000"/>
              </a:spcBef>
            </a:pPr>
            <a:r>
              <a:rPr lang="en-US" altLang="en-US" sz="2400" b="1"/>
              <a:t>1947:</a:t>
            </a:r>
            <a:r>
              <a:rPr lang="en-US" altLang="en-US" sz="2400"/>
              <a:t> First summer institute for in-service physics teachers, sponsored by GE, to remedy deficient preparation. </a:t>
            </a:r>
          </a:p>
          <a:p>
            <a:pPr eaLnBrk="1" hangingPunct="1">
              <a:lnSpc>
                <a:spcPct val="90000"/>
              </a:lnSpc>
              <a:spcBef>
                <a:spcPct val="60000"/>
              </a:spcBef>
            </a:pPr>
            <a:r>
              <a:rPr lang="en-US" altLang="en-US" sz="2400" b="1"/>
              <a:t>1955:</a:t>
            </a:r>
            <a:r>
              <a:rPr lang="en-US" altLang="en-US" sz="2400"/>
              <a:t> First NSF-sponsored summer in-service institutes for physics and chemistry teachers</a:t>
            </a:r>
          </a:p>
          <a:p>
            <a:pPr eaLnBrk="1" hangingPunct="1">
              <a:lnSpc>
                <a:spcPct val="90000"/>
              </a:lnSpc>
              <a:spcBef>
                <a:spcPct val="60000"/>
              </a:spcBef>
            </a:pPr>
            <a:r>
              <a:rPr lang="en-US" altLang="en-US" sz="2400" b="1"/>
              <a:t>1966:</a:t>
            </a:r>
            <a:r>
              <a:rPr lang="en-US" altLang="en-US" sz="2400"/>
              <a:t> National Academy of Sciences cites “severe educational crisis for physics” in the high schools, links it to shortage of competent high school physics teachers.</a:t>
            </a:r>
          </a:p>
        </p:txBody>
      </p:sp>
    </p:spTree>
    <p:extLst>
      <p:ext uri="{BB962C8B-B14F-4D97-AF65-F5344CB8AC3E}">
        <p14:creationId xmlns:p14="http://schemas.microsoft.com/office/powerpoint/2010/main" val="15697350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81200" y="304800"/>
            <a:ext cx="8229600" cy="1143000"/>
          </a:xfrm>
        </p:spPr>
        <p:txBody>
          <a:bodyPr/>
          <a:lstStyle/>
          <a:p>
            <a:pPr eaLnBrk="1" hangingPunct="1"/>
            <a:r>
              <a:rPr lang="en-US" altLang="en-US" sz="3600">
                <a:solidFill>
                  <a:schemeClr val="accent2"/>
                </a:solidFill>
              </a:rPr>
              <a:t>Attempts to Implement Recommendations</a:t>
            </a:r>
          </a:p>
        </p:txBody>
      </p:sp>
      <p:sp>
        <p:nvSpPr>
          <p:cNvPr id="11267" name="Rectangle 3"/>
          <p:cNvSpPr>
            <a:spLocks noGrp="1" noChangeArrowheads="1"/>
          </p:cNvSpPr>
          <p:nvPr>
            <p:ph type="body" idx="1"/>
          </p:nvPr>
        </p:nvSpPr>
        <p:spPr>
          <a:xfrm>
            <a:off x="1905000" y="1524000"/>
            <a:ext cx="8458200" cy="5334000"/>
          </a:xfrm>
        </p:spPr>
        <p:txBody>
          <a:bodyPr/>
          <a:lstStyle/>
          <a:p>
            <a:pPr eaLnBrk="1" hangingPunct="1"/>
            <a:r>
              <a:rPr lang="en-US" altLang="en-US" sz="2400" b="1"/>
              <a:t>1968:</a:t>
            </a:r>
            <a:r>
              <a:rPr lang="en-US" altLang="en-US" sz="2400"/>
              <a:t> Following extensive investigation, Commission on College Physics (AAPT/AIP) issues report “Preparing High School Physics Teachers”</a:t>
            </a:r>
          </a:p>
          <a:p>
            <a:pPr eaLnBrk="1" hangingPunct="1">
              <a:spcBef>
                <a:spcPct val="60000"/>
              </a:spcBef>
            </a:pPr>
            <a:r>
              <a:rPr lang="en-US" altLang="en-US" sz="2400" b="1"/>
              <a:t>1973:</a:t>
            </a:r>
            <a:r>
              <a:rPr lang="en-US" altLang="en-US" sz="2400"/>
              <a:t> National Academy of Sciences issues new report, states that institutions should take active role in in-service physics education.</a:t>
            </a:r>
          </a:p>
          <a:p>
            <a:pPr eaLnBrk="1" hangingPunct="1">
              <a:spcBef>
                <a:spcPct val="70000"/>
              </a:spcBef>
            </a:pPr>
            <a:r>
              <a:rPr lang="en-US" altLang="en-US" sz="2400" b="1"/>
              <a:t>2012: </a:t>
            </a:r>
            <a:r>
              <a:rPr lang="en-US" altLang="en-US" sz="2400"/>
              <a:t>Following four-year investigation, release of report by Task Force on Teacher Education in Physics (T-TEP) [APS/AAPT/AIP].</a:t>
            </a:r>
          </a:p>
          <a:p>
            <a:pPr lvl="1" eaLnBrk="1" hangingPunct="1">
              <a:spcBef>
                <a:spcPct val="25000"/>
              </a:spcBef>
            </a:pPr>
            <a:r>
              <a:rPr lang="en-US" altLang="en-US" sz="2000"/>
              <a:t>Findings and recommendations consistent with those made in previous reports</a:t>
            </a:r>
          </a:p>
          <a:p>
            <a:pPr eaLnBrk="1" hangingPunct="1">
              <a:spcBef>
                <a:spcPct val="60000"/>
              </a:spcBef>
            </a:pPr>
            <a:endParaRPr lang="en-US" altLang="en-US" sz="2400"/>
          </a:p>
          <a:p>
            <a:pPr lvl="1" eaLnBrk="1" hangingPunct="1"/>
            <a:endParaRPr lang="en-US" altLang="en-US" sz="3800"/>
          </a:p>
          <a:p>
            <a:pPr eaLnBrk="1" hangingPunct="1">
              <a:lnSpc>
                <a:spcPct val="80000"/>
              </a:lnSpc>
              <a:spcBef>
                <a:spcPct val="60000"/>
              </a:spcBef>
            </a:pPr>
            <a:endParaRPr lang="en-US" altLang="en-US"/>
          </a:p>
        </p:txBody>
      </p:sp>
    </p:spTree>
    <p:extLst>
      <p:ext uri="{BB962C8B-B14F-4D97-AF65-F5344CB8AC3E}">
        <p14:creationId xmlns:p14="http://schemas.microsoft.com/office/powerpoint/2010/main" val="36377770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ltLang="en-US" sz="3600" dirty="0">
                <a:solidFill>
                  <a:schemeClr val="accent1"/>
                </a:solidFill>
              </a:rPr>
              <a:t>Outcome: Most Physics Teachers Have Less Than Recommended Preparation</a:t>
            </a:r>
          </a:p>
        </p:txBody>
      </p:sp>
      <p:sp>
        <p:nvSpPr>
          <p:cNvPr id="134147" name="Rectangle 3"/>
          <p:cNvSpPr>
            <a:spLocks noGrp="1" noChangeArrowheads="1"/>
          </p:cNvSpPr>
          <p:nvPr>
            <p:ph type="body" idx="1"/>
          </p:nvPr>
        </p:nvSpPr>
        <p:spPr>
          <a:xfrm>
            <a:off x="1981200" y="1905000"/>
            <a:ext cx="8229600" cy="4525963"/>
          </a:xfrm>
        </p:spPr>
        <p:txBody>
          <a:bodyPr/>
          <a:lstStyle/>
          <a:p>
            <a:r>
              <a:rPr lang="en-US" altLang="en-US" sz="2800" dirty="0"/>
              <a:t>Most U.S. physics teachers have now—and have always had—less than the recommended physics preparation, equivalent to a major or minor in physics (~24 semester hours)</a:t>
            </a:r>
          </a:p>
          <a:p>
            <a:pPr>
              <a:spcBef>
                <a:spcPct val="75000"/>
              </a:spcBef>
            </a:pPr>
            <a:r>
              <a:rPr lang="en-US" altLang="en-US" sz="2800" dirty="0"/>
              <a:t>Average preparation has increased substantially over the years, but more than 50% of teachers still fall short</a:t>
            </a:r>
          </a:p>
          <a:p>
            <a:pPr marL="0" indent="0" algn="r">
              <a:spcBef>
                <a:spcPct val="75000"/>
              </a:spcBef>
              <a:buNone/>
            </a:pPr>
            <a:r>
              <a:rPr lang="en-US" altLang="en-US" sz="2400" i="1" dirty="0"/>
              <a:t>References: Dozens of physics teacher surveys, 1920s-present</a:t>
            </a:r>
          </a:p>
        </p:txBody>
      </p:sp>
    </p:spTree>
    <p:extLst>
      <p:ext uri="{BB962C8B-B14F-4D97-AF65-F5344CB8AC3E}">
        <p14:creationId xmlns:p14="http://schemas.microsoft.com/office/powerpoint/2010/main" val="4271497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4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414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41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4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P spid="13414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58" name="Object 2"/>
          <p:cNvGraphicFramePr>
            <a:graphicFrameLocks noChangeAspect="1"/>
          </p:cNvGraphicFramePr>
          <p:nvPr/>
        </p:nvGraphicFramePr>
        <p:xfrm>
          <a:off x="2590800" y="990600"/>
          <a:ext cx="7078663" cy="4822825"/>
        </p:xfrm>
        <a:graphic>
          <a:graphicData uri="http://schemas.openxmlformats.org/presentationml/2006/ole">
            <mc:AlternateContent xmlns:mc="http://schemas.openxmlformats.org/markup-compatibility/2006">
              <mc:Choice xmlns:v="urn:schemas-microsoft-com:vml" Requires="v">
                <p:oleObj spid="_x0000_s2098" name="Chart" r:id="rId3" imgW="7078975" imgH="4823406" progId="Excel.Chart.8">
                  <p:embed/>
                </p:oleObj>
              </mc:Choice>
              <mc:Fallback>
                <p:oleObj name="Chart" r:id="rId3" imgW="7078975" imgH="4823406" progId="Excel.Chart.8">
                  <p:embed/>
                  <p:pic>
                    <p:nvPicPr>
                      <p:cNvPr id="4505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990600"/>
                        <a:ext cx="7078663" cy="482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5059" name="Text Box 3"/>
          <p:cNvSpPr txBox="1">
            <a:spLocks noChangeArrowheads="1"/>
          </p:cNvSpPr>
          <p:nvPr/>
        </p:nvSpPr>
        <p:spPr bwMode="auto">
          <a:xfrm>
            <a:off x="3124200" y="5410200"/>
            <a:ext cx="61864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b="1"/>
              <a:t>    1924         1940          1961         1987         1993         2009</a:t>
            </a:r>
            <a:r>
              <a:rPr lang="en-US" altLang="en-US"/>
              <a:t>    </a:t>
            </a:r>
          </a:p>
        </p:txBody>
      </p:sp>
      <p:sp>
        <p:nvSpPr>
          <p:cNvPr id="45060" name="Text Box 4"/>
          <p:cNvSpPr txBox="1">
            <a:spLocks noChangeArrowheads="1"/>
          </p:cNvSpPr>
          <p:nvPr/>
        </p:nvSpPr>
        <p:spPr bwMode="auto">
          <a:xfrm>
            <a:off x="6553200" y="6096000"/>
            <a:ext cx="3098800"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i="1"/>
              <a:t>Estimated,</a:t>
            </a:r>
            <a:r>
              <a:rPr lang="en-US" altLang="en-US" sz="1600"/>
              <a:t> from various sources</a:t>
            </a:r>
          </a:p>
        </p:txBody>
      </p:sp>
      <p:sp>
        <p:nvSpPr>
          <p:cNvPr id="45061" name="Rectangle 5"/>
          <p:cNvSpPr>
            <a:spLocks noChangeArrowheads="1"/>
          </p:cNvSpPr>
          <p:nvPr/>
        </p:nvSpPr>
        <p:spPr bwMode="auto">
          <a:xfrm>
            <a:off x="4048125" y="1698625"/>
            <a:ext cx="4114800" cy="363855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5062" name="Rectangle 6"/>
          <p:cNvSpPr>
            <a:spLocks noChangeArrowheads="1"/>
          </p:cNvSpPr>
          <p:nvPr/>
        </p:nvSpPr>
        <p:spPr bwMode="auto">
          <a:xfrm>
            <a:off x="3962400" y="5486400"/>
            <a:ext cx="4267200" cy="228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3796007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2" name="Object 2"/>
          <p:cNvGraphicFramePr>
            <a:graphicFrameLocks noChangeAspect="1"/>
          </p:cNvGraphicFramePr>
          <p:nvPr/>
        </p:nvGraphicFramePr>
        <p:xfrm>
          <a:off x="2590800" y="990600"/>
          <a:ext cx="7078663" cy="4822825"/>
        </p:xfrm>
        <a:graphic>
          <a:graphicData uri="http://schemas.openxmlformats.org/presentationml/2006/ole">
            <mc:AlternateContent xmlns:mc="http://schemas.openxmlformats.org/markup-compatibility/2006">
              <mc:Choice xmlns:v="urn:schemas-microsoft-com:vml" Requires="v">
                <p:oleObj spid="_x0000_s3122" name="Chart" r:id="rId3" imgW="7078975" imgH="4823406" progId="Excel.Chart.8">
                  <p:embed/>
                </p:oleObj>
              </mc:Choice>
              <mc:Fallback>
                <p:oleObj name="Chart" r:id="rId3" imgW="7078975" imgH="4823406" progId="Excel.Chart.8">
                  <p:embed/>
                  <p:pic>
                    <p:nvPicPr>
                      <p:cNvPr id="46082"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990600"/>
                        <a:ext cx="7078663" cy="482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6083" name="Text Box 3"/>
          <p:cNvSpPr txBox="1">
            <a:spLocks noChangeArrowheads="1"/>
          </p:cNvSpPr>
          <p:nvPr/>
        </p:nvSpPr>
        <p:spPr bwMode="auto">
          <a:xfrm>
            <a:off x="3124200" y="5410200"/>
            <a:ext cx="61864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b="1"/>
              <a:t>    1924         1940          1961         1987         1993         2009</a:t>
            </a:r>
            <a:r>
              <a:rPr lang="en-US" altLang="en-US"/>
              <a:t>    </a:t>
            </a:r>
          </a:p>
        </p:txBody>
      </p:sp>
      <p:sp>
        <p:nvSpPr>
          <p:cNvPr id="46084" name="Text Box 4"/>
          <p:cNvSpPr txBox="1">
            <a:spLocks noChangeArrowheads="1"/>
          </p:cNvSpPr>
          <p:nvPr/>
        </p:nvSpPr>
        <p:spPr bwMode="auto">
          <a:xfrm>
            <a:off x="6553200" y="6096000"/>
            <a:ext cx="3098800"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i="1"/>
              <a:t>Estimated,</a:t>
            </a:r>
            <a:r>
              <a:rPr lang="en-US" altLang="en-US" sz="1600"/>
              <a:t> from various sources</a:t>
            </a:r>
          </a:p>
        </p:txBody>
      </p:sp>
      <p:sp>
        <p:nvSpPr>
          <p:cNvPr id="46085" name="Rectangle 5"/>
          <p:cNvSpPr>
            <a:spLocks noChangeArrowheads="1"/>
          </p:cNvSpPr>
          <p:nvPr/>
        </p:nvSpPr>
        <p:spPr bwMode="auto">
          <a:xfrm>
            <a:off x="4892675" y="1698625"/>
            <a:ext cx="3276600" cy="363855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6086" name="Rectangle 6"/>
          <p:cNvSpPr>
            <a:spLocks noChangeArrowheads="1"/>
          </p:cNvSpPr>
          <p:nvPr/>
        </p:nvSpPr>
        <p:spPr bwMode="auto">
          <a:xfrm>
            <a:off x="4953000" y="5486400"/>
            <a:ext cx="3276600" cy="228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2260905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6" name="Object 2"/>
          <p:cNvGraphicFramePr>
            <a:graphicFrameLocks noChangeAspect="1"/>
          </p:cNvGraphicFramePr>
          <p:nvPr/>
        </p:nvGraphicFramePr>
        <p:xfrm>
          <a:off x="2590800" y="990600"/>
          <a:ext cx="7078663" cy="4822825"/>
        </p:xfrm>
        <a:graphic>
          <a:graphicData uri="http://schemas.openxmlformats.org/presentationml/2006/ole">
            <mc:AlternateContent xmlns:mc="http://schemas.openxmlformats.org/markup-compatibility/2006">
              <mc:Choice xmlns:v="urn:schemas-microsoft-com:vml" Requires="v">
                <p:oleObj spid="_x0000_s4146" name="Chart" r:id="rId3" imgW="7078975" imgH="4823406" progId="Excel.Chart.8">
                  <p:embed/>
                </p:oleObj>
              </mc:Choice>
              <mc:Fallback>
                <p:oleObj name="Chart" r:id="rId3" imgW="7078975" imgH="4823406" progId="Excel.Chart.8">
                  <p:embed/>
                  <p:pic>
                    <p:nvPicPr>
                      <p:cNvPr id="4710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990600"/>
                        <a:ext cx="7078663" cy="482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7107" name="Text Box 3"/>
          <p:cNvSpPr txBox="1">
            <a:spLocks noChangeArrowheads="1"/>
          </p:cNvSpPr>
          <p:nvPr/>
        </p:nvSpPr>
        <p:spPr bwMode="auto">
          <a:xfrm>
            <a:off x="3124200" y="5410200"/>
            <a:ext cx="61864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b="1"/>
              <a:t>    1924         1940          1961         1987         1993         2009</a:t>
            </a:r>
            <a:r>
              <a:rPr lang="en-US" altLang="en-US"/>
              <a:t>    </a:t>
            </a:r>
          </a:p>
        </p:txBody>
      </p:sp>
      <p:sp>
        <p:nvSpPr>
          <p:cNvPr id="47108" name="Text Box 4"/>
          <p:cNvSpPr txBox="1">
            <a:spLocks noChangeArrowheads="1"/>
          </p:cNvSpPr>
          <p:nvPr/>
        </p:nvSpPr>
        <p:spPr bwMode="auto">
          <a:xfrm>
            <a:off x="6553200" y="6096000"/>
            <a:ext cx="3098800"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i="1"/>
              <a:t>Estimated,</a:t>
            </a:r>
            <a:r>
              <a:rPr lang="en-US" altLang="en-US" sz="1600"/>
              <a:t> from various sources</a:t>
            </a:r>
          </a:p>
        </p:txBody>
      </p:sp>
      <p:sp>
        <p:nvSpPr>
          <p:cNvPr id="47109" name="Rectangle 5"/>
          <p:cNvSpPr>
            <a:spLocks noChangeArrowheads="1"/>
          </p:cNvSpPr>
          <p:nvPr/>
        </p:nvSpPr>
        <p:spPr bwMode="auto">
          <a:xfrm>
            <a:off x="5705475" y="1704975"/>
            <a:ext cx="2438400" cy="363855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7110" name="Rectangle 6"/>
          <p:cNvSpPr>
            <a:spLocks noChangeArrowheads="1"/>
          </p:cNvSpPr>
          <p:nvPr/>
        </p:nvSpPr>
        <p:spPr bwMode="auto">
          <a:xfrm>
            <a:off x="5867400" y="5486400"/>
            <a:ext cx="2362200" cy="228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991177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0" name="Object 2"/>
          <p:cNvGraphicFramePr>
            <a:graphicFrameLocks noChangeAspect="1"/>
          </p:cNvGraphicFramePr>
          <p:nvPr/>
        </p:nvGraphicFramePr>
        <p:xfrm>
          <a:off x="2590800" y="990600"/>
          <a:ext cx="7078663" cy="4822825"/>
        </p:xfrm>
        <a:graphic>
          <a:graphicData uri="http://schemas.openxmlformats.org/presentationml/2006/ole">
            <mc:AlternateContent xmlns:mc="http://schemas.openxmlformats.org/markup-compatibility/2006">
              <mc:Choice xmlns:v="urn:schemas-microsoft-com:vml" Requires="v">
                <p:oleObj spid="_x0000_s5170" name="Chart" r:id="rId3" imgW="7078975" imgH="4823406" progId="Excel.Chart.8">
                  <p:embed/>
                </p:oleObj>
              </mc:Choice>
              <mc:Fallback>
                <p:oleObj name="Chart" r:id="rId3" imgW="7078975" imgH="4823406" progId="Excel.Chart.8">
                  <p:embed/>
                  <p:pic>
                    <p:nvPicPr>
                      <p:cNvPr id="4813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990600"/>
                        <a:ext cx="7078663" cy="482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8131" name="Text Box 3"/>
          <p:cNvSpPr txBox="1">
            <a:spLocks noChangeArrowheads="1"/>
          </p:cNvSpPr>
          <p:nvPr/>
        </p:nvSpPr>
        <p:spPr bwMode="auto">
          <a:xfrm>
            <a:off x="3124200" y="5410200"/>
            <a:ext cx="61864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b="1"/>
              <a:t>    1924         1940          1961         1987         1993         2009</a:t>
            </a:r>
            <a:r>
              <a:rPr lang="en-US" altLang="en-US"/>
              <a:t>    </a:t>
            </a:r>
          </a:p>
        </p:txBody>
      </p:sp>
      <p:sp>
        <p:nvSpPr>
          <p:cNvPr id="48132" name="Text Box 4"/>
          <p:cNvSpPr txBox="1">
            <a:spLocks noChangeArrowheads="1"/>
          </p:cNvSpPr>
          <p:nvPr/>
        </p:nvSpPr>
        <p:spPr bwMode="auto">
          <a:xfrm>
            <a:off x="6553200" y="6096000"/>
            <a:ext cx="3098800"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i="1"/>
              <a:t>Estimated,</a:t>
            </a:r>
            <a:r>
              <a:rPr lang="en-US" altLang="en-US" sz="1600"/>
              <a:t> from various sources</a:t>
            </a:r>
          </a:p>
        </p:txBody>
      </p:sp>
      <p:sp>
        <p:nvSpPr>
          <p:cNvPr id="48133" name="Rectangle 5"/>
          <p:cNvSpPr>
            <a:spLocks noChangeArrowheads="1"/>
          </p:cNvSpPr>
          <p:nvPr/>
        </p:nvSpPr>
        <p:spPr bwMode="auto">
          <a:xfrm>
            <a:off x="6557963" y="1703388"/>
            <a:ext cx="1600200" cy="363855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8134" name="Rectangle 6"/>
          <p:cNvSpPr>
            <a:spLocks noChangeArrowheads="1"/>
          </p:cNvSpPr>
          <p:nvPr/>
        </p:nvSpPr>
        <p:spPr bwMode="auto">
          <a:xfrm>
            <a:off x="6705600" y="5486400"/>
            <a:ext cx="1524000" cy="228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3356615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4" name="Object 2"/>
          <p:cNvGraphicFramePr>
            <a:graphicFrameLocks noChangeAspect="1"/>
          </p:cNvGraphicFramePr>
          <p:nvPr/>
        </p:nvGraphicFramePr>
        <p:xfrm>
          <a:off x="2590800" y="990600"/>
          <a:ext cx="7078663" cy="4822825"/>
        </p:xfrm>
        <a:graphic>
          <a:graphicData uri="http://schemas.openxmlformats.org/presentationml/2006/ole">
            <mc:AlternateContent xmlns:mc="http://schemas.openxmlformats.org/markup-compatibility/2006">
              <mc:Choice xmlns:v="urn:schemas-microsoft-com:vml" Requires="v">
                <p:oleObj spid="_x0000_s6194" name="Chart" r:id="rId3" imgW="7078975" imgH="4823406" progId="Excel.Chart.8">
                  <p:embed/>
                </p:oleObj>
              </mc:Choice>
              <mc:Fallback>
                <p:oleObj name="Chart" r:id="rId3" imgW="7078975" imgH="4823406" progId="Excel.Chart.8">
                  <p:embed/>
                  <p:pic>
                    <p:nvPicPr>
                      <p:cNvPr id="49154"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990600"/>
                        <a:ext cx="7078663" cy="482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9155" name="Text Box 3"/>
          <p:cNvSpPr txBox="1">
            <a:spLocks noChangeArrowheads="1"/>
          </p:cNvSpPr>
          <p:nvPr/>
        </p:nvSpPr>
        <p:spPr bwMode="auto">
          <a:xfrm>
            <a:off x="3124200" y="5410200"/>
            <a:ext cx="61864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b="1"/>
              <a:t>    1924         1940          1961         1987         1993         2009</a:t>
            </a:r>
            <a:r>
              <a:rPr lang="en-US" altLang="en-US"/>
              <a:t>    </a:t>
            </a:r>
          </a:p>
        </p:txBody>
      </p:sp>
      <p:sp>
        <p:nvSpPr>
          <p:cNvPr id="49156" name="Text Box 4"/>
          <p:cNvSpPr txBox="1">
            <a:spLocks noChangeArrowheads="1"/>
          </p:cNvSpPr>
          <p:nvPr/>
        </p:nvSpPr>
        <p:spPr bwMode="auto">
          <a:xfrm>
            <a:off x="6553200" y="6096000"/>
            <a:ext cx="3098800"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i="1"/>
              <a:t>Estimated,</a:t>
            </a:r>
            <a:r>
              <a:rPr lang="en-US" altLang="en-US" sz="1600"/>
              <a:t> from various sources</a:t>
            </a:r>
          </a:p>
        </p:txBody>
      </p:sp>
      <p:sp>
        <p:nvSpPr>
          <p:cNvPr id="49157" name="Rectangle 5"/>
          <p:cNvSpPr>
            <a:spLocks noChangeArrowheads="1"/>
          </p:cNvSpPr>
          <p:nvPr/>
        </p:nvSpPr>
        <p:spPr bwMode="auto">
          <a:xfrm>
            <a:off x="7239000" y="1698625"/>
            <a:ext cx="914400" cy="363855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9158" name="Rectangle 6"/>
          <p:cNvSpPr>
            <a:spLocks noChangeArrowheads="1"/>
          </p:cNvSpPr>
          <p:nvPr/>
        </p:nvSpPr>
        <p:spPr bwMode="auto">
          <a:xfrm>
            <a:off x="7543800" y="5486400"/>
            <a:ext cx="685800" cy="228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1534492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normAutofit/>
          </a:bodyPr>
          <a:lstStyle/>
          <a:p>
            <a:pPr marL="514350" indent="-514350">
              <a:lnSpc>
                <a:spcPct val="100000"/>
              </a:lnSpc>
              <a:buFont typeface="+mj-lt"/>
              <a:buAutoNum type="arabicPeriod"/>
            </a:pPr>
            <a:r>
              <a:rPr lang="en-US" sz="3200" dirty="0"/>
              <a:t>Historical Background: Recommendations and reality in physics teacher education</a:t>
            </a:r>
          </a:p>
          <a:p>
            <a:pPr marL="514350" indent="-514350">
              <a:lnSpc>
                <a:spcPct val="100000"/>
              </a:lnSpc>
              <a:buFont typeface="+mj-lt"/>
              <a:buAutoNum type="arabicPeriod"/>
            </a:pPr>
            <a:r>
              <a:rPr lang="en-US" sz="3200" dirty="0"/>
              <a:t>Research in Physics Teacher Education: A fundamental obstacle</a:t>
            </a:r>
          </a:p>
          <a:p>
            <a:pPr marL="514350" indent="-514350">
              <a:lnSpc>
                <a:spcPct val="100000"/>
              </a:lnSpc>
              <a:buFont typeface="+mj-lt"/>
              <a:buAutoNum type="arabicPeriod"/>
            </a:pPr>
            <a:r>
              <a:rPr lang="en-US" sz="3200" dirty="0"/>
              <a:t>Common Themes in Recent Research (1970-present)</a:t>
            </a:r>
          </a:p>
          <a:p>
            <a:pPr marL="1200150" lvl="1" indent="-514350">
              <a:lnSpc>
                <a:spcPct val="100000"/>
              </a:lnSpc>
            </a:pPr>
            <a:r>
              <a:rPr lang="en-US" sz="2800" dirty="0"/>
              <a:t>Common Program Features</a:t>
            </a:r>
          </a:p>
          <a:p>
            <a:pPr marL="1200150" lvl="1" indent="-514350">
              <a:lnSpc>
                <a:spcPct val="100000"/>
              </a:lnSpc>
            </a:pPr>
            <a:r>
              <a:rPr lang="en-US" sz="2800" dirty="0"/>
              <a:t>Commonly Observed Outcomes</a:t>
            </a:r>
          </a:p>
        </p:txBody>
      </p:sp>
    </p:spTree>
    <p:extLst>
      <p:ext uri="{BB962C8B-B14F-4D97-AF65-F5344CB8AC3E}">
        <p14:creationId xmlns:p14="http://schemas.microsoft.com/office/powerpoint/2010/main" val="3294584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178" name="Object 2"/>
          <p:cNvGraphicFramePr>
            <a:graphicFrameLocks noChangeAspect="1"/>
          </p:cNvGraphicFramePr>
          <p:nvPr/>
        </p:nvGraphicFramePr>
        <p:xfrm>
          <a:off x="2590800" y="990600"/>
          <a:ext cx="7078663" cy="4822825"/>
        </p:xfrm>
        <a:graphic>
          <a:graphicData uri="http://schemas.openxmlformats.org/presentationml/2006/ole">
            <mc:AlternateContent xmlns:mc="http://schemas.openxmlformats.org/markup-compatibility/2006">
              <mc:Choice xmlns:v="urn:schemas-microsoft-com:vml" Requires="v">
                <p:oleObj spid="_x0000_s7218" name="Chart" r:id="rId3" imgW="7078975" imgH="4823406" progId="Excel.Chart.8">
                  <p:embed/>
                </p:oleObj>
              </mc:Choice>
              <mc:Fallback>
                <p:oleObj name="Chart" r:id="rId3" imgW="7078975" imgH="4823406" progId="Excel.Chart.8">
                  <p:embed/>
                  <p:pic>
                    <p:nvPicPr>
                      <p:cNvPr id="5017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990600"/>
                        <a:ext cx="7078663" cy="482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0179" name="Text Box 3"/>
          <p:cNvSpPr txBox="1">
            <a:spLocks noChangeArrowheads="1"/>
          </p:cNvSpPr>
          <p:nvPr/>
        </p:nvSpPr>
        <p:spPr bwMode="auto">
          <a:xfrm>
            <a:off x="3124200" y="5410200"/>
            <a:ext cx="61864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b="1"/>
              <a:t>    1924         1940          1961         1987         1993         2009</a:t>
            </a:r>
            <a:r>
              <a:rPr lang="en-US" altLang="en-US"/>
              <a:t>    </a:t>
            </a:r>
          </a:p>
        </p:txBody>
      </p:sp>
      <p:sp>
        <p:nvSpPr>
          <p:cNvPr id="50180" name="Text Box 4"/>
          <p:cNvSpPr txBox="1">
            <a:spLocks noChangeArrowheads="1"/>
          </p:cNvSpPr>
          <p:nvPr/>
        </p:nvSpPr>
        <p:spPr bwMode="auto">
          <a:xfrm>
            <a:off x="6553200" y="6096000"/>
            <a:ext cx="3098800"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i="1"/>
              <a:t>Estimated,</a:t>
            </a:r>
            <a:r>
              <a:rPr lang="en-US" altLang="en-US" sz="1600"/>
              <a:t> from various sources</a:t>
            </a:r>
          </a:p>
        </p:txBody>
      </p:sp>
    </p:spTree>
    <p:extLst>
      <p:ext uri="{BB962C8B-B14F-4D97-AF65-F5344CB8AC3E}">
        <p14:creationId xmlns:p14="http://schemas.microsoft.com/office/powerpoint/2010/main" val="3170936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sz="4000"/>
              <a:t>Does a Teacher’s Physics-Major Background Make a Difference?</a:t>
            </a:r>
          </a:p>
        </p:txBody>
      </p:sp>
      <p:sp>
        <p:nvSpPr>
          <p:cNvPr id="35843" name="Rectangle 3"/>
          <p:cNvSpPr>
            <a:spLocks noGrp="1" noChangeArrowheads="1"/>
          </p:cNvSpPr>
          <p:nvPr>
            <p:ph type="body" idx="1"/>
          </p:nvPr>
        </p:nvSpPr>
        <p:spPr>
          <a:xfrm>
            <a:off x="1981200" y="1600200"/>
            <a:ext cx="8229600" cy="4876800"/>
          </a:xfrm>
        </p:spPr>
        <p:txBody>
          <a:bodyPr/>
          <a:lstStyle/>
          <a:p>
            <a:pPr>
              <a:lnSpc>
                <a:spcPct val="90000"/>
              </a:lnSpc>
              <a:buFontTx/>
              <a:buNone/>
            </a:pPr>
            <a:r>
              <a:rPr lang="en-US" altLang="en-US" sz="3000"/>
              <a:t>	Hughes (1925) compared students’ performance on  a common physics test for four groups of teachers: </a:t>
            </a:r>
          </a:p>
          <a:p>
            <a:pPr lvl="2">
              <a:lnSpc>
                <a:spcPct val="90000"/>
              </a:lnSpc>
              <a:spcBef>
                <a:spcPct val="45000"/>
              </a:spcBef>
              <a:buFontTx/>
              <a:buNone/>
            </a:pPr>
            <a:r>
              <a:rPr lang="en-US" altLang="en-US" b="1"/>
              <a:t>I:</a:t>
            </a:r>
            <a:r>
              <a:rPr lang="en-US" altLang="en-US"/>
              <a:t> no college physics</a:t>
            </a:r>
          </a:p>
          <a:p>
            <a:pPr lvl="2">
              <a:lnSpc>
                <a:spcPct val="90000"/>
              </a:lnSpc>
              <a:buFontTx/>
              <a:buNone/>
            </a:pPr>
            <a:r>
              <a:rPr lang="en-US" altLang="en-US" b="1"/>
              <a:t>II:</a:t>
            </a:r>
            <a:r>
              <a:rPr lang="en-US" altLang="en-US"/>
              <a:t> one year of college physics</a:t>
            </a:r>
          </a:p>
          <a:p>
            <a:pPr lvl="2">
              <a:lnSpc>
                <a:spcPct val="90000"/>
              </a:lnSpc>
              <a:buFontTx/>
              <a:buNone/>
            </a:pPr>
            <a:r>
              <a:rPr lang="en-US" altLang="en-US" b="1"/>
              <a:t>III:</a:t>
            </a:r>
            <a:r>
              <a:rPr lang="en-US" altLang="en-US"/>
              <a:t> two years of college physics</a:t>
            </a:r>
          </a:p>
          <a:p>
            <a:pPr lvl="2">
              <a:lnSpc>
                <a:spcPct val="90000"/>
              </a:lnSpc>
              <a:buFontTx/>
              <a:buNone/>
            </a:pPr>
            <a:r>
              <a:rPr lang="en-US" altLang="en-US" b="1"/>
              <a:t>IV:</a:t>
            </a:r>
            <a:r>
              <a:rPr lang="en-US" altLang="en-US"/>
              <a:t> with physics major</a:t>
            </a:r>
          </a:p>
          <a:p>
            <a:pPr lvl="1">
              <a:lnSpc>
                <a:spcPct val="90000"/>
              </a:lnSpc>
              <a:buFontTx/>
              <a:buNone/>
            </a:pPr>
            <a:endParaRPr lang="en-US" altLang="en-US" sz="3000"/>
          </a:p>
          <a:p>
            <a:pPr lvl="1">
              <a:lnSpc>
                <a:spcPct val="90000"/>
              </a:lnSpc>
              <a:buFontTx/>
              <a:buNone/>
            </a:pPr>
            <a:r>
              <a:rPr lang="en-US" altLang="en-US" sz="3000"/>
              <a:t>(Note: No significant differences in students’ IQ or years of teaching experience among the four groups)</a:t>
            </a:r>
          </a:p>
        </p:txBody>
      </p:sp>
    </p:spTree>
    <p:extLst>
      <p:ext uri="{BB962C8B-B14F-4D97-AF65-F5344CB8AC3E}">
        <p14:creationId xmlns:p14="http://schemas.microsoft.com/office/powerpoint/2010/main" val="4690125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z="4000"/>
              <a:t>Does a Teacher’s Physics-Major Background Make a Difference?</a:t>
            </a:r>
          </a:p>
        </p:txBody>
      </p:sp>
      <p:sp>
        <p:nvSpPr>
          <p:cNvPr id="37893" name="Rectangle 5"/>
          <p:cNvSpPr>
            <a:spLocks noGrp="1" noChangeArrowheads="1"/>
          </p:cNvSpPr>
          <p:nvPr>
            <p:ph type="body" idx="1"/>
          </p:nvPr>
        </p:nvSpPr>
        <p:spPr>
          <a:noFill/>
        </p:spPr>
        <p:txBody>
          <a:bodyPr/>
          <a:lstStyle/>
          <a:p>
            <a:pPr>
              <a:buFontTx/>
              <a:buNone/>
            </a:pPr>
            <a:r>
              <a:rPr lang="en-US" altLang="en-US"/>
              <a:t>Result: </a:t>
            </a:r>
          </a:p>
          <a:p>
            <a:pPr lvl="1">
              <a:spcBef>
                <a:spcPct val="45000"/>
              </a:spcBef>
              <a:spcAft>
                <a:spcPct val="70000"/>
              </a:spcAft>
              <a:buFontTx/>
              <a:buChar char="•"/>
            </a:pPr>
            <a:r>
              <a:rPr lang="en-US" altLang="en-US"/>
              <a:t>Students with highest test scores had teachers who had completed a physics major</a:t>
            </a:r>
          </a:p>
          <a:p>
            <a:pPr lvl="1">
              <a:buFontTx/>
              <a:buChar char="•"/>
            </a:pPr>
            <a:r>
              <a:rPr lang="en-US" altLang="en-US"/>
              <a:t>Students whose teachers had one or two years of college physics did (slightly) worse than those who teachers had no college physics</a:t>
            </a:r>
          </a:p>
        </p:txBody>
      </p:sp>
      <p:sp>
        <p:nvSpPr>
          <p:cNvPr id="37894" name="Text Box 6"/>
          <p:cNvSpPr txBox="1">
            <a:spLocks noChangeArrowheads="1"/>
          </p:cNvSpPr>
          <p:nvPr/>
        </p:nvSpPr>
        <p:spPr bwMode="auto">
          <a:xfrm>
            <a:off x="5257800" y="5791200"/>
            <a:ext cx="4781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[J.M. Hughes, School Review </a:t>
            </a:r>
            <a:r>
              <a:rPr lang="en-US" altLang="en-US" b="1"/>
              <a:t>33</a:t>
            </a:r>
            <a:r>
              <a:rPr lang="en-US" altLang="en-US"/>
              <a:t>, 292 (1925)]</a:t>
            </a:r>
          </a:p>
        </p:txBody>
      </p:sp>
    </p:spTree>
    <p:extLst>
      <p:ext uri="{BB962C8B-B14F-4D97-AF65-F5344CB8AC3E}">
        <p14:creationId xmlns:p14="http://schemas.microsoft.com/office/powerpoint/2010/main" val="3524157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89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789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789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8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90" name="Object 4"/>
          <p:cNvGraphicFramePr>
            <a:graphicFrameLocks noChangeAspect="1"/>
          </p:cNvGraphicFramePr>
          <p:nvPr>
            <p:extLst>
              <p:ext uri="{D42A27DB-BD31-4B8C-83A1-F6EECF244321}">
                <p14:modId xmlns:p14="http://schemas.microsoft.com/office/powerpoint/2010/main" val="4218368475"/>
              </p:ext>
            </p:extLst>
          </p:nvPr>
        </p:nvGraphicFramePr>
        <p:xfrm>
          <a:off x="4343400" y="0"/>
          <a:ext cx="3848100" cy="6294438"/>
        </p:xfrm>
        <a:graphic>
          <a:graphicData uri="http://schemas.openxmlformats.org/presentationml/2006/ole">
            <mc:AlternateContent xmlns:mc="http://schemas.openxmlformats.org/markup-compatibility/2006">
              <mc:Choice xmlns:v="urn:schemas-microsoft-com:vml" Requires="v">
                <p:oleObj spid="_x0000_s1080" name="Acrobat Document" r:id="rId3" imgW="2422984" imgH="3962304" progId="Acrobat.Document.11">
                  <p:embed/>
                </p:oleObj>
              </mc:Choice>
              <mc:Fallback>
                <p:oleObj name="Acrobat Document" r:id="rId3" imgW="2422984" imgH="3962304" progId="Acrobat.Document.11">
                  <p:embed/>
                  <p:pic>
                    <p:nvPicPr>
                      <p:cNvPr id="3789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0"/>
                        <a:ext cx="3848100" cy="6294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20226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2. Research in Physics Teacher Education: A Fundamental Obstacle</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5553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800" dirty="0"/>
              <a:t>Teacher Preparation: Research vs. Practice</a:t>
            </a:r>
            <a:endParaRPr lang="en-US" sz="4800" dirty="0"/>
          </a:p>
        </p:txBody>
      </p:sp>
      <p:sp>
        <p:nvSpPr>
          <p:cNvPr id="3" name="Content Placeholder 2"/>
          <p:cNvSpPr>
            <a:spLocks noGrp="1"/>
          </p:cNvSpPr>
          <p:nvPr>
            <p:ph idx="1"/>
          </p:nvPr>
        </p:nvSpPr>
        <p:spPr/>
        <p:txBody>
          <a:bodyPr/>
          <a:lstStyle/>
          <a:p>
            <a:pPr>
              <a:lnSpc>
                <a:spcPct val="100000"/>
              </a:lnSpc>
            </a:pPr>
            <a:r>
              <a:rPr lang="en-US" altLang="en-US" sz="3200" dirty="0"/>
              <a:t>Efforts to improve teacher preparation are treated as practical, applied problems incorporating “art and design”</a:t>
            </a:r>
          </a:p>
          <a:p>
            <a:pPr>
              <a:lnSpc>
                <a:spcPct val="100000"/>
              </a:lnSpc>
              <a:spcBef>
                <a:spcPct val="50000"/>
              </a:spcBef>
            </a:pPr>
            <a:r>
              <a:rPr lang="en-US" altLang="en-US" sz="3200" dirty="0"/>
              <a:t>Focus is on overall program change, not on close examination of individual program elements</a:t>
            </a:r>
          </a:p>
          <a:p>
            <a:pPr>
              <a:lnSpc>
                <a:spcPct val="100000"/>
              </a:lnSpc>
              <a:spcBef>
                <a:spcPct val="50000"/>
              </a:spcBef>
            </a:pPr>
            <a:r>
              <a:rPr lang="en-US" altLang="en-US" sz="3200" dirty="0"/>
              <a:t>Assessment and evaluation—such as there is—tends to be on broad program measures</a:t>
            </a:r>
          </a:p>
          <a:p>
            <a:endParaRPr lang="en-US" dirty="0"/>
          </a:p>
        </p:txBody>
      </p:sp>
    </p:spTree>
    <p:extLst>
      <p:ext uri="{BB962C8B-B14F-4D97-AF65-F5344CB8AC3E}">
        <p14:creationId xmlns:p14="http://schemas.microsoft.com/office/powerpoint/2010/main" val="338247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a:noAutofit/>
          </a:bodyPr>
          <a:lstStyle/>
          <a:p>
            <a:r>
              <a:rPr lang="en-US" altLang="en-US" sz="4800" dirty="0"/>
              <a:t>“Practical” Approach to Course and Program Development</a:t>
            </a:r>
          </a:p>
        </p:txBody>
      </p:sp>
      <p:sp>
        <p:nvSpPr>
          <p:cNvPr id="4101" name="Rectangle 5"/>
          <p:cNvSpPr>
            <a:spLocks noGrp="1" noChangeArrowheads="1"/>
          </p:cNvSpPr>
          <p:nvPr>
            <p:ph idx="1"/>
          </p:nvPr>
        </p:nvSpPr>
        <p:spPr>
          <a:xfrm>
            <a:off x="838200" y="1828800"/>
            <a:ext cx="10563807" cy="4800600"/>
          </a:xfrm>
        </p:spPr>
        <p:txBody>
          <a:bodyPr/>
          <a:lstStyle/>
          <a:p>
            <a:pPr>
              <a:lnSpc>
                <a:spcPct val="100000"/>
              </a:lnSpc>
            </a:pPr>
            <a:r>
              <a:rPr lang="en-US" altLang="en-US" sz="3200" dirty="0"/>
              <a:t>Multiple elements of courses or programs are simultaneously introduced or revised</a:t>
            </a:r>
          </a:p>
          <a:p>
            <a:pPr lvl="1">
              <a:lnSpc>
                <a:spcPct val="100000"/>
              </a:lnSpc>
              <a:spcBef>
                <a:spcPct val="40000"/>
              </a:spcBef>
            </a:pPr>
            <a:r>
              <a:rPr lang="en-US" altLang="en-US" sz="2800" dirty="0"/>
              <a:t>Revisions are based on practical experience, interpretations of the literature, plausible hypotheses, etc.</a:t>
            </a:r>
          </a:p>
          <a:p>
            <a:pPr lvl="1">
              <a:lnSpc>
                <a:spcPct val="100000"/>
              </a:lnSpc>
              <a:spcBef>
                <a:spcPct val="40000"/>
              </a:spcBef>
            </a:pPr>
            <a:r>
              <a:rPr lang="en-US" altLang="en-US" sz="2800" dirty="0"/>
              <a:t>Revisions tend to be ongoing, and mutually influencing</a:t>
            </a:r>
          </a:p>
          <a:p>
            <a:pPr>
              <a:lnSpc>
                <a:spcPct val="100000"/>
              </a:lnSpc>
              <a:spcBef>
                <a:spcPct val="50000"/>
              </a:spcBef>
            </a:pPr>
            <a:r>
              <a:rPr lang="en-US" altLang="en-US" sz="3200" dirty="0"/>
              <a:t>Documentation of changes in practice or outcomes is often haphazard or superficial</a:t>
            </a:r>
          </a:p>
          <a:p>
            <a:pPr lvl="1"/>
            <a:endParaRPr lang="en-US" altLang="en-US" sz="3000" dirty="0"/>
          </a:p>
        </p:txBody>
      </p:sp>
    </p:spTree>
    <p:extLst>
      <p:ext uri="{BB962C8B-B14F-4D97-AF65-F5344CB8AC3E}">
        <p14:creationId xmlns:p14="http://schemas.microsoft.com/office/powerpoint/2010/main" val="8578182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0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0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0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10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Objects of Investigation?</a:t>
            </a:r>
          </a:p>
        </p:txBody>
      </p:sp>
      <p:sp>
        <p:nvSpPr>
          <p:cNvPr id="3" name="Content Placeholder 2"/>
          <p:cNvSpPr>
            <a:spLocks noGrp="1"/>
          </p:cNvSpPr>
          <p:nvPr>
            <p:ph idx="1"/>
          </p:nvPr>
        </p:nvSpPr>
        <p:spPr/>
        <p:txBody>
          <a:bodyPr>
            <a:normAutofit/>
          </a:bodyPr>
          <a:lstStyle/>
          <a:p>
            <a:r>
              <a:rPr lang="en-US" sz="3200" dirty="0"/>
              <a:t>With few exceptions, research focuses on entire programs, not on individual programmatic elements</a:t>
            </a:r>
          </a:p>
          <a:p>
            <a:pPr lvl="1"/>
            <a:r>
              <a:rPr lang="en-US" sz="2800" dirty="0"/>
              <a:t>Elements in </a:t>
            </a:r>
            <a:r>
              <a:rPr lang="en-US" sz="2800" i="1" dirty="0"/>
              <a:t>one specific </a:t>
            </a:r>
            <a:r>
              <a:rPr lang="en-US" sz="2800" dirty="0"/>
              <a:t>program may be examined, but not common elements across multiple diverse programs</a:t>
            </a:r>
          </a:p>
          <a:p>
            <a:r>
              <a:rPr lang="en-US" sz="3200" dirty="0"/>
              <a:t>Common themes emerge, reflecting:</a:t>
            </a:r>
          </a:p>
          <a:p>
            <a:pPr lvl="1"/>
            <a:r>
              <a:rPr lang="en-US" sz="2800" dirty="0"/>
              <a:t>Program characteristics</a:t>
            </a:r>
          </a:p>
          <a:p>
            <a:pPr lvl="1"/>
            <a:r>
              <a:rPr lang="en-US" sz="2800" dirty="0"/>
              <a:t>Outcomes considered significant</a:t>
            </a:r>
          </a:p>
          <a:p>
            <a:endParaRPr lang="en-US" sz="3200" dirty="0"/>
          </a:p>
          <a:p>
            <a:pPr lvl="1"/>
            <a:endParaRPr lang="en-US" sz="2800" dirty="0"/>
          </a:p>
          <a:p>
            <a:endParaRPr lang="en-US" sz="3200" dirty="0"/>
          </a:p>
          <a:p>
            <a:endParaRPr lang="en-US" sz="3200" dirty="0"/>
          </a:p>
          <a:p>
            <a:endParaRPr lang="en-US" sz="3200" dirty="0"/>
          </a:p>
        </p:txBody>
      </p:sp>
    </p:spTree>
    <p:extLst>
      <p:ext uri="{BB962C8B-B14F-4D97-AF65-F5344CB8AC3E}">
        <p14:creationId xmlns:p14="http://schemas.microsoft.com/office/powerpoint/2010/main" val="273740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Objects of Investigation?</a:t>
            </a:r>
          </a:p>
        </p:txBody>
      </p:sp>
      <p:sp>
        <p:nvSpPr>
          <p:cNvPr id="3" name="Content Placeholder 2"/>
          <p:cNvSpPr>
            <a:spLocks noGrp="1"/>
          </p:cNvSpPr>
          <p:nvPr>
            <p:ph idx="1"/>
          </p:nvPr>
        </p:nvSpPr>
        <p:spPr/>
        <p:txBody>
          <a:bodyPr>
            <a:normAutofit/>
          </a:bodyPr>
          <a:lstStyle/>
          <a:p>
            <a:r>
              <a:rPr lang="en-US" sz="3200" dirty="0"/>
              <a:t>With few exceptions, research focuses on entire programs, not on individual programmatic elements</a:t>
            </a:r>
          </a:p>
          <a:p>
            <a:pPr lvl="1"/>
            <a:r>
              <a:rPr lang="en-US" sz="2800" dirty="0"/>
              <a:t>Elements in </a:t>
            </a:r>
            <a:r>
              <a:rPr lang="en-US" sz="2800" i="1" dirty="0"/>
              <a:t>one specific </a:t>
            </a:r>
            <a:r>
              <a:rPr lang="en-US" sz="2800" dirty="0"/>
              <a:t>program may be examined, but not common elements across multiple diverse programs</a:t>
            </a:r>
          </a:p>
          <a:p>
            <a:r>
              <a:rPr lang="en-US" sz="3200" dirty="0"/>
              <a:t>Common themes emerge, reflecting:</a:t>
            </a:r>
          </a:p>
          <a:p>
            <a:pPr lvl="1"/>
            <a:r>
              <a:rPr lang="en-US" sz="2800" b="1" dirty="0">
                <a:solidFill>
                  <a:srgbClr val="FF0000"/>
                </a:solidFill>
              </a:rPr>
              <a:t>Program characteristics</a:t>
            </a:r>
          </a:p>
          <a:p>
            <a:pPr lvl="1"/>
            <a:r>
              <a:rPr lang="en-US" sz="2800" b="1" dirty="0">
                <a:solidFill>
                  <a:srgbClr val="FF0000"/>
                </a:solidFill>
              </a:rPr>
              <a:t>Outcomes considered significant</a:t>
            </a:r>
          </a:p>
          <a:p>
            <a:endParaRPr lang="en-US" sz="3200" dirty="0"/>
          </a:p>
          <a:p>
            <a:pPr lvl="1"/>
            <a:endParaRPr lang="en-US" sz="2800" dirty="0"/>
          </a:p>
          <a:p>
            <a:endParaRPr lang="en-US" sz="3200" dirty="0"/>
          </a:p>
          <a:p>
            <a:endParaRPr lang="en-US" sz="3200" dirty="0"/>
          </a:p>
          <a:p>
            <a:endParaRPr lang="en-US" sz="3200" dirty="0"/>
          </a:p>
        </p:txBody>
      </p:sp>
    </p:spTree>
    <p:extLst>
      <p:ext uri="{BB962C8B-B14F-4D97-AF65-F5344CB8AC3E}">
        <p14:creationId xmlns:p14="http://schemas.microsoft.com/office/powerpoint/2010/main" val="384736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Historical Highlights</a:t>
            </a:r>
          </a:p>
        </p:txBody>
      </p:sp>
      <p:sp>
        <p:nvSpPr>
          <p:cNvPr id="3" name="Content Placeholder 2"/>
          <p:cNvSpPr>
            <a:spLocks noGrp="1"/>
          </p:cNvSpPr>
          <p:nvPr>
            <p:ph idx="1"/>
          </p:nvPr>
        </p:nvSpPr>
        <p:spPr/>
        <p:txBody>
          <a:bodyPr/>
          <a:lstStyle/>
          <a:p>
            <a:r>
              <a:rPr lang="en-US" dirty="0"/>
              <a:t>1920s: Investigation of link between physics teacher preparation and student performance</a:t>
            </a:r>
          </a:p>
          <a:p>
            <a:r>
              <a:rPr lang="en-US" dirty="0"/>
              <a:t>1920s-present: Surveys of physics teachers’ preparation</a:t>
            </a:r>
          </a:p>
          <a:p>
            <a:r>
              <a:rPr lang="en-US" dirty="0"/>
              <a:t>1950s-60s: Reports of summer institutes of physics teachers</a:t>
            </a:r>
          </a:p>
          <a:p>
            <a:r>
              <a:rPr lang="en-US" dirty="0"/>
              <a:t>1970s: Reports of research-based courses for physics teachers</a:t>
            </a:r>
          </a:p>
          <a:p>
            <a:r>
              <a:rPr lang="en-US" dirty="0"/>
              <a:t>1980s-present: Reports of research-based physics teacher education programs</a:t>
            </a:r>
          </a:p>
          <a:p>
            <a:endParaRPr lang="en-US" dirty="0"/>
          </a:p>
          <a:p>
            <a:endParaRPr lang="en-US" dirty="0"/>
          </a:p>
        </p:txBody>
      </p:sp>
    </p:spTree>
    <p:extLst>
      <p:ext uri="{BB962C8B-B14F-4D97-AF65-F5344CB8AC3E}">
        <p14:creationId xmlns:p14="http://schemas.microsoft.com/office/powerpoint/2010/main" val="18632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1. Historical Background: Recommendations and Reality in Physics Teacher Preparation</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9515303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on Summer Institutes for Physics Teachers: 1940s-1960s</a:t>
            </a:r>
          </a:p>
        </p:txBody>
      </p:sp>
      <p:sp>
        <p:nvSpPr>
          <p:cNvPr id="3" name="Content Placeholder 2"/>
          <p:cNvSpPr>
            <a:spLocks noGrp="1"/>
          </p:cNvSpPr>
          <p:nvPr>
            <p:ph idx="1"/>
          </p:nvPr>
        </p:nvSpPr>
        <p:spPr>
          <a:xfrm>
            <a:off x="755780" y="1984245"/>
            <a:ext cx="10702212" cy="4351338"/>
          </a:xfrm>
        </p:spPr>
        <p:txBody>
          <a:bodyPr>
            <a:normAutofit/>
          </a:bodyPr>
          <a:lstStyle/>
          <a:p>
            <a:r>
              <a:rPr lang="en-US" altLang="en-US" dirty="0"/>
              <a:t>Summer workshops for </a:t>
            </a:r>
            <a:r>
              <a:rPr lang="en-US" altLang="en-US" dirty="0" err="1"/>
              <a:t>inservice</a:t>
            </a:r>
            <a:r>
              <a:rPr lang="en-US" altLang="en-US" dirty="0"/>
              <a:t> physics teachers began in the 1940s</a:t>
            </a:r>
          </a:p>
          <a:p>
            <a:pPr>
              <a:spcBef>
                <a:spcPct val="60000"/>
              </a:spcBef>
            </a:pPr>
            <a:r>
              <a:rPr lang="en-US" altLang="en-US" dirty="0"/>
              <a:t>Initially supported by private industry</a:t>
            </a:r>
          </a:p>
          <a:p>
            <a:pPr>
              <a:spcBef>
                <a:spcPct val="60000"/>
              </a:spcBef>
            </a:pPr>
            <a:r>
              <a:rPr lang="en-US" altLang="en-US" dirty="0"/>
              <a:t>NSF support began in early 1950s</a:t>
            </a:r>
          </a:p>
          <a:p>
            <a:pPr>
              <a:spcBef>
                <a:spcPct val="60000"/>
              </a:spcBef>
            </a:pPr>
            <a:r>
              <a:rPr lang="en-US" altLang="en-US" dirty="0"/>
              <a:t>Rapid expansion in funding beginning in 1956, explosion in funding starting in 1957</a:t>
            </a:r>
          </a:p>
          <a:p>
            <a:pPr>
              <a:spcBef>
                <a:spcPct val="60000"/>
              </a:spcBef>
            </a:pPr>
            <a:r>
              <a:rPr lang="en-US" altLang="en-US" dirty="0"/>
              <a:t>PSSC curriculum developed and disseminated beginning in 1958-1960</a:t>
            </a:r>
          </a:p>
          <a:p>
            <a:pPr>
              <a:spcBef>
                <a:spcPct val="60000"/>
              </a:spcBef>
            </a:pPr>
            <a:r>
              <a:rPr lang="en-US" altLang="en-US" dirty="0"/>
              <a:t>“Project Physics” curriculum developed and disseminated 1970s-1980s</a:t>
            </a:r>
          </a:p>
          <a:p>
            <a:endParaRPr lang="en-US" dirty="0"/>
          </a:p>
        </p:txBody>
      </p:sp>
    </p:spTree>
    <p:extLst>
      <p:ext uri="{BB962C8B-B14F-4D97-AF65-F5344CB8AC3E}">
        <p14:creationId xmlns:p14="http://schemas.microsoft.com/office/powerpoint/2010/main" val="382590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4294967295"/>
          </p:nvPr>
        </p:nvSpPr>
        <p:spPr>
          <a:xfrm>
            <a:off x="1138335" y="609600"/>
            <a:ext cx="9946432" cy="6248400"/>
          </a:xfrm>
        </p:spPr>
        <p:txBody>
          <a:bodyPr/>
          <a:lstStyle/>
          <a:p>
            <a:pPr algn="ctr">
              <a:lnSpc>
                <a:spcPct val="80000"/>
              </a:lnSpc>
              <a:buFontTx/>
              <a:buNone/>
            </a:pPr>
            <a:r>
              <a:rPr lang="en-US" altLang="en-US" b="1" dirty="0"/>
              <a:t>First Evaluation of Institutes: Olsen and Waite (1955)</a:t>
            </a:r>
          </a:p>
          <a:p>
            <a:pPr algn="ctr">
              <a:lnSpc>
                <a:spcPct val="80000"/>
              </a:lnSpc>
              <a:buFontTx/>
              <a:buNone/>
            </a:pPr>
            <a:endParaRPr lang="en-US" altLang="en-US" dirty="0"/>
          </a:p>
          <a:p>
            <a:pPr>
              <a:spcBef>
                <a:spcPct val="50000"/>
              </a:spcBef>
            </a:pPr>
            <a:r>
              <a:rPr lang="en-US" altLang="en-US" sz="2600" dirty="0"/>
              <a:t>Evaluation of eight years (1947-1954) of six-week summer institutes for physics teachers (50 per summer) sponsored by General Electric Corporation, held at Case Institute of Technology</a:t>
            </a:r>
          </a:p>
          <a:p>
            <a:pPr>
              <a:spcBef>
                <a:spcPct val="50000"/>
              </a:spcBef>
            </a:pPr>
            <a:r>
              <a:rPr lang="en-US" altLang="en-US" sz="2600" dirty="0"/>
              <a:t>Questionnaires received from 60% of all former participants</a:t>
            </a:r>
          </a:p>
          <a:p>
            <a:pPr>
              <a:spcBef>
                <a:spcPct val="50000"/>
              </a:spcBef>
            </a:pPr>
            <a:r>
              <a:rPr lang="en-US" altLang="en-US" sz="2600" dirty="0"/>
              <a:t>50% of these report improved attitude or enthusiasm</a:t>
            </a:r>
          </a:p>
          <a:p>
            <a:pPr>
              <a:spcBef>
                <a:spcPct val="50000"/>
              </a:spcBef>
            </a:pPr>
            <a:r>
              <a:rPr lang="en-US" altLang="en-US" sz="2600" dirty="0"/>
              <a:t>Dramatic increase in enrollment at Case of students of these institute participants (0</a:t>
            </a:r>
            <a:r>
              <a:rPr lang="en-US" altLang="en-US" sz="2600" dirty="0">
                <a:sym typeface="Wingdings" panose="05000000000000000000" pitchFamily="2" charset="2"/>
              </a:rPr>
              <a:t></a:t>
            </a:r>
            <a:r>
              <a:rPr lang="en-US" altLang="en-US" sz="2600" dirty="0"/>
              <a:t>45), with above-average scores on pre-engineering “ability test”</a:t>
            </a:r>
          </a:p>
        </p:txBody>
      </p:sp>
    </p:spTree>
    <p:extLst>
      <p:ext uri="{BB962C8B-B14F-4D97-AF65-F5344CB8AC3E}">
        <p14:creationId xmlns:p14="http://schemas.microsoft.com/office/powerpoint/2010/main" val="3921488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1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61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86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4294967295"/>
          </p:nvPr>
        </p:nvSpPr>
        <p:spPr>
          <a:xfrm>
            <a:off x="1138335" y="609600"/>
            <a:ext cx="9946432" cy="6248400"/>
          </a:xfrm>
        </p:spPr>
        <p:txBody>
          <a:bodyPr/>
          <a:lstStyle/>
          <a:p>
            <a:pPr algn="ctr">
              <a:lnSpc>
                <a:spcPct val="80000"/>
              </a:lnSpc>
              <a:buFontTx/>
              <a:buNone/>
            </a:pPr>
            <a:r>
              <a:rPr lang="en-US" altLang="en-US" b="1" dirty="0"/>
              <a:t>Evaluation of NSF-Supported Summer Institutes (PSSC and Project Physics): Welch and Walberg (1967, 1972)</a:t>
            </a:r>
            <a:endParaRPr lang="en-US" altLang="en-US" dirty="0"/>
          </a:p>
          <a:p>
            <a:pPr>
              <a:spcBef>
                <a:spcPct val="50000"/>
              </a:spcBef>
            </a:pPr>
            <a:r>
              <a:rPr lang="en-US" altLang="en-US" sz="2600" dirty="0"/>
              <a:t>Participants at four 1966 summer institutes made “significant gains” in understanding of physics content </a:t>
            </a:r>
          </a:p>
          <a:p>
            <a:pPr>
              <a:spcBef>
                <a:spcPct val="50000"/>
              </a:spcBef>
              <a:buFont typeface="Wingdings" panose="05000000000000000000" pitchFamily="2" charset="2"/>
              <a:buChar char="Ø"/>
            </a:pPr>
            <a:r>
              <a:rPr lang="en-US" altLang="en-US" sz="2600" i="1" dirty="0"/>
              <a:t>However, note this comment by the Physics Survey Committee of the National Research Council (1973): </a:t>
            </a:r>
            <a:r>
              <a:rPr lang="en-US" altLang="en-US" sz="2600" dirty="0"/>
              <a:t>“The gains in mean scores…were…so slight that it is doubtful that any long-term effects exist. There also is considerable anecdotal evidence…that summer institutes are often presented at the same breakneck speed that contributes to the necessity for them in the first place.”</a:t>
            </a:r>
          </a:p>
          <a:p>
            <a:pPr>
              <a:spcBef>
                <a:spcPct val="50000"/>
              </a:spcBef>
            </a:pPr>
            <a:r>
              <a:rPr lang="en-US" altLang="en-US" sz="2600" dirty="0"/>
              <a:t>Students of teachers who participated in six-week 1972 summer institute focused on Project Physics reported significantly higher degrees of course satisfaction in comparison to a control group of students whose teachers who taught only “regular” physics</a:t>
            </a:r>
          </a:p>
          <a:p>
            <a:pPr>
              <a:spcBef>
                <a:spcPct val="50000"/>
              </a:spcBef>
              <a:buFont typeface="Wingdings" panose="05000000000000000000" pitchFamily="2" charset="2"/>
              <a:buChar char="Ø"/>
            </a:pPr>
            <a:endParaRPr lang="en-US" altLang="en-US" sz="2600" dirty="0"/>
          </a:p>
        </p:txBody>
      </p:sp>
    </p:spTree>
    <p:extLst>
      <p:ext uri="{BB962C8B-B14F-4D97-AF65-F5344CB8AC3E}">
        <p14:creationId xmlns:p14="http://schemas.microsoft.com/office/powerpoint/2010/main" val="2500831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6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3. Common Themes in Recent Research (1970-present)</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231481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z="3600" dirty="0"/>
              <a:t>Common Themes in Research on</a:t>
            </a:r>
            <a:br>
              <a:rPr lang="en-US" altLang="en-US" sz="3600" dirty="0"/>
            </a:br>
            <a:r>
              <a:rPr lang="en-US" altLang="en-US" sz="3600" dirty="0"/>
              <a:t> Physics Teacher Education</a:t>
            </a:r>
          </a:p>
        </p:txBody>
      </p:sp>
      <p:sp>
        <p:nvSpPr>
          <p:cNvPr id="13315" name="Rectangle 3"/>
          <p:cNvSpPr>
            <a:spLocks noGrp="1" noChangeArrowheads="1"/>
          </p:cNvSpPr>
          <p:nvPr>
            <p:ph type="body" idx="1"/>
          </p:nvPr>
        </p:nvSpPr>
        <p:spPr>
          <a:xfrm>
            <a:off x="755779" y="1825625"/>
            <a:ext cx="10720873" cy="4780448"/>
          </a:xfrm>
        </p:spPr>
        <p:txBody>
          <a:bodyPr>
            <a:normAutofit/>
          </a:bodyPr>
          <a:lstStyle/>
          <a:p>
            <a:pPr>
              <a:lnSpc>
                <a:spcPct val="110000"/>
              </a:lnSpc>
            </a:pPr>
            <a:r>
              <a:rPr lang="en-US" altLang="en-US" sz="2700" dirty="0"/>
              <a:t>Physics teachers or preservice teachers often underestimate and/or do not address their students’ ideas and “alternative conceptions” in physics.</a:t>
            </a:r>
          </a:p>
          <a:p>
            <a:pPr>
              <a:lnSpc>
                <a:spcPct val="110000"/>
              </a:lnSpc>
              <a:spcBef>
                <a:spcPts val="1800"/>
              </a:spcBef>
            </a:pPr>
            <a:r>
              <a:rPr lang="en-US" altLang="en-US" sz="2700" dirty="0"/>
              <a:t>Preservice and in-service physics teachers value and require close and extended supervision by expert physics teachers as they plan and implement structured lab activities.</a:t>
            </a:r>
          </a:p>
          <a:p>
            <a:pPr>
              <a:lnSpc>
                <a:spcPct val="110000"/>
              </a:lnSpc>
              <a:spcBef>
                <a:spcPct val="70000"/>
              </a:spcBef>
            </a:pPr>
            <a:r>
              <a:rPr lang="en-US" altLang="en-US" sz="2700" i="1" dirty="0"/>
              <a:t>Outcomes: </a:t>
            </a:r>
            <a:r>
              <a:rPr lang="en-US" altLang="en-US" sz="2700" dirty="0"/>
              <a:t>Special courses on physics concepts and pedagogy for teachers have often been shown effective in improving their physics understanding and/or teaching practices, as well as their students’ learning.</a:t>
            </a:r>
          </a:p>
          <a:p>
            <a:endParaRPr lang="en-US" altLang="en-US" sz="2200" dirty="0"/>
          </a:p>
          <a:p>
            <a:endParaRPr lang="en-US" altLang="en-US" sz="2800" dirty="0"/>
          </a:p>
        </p:txBody>
      </p:sp>
    </p:spTree>
    <p:extLst>
      <p:ext uri="{BB962C8B-B14F-4D97-AF65-F5344CB8AC3E}">
        <p14:creationId xmlns:p14="http://schemas.microsoft.com/office/powerpoint/2010/main" val="4050689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z="3600" dirty="0"/>
              <a:t>Common Themes in Research on</a:t>
            </a:r>
            <a:br>
              <a:rPr lang="en-US" altLang="en-US" sz="3600" dirty="0"/>
            </a:br>
            <a:r>
              <a:rPr lang="en-US" altLang="en-US" sz="3600" dirty="0"/>
              <a:t> Physics Teacher Education</a:t>
            </a:r>
          </a:p>
        </p:txBody>
      </p:sp>
      <p:sp>
        <p:nvSpPr>
          <p:cNvPr id="13315" name="Rectangle 3"/>
          <p:cNvSpPr>
            <a:spLocks noGrp="1" noChangeArrowheads="1"/>
          </p:cNvSpPr>
          <p:nvPr>
            <p:ph type="body" idx="1"/>
          </p:nvPr>
        </p:nvSpPr>
        <p:spPr>
          <a:xfrm>
            <a:off x="755779" y="1825625"/>
            <a:ext cx="10720873" cy="4780448"/>
          </a:xfrm>
        </p:spPr>
        <p:txBody>
          <a:bodyPr>
            <a:normAutofit/>
          </a:bodyPr>
          <a:lstStyle/>
          <a:p>
            <a:pPr>
              <a:lnSpc>
                <a:spcPct val="110000"/>
              </a:lnSpc>
            </a:pPr>
            <a:r>
              <a:rPr lang="en-US" altLang="en-US" sz="2700" dirty="0">
                <a:solidFill>
                  <a:srgbClr val="FF0000"/>
                </a:solidFill>
              </a:rPr>
              <a:t>Physics teachers or preservice teachers often underestimate and/or do not address their students’ ideas and “alternative conceptions” in physics.</a:t>
            </a:r>
          </a:p>
          <a:p>
            <a:endParaRPr lang="en-US" altLang="en-US" sz="2200" dirty="0"/>
          </a:p>
          <a:p>
            <a:endParaRPr lang="en-US" altLang="en-US" sz="2800" dirty="0"/>
          </a:p>
        </p:txBody>
      </p:sp>
    </p:spTree>
    <p:extLst>
      <p:ext uri="{BB962C8B-B14F-4D97-AF65-F5344CB8AC3E}">
        <p14:creationId xmlns:p14="http://schemas.microsoft.com/office/powerpoint/2010/main" val="401603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381000"/>
            <a:ext cx="10515600" cy="1143000"/>
          </a:xfrm>
        </p:spPr>
        <p:txBody>
          <a:bodyPr rtlCol="0">
            <a:normAutofit fontScale="90000"/>
          </a:bodyPr>
          <a:lstStyle/>
          <a:p>
            <a:pPr marL="838200" indent="-838200" fontAlgn="auto">
              <a:spcAft>
                <a:spcPts val="0"/>
              </a:spcAft>
              <a:defRPr/>
            </a:pPr>
            <a:r>
              <a:rPr lang="en-US" altLang="en-US" sz="4000" dirty="0"/>
              <a:t>Teachers Tend to Underestimate or Mischaracterize Students’ Ideas</a:t>
            </a:r>
            <a:br>
              <a:rPr lang="en-US" altLang="en-US" sz="3200" dirty="0"/>
            </a:br>
            <a:endParaRPr lang="en-US" altLang="en-US" sz="3200" dirty="0"/>
          </a:p>
        </p:txBody>
      </p:sp>
      <p:sp>
        <p:nvSpPr>
          <p:cNvPr id="11267" name="Rectangle 3"/>
          <p:cNvSpPr>
            <a:spLocks noGrp="1" noChangeArrowheads="1"/>
          </p:cNvSpPr>
          <p:nvPr>
            <p:ph idx="1"/>
          </p:nvPr>
        </p:nvSpPr>
        <p:spPr>
          <a:xfrm>
            <a:off x="838200" y="1523999"/>
            <a:ext cx="10515600" cy="5100735"/>
          </a:xfrm>
        </p:spPr>
        <p:txBody>
          <a:bodyPr>
            <a:normAutofit fontScale="92500" lnSpcReduction="10000"/>
          </a:bodyPr>
          <a:lstStyle/>
          <a:p>
            <a:pPr>
              <a:lnSpc>
                <a:spcPct val="110000"/>
              </a:lnSpc>
            </a:pPr>
            <a:r>
              <a:rPr lang="en-US" altLang="en-US" sz="2600" dirty="0"/>
              <a:t>Canadian physics teachers consistently underestimated prevalence of specific alternative conceptions among their students. </a:t>
            </a:r>
            <a:r>
              <a:rPr lang="en-US" altLang="en-US" sz="2200" dirty="0"/>
              <a:t>[Berg and </a:t>
            </a:r>
            <a:r>
              <a:rPr lang="en-US" altLang="en-US" sz="2200" dirty="0" err="1"/>
              <a:t>Brouwer</a:t>
            </a:r>
            <a:r>
              <a:rPr lang="en-US" altLang="en-US" sz="2200" dirty="0"/>
              <a:t>, 1991] </a:t>
            </a:r>
          </a:p>
          <a:p>
            <a:pPr>
              <a:lnSpc>
                <a:spcPct val="110000"/>
              </a:lnSpc>
              <a:spcBef>
                <a:spcPct val="75000"/>
              </a:spcBef>
            </a:pPr>
            <a:r>
              <a:rPr lang="en-US" altLang="en-US" sz="2600" dirty="0"/>
              <a:t>Dutch, Portuguese, and Swedish preservice teachers were more likely to expect their students to have specific conceptual problems when they had overcome those same conceptual problems themselves. </a:t>
            </a:r>
            <a:r>
              <a:rPr lang="en-US" altLang="en-US" sz="2000" dirty="0"/>
              <a:t>[Frederik et al., 1999]</a:t>
            </a:r>
          </a:p>
          <a:p>
            <a:pPr>
              <a:lnSpc>
                <a:spcPct val="110000"/>
              </a:lnSpc>
              <a:spcBef>
                <a:spcPct val="75000"/>
              </a:spcBef>
            </a:pPr>
            <a:r>
              <a:rPr lang="en-US" altLang="en-US" sz="2600" dirty="0"/>
              <a:t>Many Malaysian student teachers did not address their students’ common incorrect ideas, even when they were aware of them. </a:t>
            </a:r>
            <a:r>
              <a:rPr lang="en-US" altLang="en-US" sz="2000" dirty="0"/>
              <a:t>[Halim and </a:t>
            </a:r>
            <a:r>
              <a:rPr lang="en-US" altLang="en-US" sz="2000" dirty="0" err="1"/>
              <a:t>Meerah</a:t>
            </a:r>
            <a:r>
              <a:rPr lang="en-US" altLang="en-US" sz="2000" dirty="0"/>
              <a:t>, 2002] </a:t>
            </a:r>
          </a:p>
          <a:p>
            <a:pPr>
              <a:lnSpc>
                <a:spcPct val="110000"/>
              </a:lnSpc>
              <a:spcBef>
                <a:spcPct val="75000"/>
              </a:spcBef>
            </a:pPr>
            <a:r>
              <a:rPr lang="en-US" altLang="en-US" sz="2600" dirty="0"/>
              <a:t>U.S. pre- and in-service teachers enrolled in a course for future teachers initially guessed at students’ ideas based on “intuition”; those students with </a:t>
            </a:r>
            <a:r>
              <a:rPr lang="en-US" altLang="en-US" sz="2600" i="1" dirty="0"/>
              <a:t>weaker </a:t>
            </a:r>
            <a:r>
              <a:rPr lang="en-US" altLang="en-US" sz="2600" dirty="0"/>
              <a:t>physics background progressed toward understanding actual documented students’ ideas </a:t>
            </a:r>
            <a:r>
              <a:rPr lang="en-US" altLang="en-US" sz="2000" dirty="0"/>
              <a:t>[Thompson, Christensen, and </a:t>
            </a:r>
            <a:r>
              <a:rPr lang="en-US" altLang="en-US" sz="2000" dirty="0" err="1"/>
              <a:t>Wittmann</a:t>
            </a:r>
            <a:r>
              <a:rPr lang="en-US" altLang="en-US" sz="2000" dirty="0"/>
              <a:t>, 2011]</a:t>
            </a:r>
          </a:p>
        </p:txBody>
      </p:sp>
    </p:spTree>
    <p:extLst>
      <p:ext uri="{BB962C8B-B14F-4D97-AF65-F5344CB8AC3E}">
        <p14:creationId xmlns:p14="http://schemas.microsoft.com/office/powerpoint/2010/main" val="129950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126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z="3600" dirty="0"/>
              <a:t>Common Themes in Research on</a:t>
            </a:r>
            <a:br>
              <a:rPr lang="en-US" altLang="en-US" sz="3600" dirty="0"/>
            </a:br>
            <a:r>
              <a:rPr lang="en-US" altLang="en-US" sz="3600" dirty="0"/>
              <a:t> Physics Teacher Education</a:t>
            </a:r>
          </a:p>
        </p:txBody>
      </p:sp>
      <p:sp>
        <p:nvSpPr>
          <p:cNvPr id="13315" name="Rectangle 3"/>
          <p:cNvSpPr>
            <a:spLocks noGrp="1" noChangeArrowheads="1"/>
          </p:cNvSpPr>
          <p:nvPr>
            <p:ph type="body" idx="1"/>
          </p:nvPr>
        </p:nvSpPr>
        <p:spPr>
          <a:xfrm>
            <a:off x="755779" y="1825625"/>
            <a:ext cx="10720873" cy="4780448"/>
          </a:xfrm>
        </p:spPr>
        <p:txBody>
          <a:bodyPr>
            <a:normAutofit/>
          </a:bodyPr>
          <a:lstStyle/>
          <a:p>
            <a:pPr>
              <a:lnSpc>
                <a:spcPct val="110000"/>
              </a:lnSpc>
              <a:spcBef>
                <a:spcPts val="1800"/>
              </a:spcBef>
            </a:pPr>
            <a:r>
              <a:rPr lang="en-US" altLang="en-US" sz="2700" dirty="0">
                <a:solidFill>
                  <a:srgbClr val="FF0000"/>
                </a:solidFill>
              </a:rPr>
              <a:t>Preservice and in-service physics teachers value and require close and extended supervision by expert physics teachers as they plan and implement structured lab activities.</a:t>
            </a:r>
          </a:p>
          <a:p>
            <a:endParaRPr lang="en-US" altLang="en-US" sz="2200" dirty="0"/>
          </a:p>
          <a:p>
            <a:endParaRPr lang="en-US" altLang="en-US" sz="2800" dirty="0"/>
          </a:p>
        </p:txBody>
      </p:sp>
    </p:spTree>
    <p:extLst>
      <p:ext uri="{BB962C8B-B14F-4D97-AF65-F5344CB8AC3E}">
        <p14:creationId xmlns:p14="http://schemas.microsoft.com/office/powerpoint/2010/main" val="249808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Teachers Benefit from Coaching by Experts while Designing and Implementing Lab Investigations</a:t>
            </a:r>
          </a:p>
        </p:txBody>
      </p:sp>
      <p:sp>
        <p:nvSpPr>
          <p:cNvPr id="3" name="Content Placeholder 2"/>
          <p:cNvSpPr>
            <a:spLocks noGrp="1"/>
          </p:cNvSpPr>
          <p:nvPr>
            <p:ph idx="1"/>
          </p:nvPr>
        </p:nvSpPr>
        <p:spPr/>
        <p:txBody>
          <a:bodyPr/>
          <a:lstStyle/>
          <a:p>
            <a:r>
              <a:rPr lang="en-US" dirty="0"/>
              <a:t>Pre- and In-service teachers experience multiple, extended opportunities to analyze physical systems, and make and test predictions, by developing and reflecting on laboratory-based physics activities, and examining students’ ideas about these systems </a:t>
            </a:r>
            <a:r>
              <a:rPr lang="en-US" sz="2000" dirty="0"/>
              <a:t>[</a:t>
            </a:r>
            <a:r>
              <a:rPr lang="en-US" sz="2000" dirty="0" err="1"/>
              <a:t>Niedderer</a:t>
            </a:r>
            <a:r>
              <a:rPr lang="en-US" sz="2000" dirty="0"/>
              <a:t> &amp; </a:t>
            </a:r>
            <a:r>
              <a:rPr lang="en-US" sz="2000" dirty="0" err="1"/>
              <a:t>Schecker</a:t>
            </a:r>
            <a:r>
              <a:rPr lang="en-US" sz="2000" dirty="0"/>
              <a:t>, 1997; </a:t>
            </a:r>
            <a:r>
              <a:rPr lang="en-US" sz="2000" dirty="0" err="1"/>
              <a:t>Jauhianen</a:t>
            </a:r>
            <a:r>
              <a:rPr lang="en-US" sz="2000" dirty="0"/>
              <a:t> et al., 2002; </a:t>
            </a:r>
            <a:r>
              <a:rPr lang="en-US" sz="2000" dirty="0" err="1"/>
              <a:t>Kriek</a:t>
            </a:r>
            <a:r>
              <a:rPr lang="en-US" sz="2000" dirty="0"/>
              <a:t> and Grayson, 2009; </a:t>
            </a:r>
            <a:r>
              <a:rPr lang="en-US" sz="2000" dirty="0" err="1"/>
              <a:t>Etkina</a:t>
            </a:r>
            <a:r>
              <a:rPr lang="en-US" sz="2000" dirty="0"/>
              <a:t>, 2010; </a:t>
            </a:r>
            <a:r>
              <a:rPr lang="en-US" sz="2000" dirty="0" err="1"/>
              <a:t>Nivalainen</a:t>
            </a:r>
            <a:r>
              <a:rPr lang="en-US" sz="2000" dirty="0"/>
              <a:t> et al., 2013]</a:t>
            </a:r>
          </a:p>
          <a:p>
            <a:r>
              <a:rPr lang="en-US" dirty="0"/>
              <a:t>These activities often form the basis of laboratory investigations that are taught by the teachers, either in “micro-teaching” or in actual classrooms </a:t>
            </a:r>
            <a:r>
              <a:rPr lang="en-US" sz="2000" dirty="0"/>
              <a:t>[</a:t>
            </a:r>
            <a:r>
              <a:rPr lang="en-US" sz="2000" dirty="0" err="1"/>
              <a:t>Thomaz</a:t>
            </a:r>
            <a:r>
              <a:rPr lang="en-US" sz="2000" dirty="0"/>
              <a:t> and Gilbert, 1989; Messina et al., 2005; </a:t>
            </a:r>
            <a:r>
              <a:rPr lang="en-US" sz="2000" dirty="0" err="1"/>
              <a:t>Sperandeo-Mineo</a:t>
            </a:r>
            <a:r>
              <a:rPr lang="en-US" sz="2000" dirty="0"/>
              <a:t> et al., 2006; </a:t>
            </a:r>
            <a:r>
              <a:rPr lang="en-US" sz="2000" dirty="0" err="1"/>
              <a:t>Mikelsis</a:t>
            </a:r>
            <a:r>
              <a:rPr lang="en-US" sz="2000" dirty="0"/>
              <a:t>-Seifert &amp; Bell, 2008; </a:t>
            </a:r>
            <a:r>
              <a:rPr lang="en-US" sz="2000" dirty="0" err="1"/>
              <a:t>Etkina</a:t>
            </a:r>
            <a:r>
              <a:rPr lang="en-US" sz="2000" dirty="0"/>
              <a:t>, 2010]</a:t>
            </a:r>
          </a:p>
        </p:txBody>
      </p:sp>
    </p:spTree>
    <p:extLst>
      <p:ext uri="{BB962C8B-B14F-4D97-AF65-F5344CB8AC3E}">
        <p14:creationId xmlns:p14="http://schemas.microsoft.com/office/powerpoint/2010/main" val="286177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z="3600" dirty="0"/>
              <a:t>Common Themes in Research on</a:t>
            </a:r>
            <a:br>
              <a:rPr lang="en-US" altLang="en-US" sz="3600" dirty="0"/>
            </a:br>
            <a:r>
              <a:rPr lang="en-US" altLang="en-US" sz="3600" dirty="0"/>
              <a:t> Physics Teacher Education</a:t>
            </a:r>
          </a:p>
        </p:txBody>
      </p:sp>
      <p:sp>
        <p:nvSpPr>
          <p:cNvPr id="13315" name="Rectangle 3"/>
          <p:cNvSpPr>
            <a:spLocks noGrp="1" noChangeArrowheads="1"/>
          </p:cNvSpPr>
          <p:nvPr>
            <p:ph type="body" idx="1"/>
          </p:nvPr>
        </p:nvSpPr>
        <p:spPr>
          <a:xfrm>
            <a:off x="755779" y="1825625"/>
            <a:ext cx="10720873" cy="4780448"/>
          </a:xfrm>
        </p:spPr>
        <p:txBody>
          <a:bodyPr>
            <a:normAutofit/>
          </a:bodyPr>
          <a:lstStyle/>
          <a:p>
            <a:pPr>
              <a:lnSpc>
                <a:spcPct val="110000"/>
              </a:lnSpc>
              <a:spcBef>
                <a:spcPct val="70000"/>
              </a:spcBef>
            </a:pPr>
            <a:r>
              <a:rPr lang="en-US" altLang="en-US" sz="2700" i="1" dirty="0">
                <a:solidFill>
                  <a:srgbClr val="FF0000"/>
                </a:solidFill>
              </a:rPr>
              <a:t>Outcomes: </a:t>
            </a:r>
            <a:r>
              <a:rPr lang="en-US" altLang="en-US" sz="2700" dirty="0">
                <a:solidFill>
                  <a:srgbClr val="FF0000"/>
                </a:solidFill>
              </a:rPr>
              <a:t>Special courses on physics concepts and pedagogy for teachers have often been shown effective in improving their physics understanding and/or teaching practices, as well as their students’ learning.</a:t>
            </a:r>
          </a:p>
          <a:p>
            <a:endParaRPr lang="en-US" altLang="en-US" sz="2200" dirty="0"/>
          </a:p>
          <a:p>
            <a:endParaRPr lang="en-US" altLang="en-US" sz="2800" dirty="0"/>
          </a:p>
        </p:txBody>
      </p:sp>
    </p:spTree>
    <p:extLst>
      <p:ext uri="{BB962C8B-B14F-4D97-AF65-F5344CB8AC3E}">
        <p14:creationId xmlns:p14="http://schemas.microsoft.com/office/powerpoint/2010/main" val="3816058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05069" y="304800"/>
            <a:ext cx="10273003" cy="1143000"/>
          </a:xfrm>
        </p:spPr>
        <p:txBody>
          <a:bodyPr>
            <a:normAutofit/>
          </a:bodyPr>
          <a:lstStyle/>
          <a:p>
            <a:pPr eaLnBrk="1" hangingPunct="1"/>
            <a:r>
              <a:rPr lang="en-US" altLang="en-US" sz="3600" dirty="0">
                <a:solidFill>
                  <a:srgbClr val="009900"/>
                </a:solidFill>
                <a:latin typeface="+mn-lt"/>
              </a:rPr>
              <a:t>Recommendations for U.S. Physics Teacher Education </a:t>
            </a:r>
            <a:endParaRPr lang="en-US" altLang="en-US" sz="3600" dirty="0">
              <a:latin typeface="+mn-lt"/>
            </a:endParaRPr>
          </a:p>
        </p:txBody>
      </p:sp>
      <p:sp>
        <p:nvSpPr>
          <p:cNvPr id="12291" name="Rectangle 3"/>
          <p:cNvSpPr>
            <a:spLocks noGrp="1" noChangeArrowheads="1"/>
          </p:cNvSpPr>
          <p:nvPr>
            <p:ph type="body" idx="1"/>
          </p:nvPr>
        </p:nvSpPr>
        <p:spPr>
          <a:xfrm>
            <a:off x="905069" y="1600200"/>
            <a:ext cx="10273003" cy="4953000"/>
          </a:xfrm>
        </p:spPr>
        <p:txBody>
          <a:bodyPr/>
          <a:lstStyle/>
          <a:p>
            <a:pPr eaLnBrk="1" hangingPunct="1"/>
            <a:r>
              <a:rPr lang="en-US" altLang="en-US" sz="2600" b="1" dirty="0"/>
              <a:t>1909:</a:t>
            </a:r>
            <a:r>
              <a:rPr lang="en-US" altLang="en-US" sz="2600" dirty="0"/>
              <a:t> Physicists recommend that teacher preparation should be at level of graduate student in physics</a:t>
            </a:r>
          </a:p>
          <a:p>
            <a:pPr eaLnBrk="1" hangingPunct="1">
              <a:spcBef>
                <a:spcPct val="70000"/>
              </a:spcBef>
            </a:pPr>
            <a:r>
              <a:rPr lang="en-US" altLang="en-US" sz="2600" b="1" dirty="0"/>
              <a:t>1920:</a:t>
            </a:r>
            <a:r>
              <a:rPr lang="en-US" altLang="en-US" sz="2600" dirty="0"/>
              <a:t> NEA Physics Committee Chair says “prospective teachers must approach all their teaching problems inductively….college science teachers must foster in prospective teachers the inductive rather than the cock-sure habit of mind.”</a:t>
            </a:r>
          </a:p>
          <a:p>
            <a:pPr>
              <a:spcBef>
                <a:spcPct val="70000"/>
              </a:spcBef>
            </a:pPr>
            <a:r>
              <a:rPr lang="en-US" altLang="en-US" b="1" dirty="0"/>
              <a:t>1960: </a:t>
            </a:r>
            <a:r>
              <a:rPr lang="en-US" altLang="en-US" dirty="0"/>
              <a:t>AAAS recommends 20-24 semester hours minimum</a:t>
            </a:r>
          </a:p>
          <a:p>
            <a:pPr eaLnBrk="1" hangingPunct="1">
              <a:spcBef>
                <a:spcPct val="70000"/>
              </a:spcBef>
            </a:pPr>
            <a:endParaRPr lang="en-US" altLang="en-US" sz="2600" dirty="0"/>
          </a:p>
          <a:p>
            <a:pPr eaLnBrk="1" hangingPunct="1">
              <a:lnSpc>
                <a:spcPct val="80000"/>
              </a:lnSpc>
            </a:pPr>
            <a:endParaRPr lang="en-US" altLang="en-US" sz="2600" dirty="0"/>
          </a:p>
          <a:p>
            <a:pPr eaLnBrk="1" hangingPunct="1">
              <a:lnSpc>
                <a:spcPct val="90000"/>
              </a:lnSpc>
            </a:pPr>
            <a:endParaRPr lang="en-US" altLang="en-US" sz="1200" dirty="0"/>
          </a:p>
        </p:txBody>
      </p:sp>
    </p:spTree>
    <p:extLst>
      <p:ext uri="{BB962C8B-B14F-4D97-AF65-F5344CB8AC3E}">
        <p14:creationId xmlns:p14="http://schemas.microsoft.com/office/powerpoint/2010/main" val="2074647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 Frequently Reported</a:t>
            </a:r>
          </a:p>
        </p:txBody>
      </p:sp>
      <p:sp>
        <p:nvSpPr>
          <p:cNvPr id="3" name="Content Placeholder 2"/>
          <p:cNvSpPr>
            <a:spLocks noGrp="1"/>
          </p:cNvSpPr>
          <p:nvPr>
            <p:ph idx="1"/>
          </p:nvPr>
        </p:nvSpPr>
        <p:spPr>
          <a:xfrm>
            <a:off x="699796" y="1825625"/>
            <a:ext cx="10654004" cy="4500530"/>
          </a:xfrm>
        </p:spPr>
        <p:txBody>
          <a:bodyPr/>
          <a:lstStyle/>
          <a:p>
            <a:r>
              <a:rPr lang="en-US" dirty="0"/>
              <a:t>Improved understanding of physics content knowledge, and </a:t>
            </a:r>
            <a:r>
              <a:rPr lang="en-US" i="1" dirty="0"/>
              <a:t>confidence</a:t>
            </a:r>
            <a:r>
              <a:rPr lang="en-US" dirty="0"/>
              <a:t> in their knowledge, by pre- and in-service teachers enrolled in courses and summer institutes designed for teachers </a:t>
            </a:r>
            <a:r>
              <a:rPr lang="en-US" sz="2000" dirty="0"/>
              <a:t>[Many sources]</a:t>
            </a:r>
          </a:p>
          <a:p>
            <a:pPr>
              <a:spcBef>
                <a:spcPts val="1800"/>
              </a:spcBef>
            </a:pPr>
            <a:r>
              <a:rPr lang="en-US" dirty="0"/>
              <a:t>Improved learning by </a:t>
            </a:r>
            <a:r>
              <a:rPr lang="en-US" i="1" dirty="0"/>
              <a:t>students</a:t>
            </a:r>
            <a:r>
              <a:rPr lang="en-US" dirty="0"/>
              <a:t> of teachers who participated in research-based physics teacher education programs</a:t>
            </a:r>
          </a:p>
          <a:p>
            <a:pPr>
              <a:spcBef>
                <a:spcPts val="1800"/>
              </a:spcBef>
            </a:pPr>
            <a:r>
              <a:rPr lang="en-US" dirty="0"/>
              <a:t>Better awareness of students’ ideas about physics and other elements of “pedagogical content knowledge” in physics</a:t>
            </a:r>
          </a:p>
          <a:p>
            <a:pPr>
              <a:spcBef>
                <a:spcPts val="1800"/>
              </a:spcBef>
            </a:pPr>
            <a:r>
              <a:rPr lang="en-US" dirty="0"/>
              <a:t>Greater use of classroom practices that are consistent with research-based instruction</a:t>
            </a:r>
          </a:p>
          <a:p>
            <a:endParaRPr lang="en-US" dirty="0"/>
          </a:p>
          <a:p>
            <a:endParaRPr lang="en-US" sz="2000" dirty="0"/>
          </a:p>
          <a:p>
            <a:endParaRPr lang="en-US" dirty="0"/>
          </a:p>
        </p:txBody>
      </p:sp>
    </p:spTree>
    <p:extLst>
      <p:ext uri="{BB962C8B-B14F-4D97-AF65-F5344CB8AC3E}">
        <p14:creationId xmlns:p14="http://schemas.microsoft.com/office/powerpoint/2010/main" val="3854005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 Frequently Reported</a:t>
            </a:r>
          </a:p>
        </p:txBody>
      </p:sp>
      <p:sp>
        <p:nvSpPr>
          <p:cNvPr id="3" name="Content Placeholder 2"/>
          <p:cNvSpPr>
            <a:spLocks noGrp="1"/>
          </p:cNvSpPr>
          <p:nvPr>
            <p:ph idx="1"/>
          </p:nvPr>
        </p:nvSpPr>
        <p:spPr>
          <a:xfrm>
            <a:off x="699796" y="1825625"/>
            <a:ext cx="10654004" cy="4500530"/>
          </a:xfrm>
        </p:spPr>
        <p:txBody>
          <a:bodyPr/>
          <a:lstStyle/>
          <a:p>
            <a:r>
              <a:rPr lang="en-US" dirty="0"/>
              <a:t>Improved understanding of physics content knowledge, and </a:t>
            </a:r>
            <a:r>
              <a:rPr lang="en-US" i="1" dirty="0"/>
              <a:t>confidence</a:t>
            </a:r>
            <a:r>
              <a:rPr lang="en-US" dirty="0"/>
              <a:t> in their knowledge, by pre- and in-service teachers enrolled in courses and summer institutes designed for teachers </a:t>
            </a:r>
            <a:r>
              <a:rPr lang="en-US" sz="2000" b="1" dirty="0">
                <a:solidFill>
                  <a:srgbClr val="FF0000"/>
                </a:solidFill>
              </a:rPr>
              <a:t>[Many sources]</a:t>
            </a:r>
          </a:p>
          <a:p>
            <a:endParaRPr lang="en-US" dirty="0"/>
          </a:p>
          <a:p>
            <a:endParaRPr lang="en-US" sz="2000" dirty="0"/>
          </a:p>
          <a:p>
            <a:endParaRPr lang="en-US" dirty="0"/>
          </a:p>
        </p:txBody>
      </p:sp>
    </p:spTree>
    <p:extLst>
      <p:ext uri="{BB962C8B-B14F-4D97-AF65-F5344CB8AC3E}">
        <p14:creationId xmlns:p14="http://schemas.microsoft.com/office/powerpoint/2010/main" val="9509933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 Frequently Reported</a:t>
            </a:r>
          </a:p>
        </p:txBody>
      </p:sp>
      <p:sp>
        <p:nvSpPr>
          <p:cNvPr id="3" name="Content Placeholder 2"/>
          <p:cNvSpPr>
            <a:spLocks noGrp="1"/>
          </p:cNvSpPr>
          <p:nvPr>
            <p:ph idx="1"/>
          </p:nvPr>
        </p:nvSpPr>
        <p:spPr/>
        <p:txBody>
          <a:bodyPr/>
          <a:lstStyle/>
          <a:p>
            <a:r>
              <a:rPr lang="en-US" dirty="0">
                <a:solidFill>
                  <a:srgbClr val="FF0000"/>
                </a:solidFill>
              </a:rPr>
              <a:t>Improved learning by </a:t>
            </a:r>
            <a:r>
              <a:rPr lang="en-US" i="1" dirty="0">
                <a:solidFill>
                  <a:srgbClr val="FF0000"/>
                </a:solidFill>
              </a:rPr>
              <a:t>students</a:t>
            </a:r>
            <a:r>
              <a:rPr lang="en-US" dirty="0">
                <a:solidFill>
                  <a:srgbClr val="FF0000"/>
                </a:solidFill>
              </a:rPr>
              <a:t> of teachers who participated in research-based physics teacher education programs</a:t>
            </a:r>
          </a:p>
        </p:txBody>
      </p:sp>
    </p:spTree>
    <p:extLst>
      <p:ext uri="{BB962C8B-B14F-4D97-AF65-F5344CB8AC3E}">
        <p14:creationId xmlns:p14="http://schemas.microsoft.com/office/powerpoint/2010/main" val="11644032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752600" y="274638"/>
            <a:ext cx="8610600" cy="1143000"/>
          </a:xfrm>
        </p:spPr>
        <p:txBody>
          <a:bodyPr>
            <a:normAutofit/>
          </a:bodyPr>
          <a:lstStyle/>
          <a:p>
            <a:r>
              <a:rPr lang="en-US" altLang="en-US" sz="3800" dirty="0"/>
              <a:t>Third-Party Evaluation of Research-Based Physics Teacher Education Programs</a:t>
            </a:r>
          </a:p>
        </p:txBody>
      </p:sp>
      <p:sp>
        <p:nvSpPr>
          <p:cNvPr id="38915" name="Rectangle 3"/>
          <p:cNvSpPr>
            <a:spLocks noGrp="1" noChangeArrowheads="1"/>
          </p:cNvSpPr>
          <p:nvPr>
            <p:ph type="body" idx="1"/>
          </p:nvPr>
        </p:nvSpPr>
        <p:spPr>
          <a:xfrm>
            <a:off x="838200" y="1623527"/>
            <a:ext cx="10515600" cy="4889240"/>
          </a:xfrm>
        </p:spPr>
        <p:txBody>
          <a:bodyPr>
            <a:normAutofit fontScale="92500" lnSpcReduction="10000"/>
          </a:bodyPr>
          <a:lstStyle/>
          <a:p>
            <a:pPr>
              <a:lnSpc>
                <a:spcPct val="100000"/>
              </a:lnSpc>
            </a:pPr>
            <a:r>
              <a:rPr lang="en-US" altLang="en-US" sz="3000" dirty="0"/>
              <a:t>NSF contracted a study carried out in 1999 by TIMSS [Third International Mathematics and Science Study].</a:t>
            </a:r>
          </a:p>
          <a:p>
            <a:pPr>
              <a:lnSpc>
                <a:spcPct val="100000"/>
              </a:lnSpc>
              <a:spcBef>
                <a:spcPct val="70000"/>
              </a:spcBef>
            </a:pPr>
            <a:r>
              <a:rPr lang="en-US" altLang="en-US" sz="3000" dirty="0"/>
              <a:t>The study assessed performance on the TIMSS physics test by students taught by teachers who had participated in NSF-sponsored teacher enhancement and physics material development programs.</a:t>
            </a:r>
          </a:p>
          <a:p>
            <a:pPr>
              <a:lnSpc>
                <a:spcPct val="100000"/>
              </a:lnSpc>
              <a:spcBef>
                <a:spcPct val="70000"/>
              </a:spcBef>
            </a:pPr>
            <a:r>
              <a:rPr lang="en-US" altLang="en-US" sz="3000" dirty="0"/>
              <a:t>Students taught by teachers in NSF-sponsored programs performed significantly better than a broad sample of all U.S. 12</a:t>
            </a:r>
            <a:r>
              <a:rPr lang="en-US" altLang="en-US" sz="3000" baseline="30000" dirty="0"/>
              <a:t>th</a:t>
            </a:r>
            <a:r>
              <a:rPr lang="en-US" altLang="en-US" sz="3000" dirty="0"/>
              <a:t>-grade physics students.</a:t>
            </a:r>
          </a:p>
          <a:p>
            <a:pPr>
              <a:lnSpc>
                <a:spcPct val="100000"/>
              </a:lnSpc>
              <a:spcBef>
                <a:spcPct val="70000"/>
              </a:spcBef>
            </a:pPr>
            <a:r>
              <a:rPr lang="en-US" altLang="en-US" sz="3000" dirty="0"/>
              <a:t>Among the programs included in the study: Arizona State University, San Diego State University; University of Washington </a:t>
            </a:r>
          </a:p>
          <a:p>
            <a:pPr>
              <a:spcBef>
                <a:spcPct val="70000"/>
              </a:spcBef>
            </a:pPr>
            <a:endParaRPr lang="en-US" altLang="en-US" dirty="0"/>
          </a:p>
        </p:txBody>
      </p:sp>
    </p:spTree>
    <p:extLst>
      <p:ext uri="{BB962C8B-B14F-4D97-AF65-F5344CB8AC3E}">
        <p14:creationId xmlns:p14="http://schemas.microsoft.com/office/powerpoint/2010/main" val="22894230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117" y="365125"/>
            <a:ext cx="10823511" cy="1325563"/>
          </a:xfrm>
        </p:spPr>
        <p:txBody>
          <a:bodyPr>
            <a:normAutofit/>
          </a:bodyPr>
          <a:lstStyle/>
          <a:p>
            <a:r>
              <a:rPr lang="en-US" sz="4000" dirty="0"/>
              <a:t>Additional Evidence to Corroborate TIMMS Study</a:t>
            </a:r>
          </a:p>
        </p:txBody>
      </p:sp>
      <p:sp>
        <p:nvSpPr>
          <p:cNvPr id="3" name="Content Placeholder 2"/>
          <p:cNvSpPr>
            <a:spLocks noGrp="1"/>
          </p:cNvSpPr>
          <p:nvPr>
            <p:ph idx="1"/>
          </p:nvPr>
        </p:nvSpPr>
        <p:spPr>
          <a:xfrm>
            <a:off x="838200" y="1502230"/>
            <a:ext cx="10515600" cy="4954554"/>
          </a:xfrm>
        </p:spPr>
        <p:txBody>
          <a:bodyPr>
            <a:normAutofit fontScale="92500" lnSpcReduction="20000"/>
          </a:bodyPr>
          <a:lstStyle/>
          <a:p>
            <a:pPr>
              <a:lnSpc>
                <a:spcPct val="110000"/>
              </a:lnSpc>
            </a:pPr>
            <a:r>
              <a:rPr lang="en-US" b="1" dirty="0"/>
              <a:t>Arizona State University: </a:t>
            </a:r>
            <a:r>
              <a:rPr lang="en-US" altLang="en-US" sz="2600" dirty="0"/>
              <a:t>Students of teachers who participated in “Modeling Workshops” consistently show better performance on the Force Concept Inventory [mechanics diagnostic test] than students of teachers who had not been through that or any comparable program. </a:t>
            </a:r>
            <a:r>
              <a:rPr lang="en-US" altLang="en-US" sz="2000" dirty="0"/>
              <a:t>[Wells, </a:t>
            </a:r>
            <a:r>
              <a:rPr lang="en-US" altLang="en-US" sz="2000" dirty="0" err="1"/>
              <a:t>Hestenes</a:t>
            </a:r>
            <a:r>
              <a:rPr lang="en-US" altLang="en-US" sz="2000" dirty="0"/>
              <a:t>, and </a:t>
            </a:r>
            <a:r>
              <a:rPr lang="en-US" altLang="en-US" sz="2000" dirty="0" err="1"/>
              <a:t>Swackhamer</a:t>
            </a:r>
            <a:r>
              <a:rPr lang="en-US" altLang="en-US" sz="2000" dirty="0"/>
              <a:t>, 1995; Hake, 1998; </a:t>
            </a:r>
            <a:r>
              <a:rPr lang="en-US" altLang="en-US" sz="2000" dirty="0" err="1"/>
              <a:t>Hestenes</a:t>
            </a:r>
            <a:r>
              <a:rPr lang="en-US" altLang="en-US" sz="2000" dirty="0"/>
              <a:t> et al., 2011]</a:t>
            </a:r>
          </a:p>
          <a:p>
            <a:pPr>
              <a:lnSpc>
                <a:spcPct val="110000"/>
              </a:lnSpc>
            </a:pPr>
            <a:r>
              <a:rPr lang="en-US" altLang="en-US" b="1" dirty="0"/>
              <a:t>University of Washington: </a:t>
            </a:r>
            <a:r>
              <a:rPr lang="en-US" altLang="en-US" sz="2600" dirty="0"/>
              <a:t>Students of teachers who participated in “Physics by Inquiry” activities on light had much higher post-instruction scores on diagnostic tests covering the material (45%) than undergraduate university physics students taking the same tests (20%). </a:t>
            </a:r>
            <a:r>
              <a:rPr lang="en-US" altLang="en-US" sz="2000" dirty="0"/>
              <a:t>[McDermott et al., 2006]</a:t>
            </a:r>
          </a:p>
          <a:p>
            <a:pPr>
              <a:lnSpc>
                <a:spcPct val="110000"/>
              </a:lnSpc>
            </a:pPr>
            <a:r>
              <a:rPr lang="en-US" altLang="en-US" b="1" dirty="0"/>
              <a:t>San Diego State University: </a:t>
            </a:r>
            <a:r>
              <a:rPr lang="en-US" altLang="en-US" sz="2600" dirty="0"/>
              <a:t>Students of teachers who participated in “Constructing Physics Understanding” workshops had higher scores on physics concept exams than students taught the same concepts by a very comparable group of teachers who had not taken the CPU workshops. </a:t>
            </a:r>
            <a:r>
              <a:rPr lang="en-US" altLang="en-US" sz="2200" dirty="0"/>
              <a:t>[Huffman et al., 2003; Huffman, 2006]</a:t>
            </a:r>
          </a:p>
          <a:p>
            <a:endParaRPr lang="en-US" altLang="en-US" sz="2600" dirty="0"/>
          </a:p>
          <a:p>
            <a:pPr marL="0" indent="0">
              <a:buNone/>
            </a:pPr>
            <a:endParaRPr lang="en-US" altLang="en-US" sz="2000" dirty="0"/>
          </a:p>
          <a:p>
            <a:endParaRPr lang="en-US" dirty="0"/>
          </a:p>
        </p:txBody>
      </p:sp>
    </p:spTree>
    <p:extLst>
      <p:ext uri="{BB962C8B-B14F-4D97-AF65-F5344CB8AC3E}">
        <p14:creationId xmlns:p14="http://schemas.microsoft.com/office/powerpoint/2010/main" val="354280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 Frequently Reported: </a:t>
            </a:r>
            <a:br>
              <a:rPr lang="en-US" dirty="0"/>
            </a:br>
            <a:r>
              <a:rPr lang="en-US" dirty="0"/>
              <a:t>Improved Knowledge and Practice of Teaching</a:t>
            </a:r>
          </a:p>
        </p:txBody>
      </p:sp>
      <p:sp>
        <p:nvSpPr>
          <p:cNvPr id="3" name="Content Placeholder 2"/>
          <p:cNvSpPr>
            <a:spLocks noGrp="1"/>
          </p:cNvSpPr>
          <p:nvPr>
            <p:ph idx="1"/>
          </p:nvPr>
        </p:nvSpPr>
        <p:spPr>
          <a:xfrm>
            <a:off x="763555" y="2049560"/>
            <a:ext cx="10515600" cy="4351338"/>
          </a:xfrm>
        </p:spPr>
        <p:txBody>
          <a:bodyPr/>
          <a:lstStyle/>
          <a:p>
            <a:r>
              <a:rPr lang="en-US" dirty="0">
                <a:solidFill>
                  <a:srgbClr val="FF0000"/>
                </a:solidFill>
              </a:rPr>
              <a:t>Better awareness of students’ ideas about physics and other elements of “pedagogical content knowledge” in physics</a:t>
            </a:r>
          </a:p>
          <a:p>
            <a:r>
              <a:rPr lang="en-US" dirty="0">
                <a:solidFill>
                  <a:srgbClr val="FF0000"/>
                </a:solidFill>
              </a:rPr>
              <a:t>Greater use of classroom practices that are consistent with research-based instruction</a:t>
            </a:r>
          </a:p>
          <a:p>
            <a:endParaRPr lang="en-US" dirty="0"/>
          </a:p>
          <a:p>
            <a:endParaRPr lang="en-US" sz="2000" dirty="0"/>
          </a:p>
          <a:p>
            <a:endParaRPr lang="en-US" dirty="0"/>
          </a:p>
        </p:txBody>
      </p:sp>
    </p:spTree>
    <p:extLst>
      <p:ext uri="{BB962C8B-B14F-4D97-AF65-F5344CB8AC3E}">
        <p14:creationId xmlns:p14="http://schemas.microsoft.com/office/powerpoint/2010/main" val="14236122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 </a:t>
            </a:r>
            <a:br>
              <a:rPr lang="en-US" dirty="0"/>
            </a:br>
            <a:r>
              <a:rPr lang="en-US" dirty="0"/>
              <a:t>Knowledge and Practice of Teaching</a:t>
            </a:r>
          </a:p>
        </p:txBody>
      </p:sp>
      <p:sp>
        <p:nvSpPr>
          <p:cNvPr id="3" name="Content Placeholder 2"/>
          <p:cNvSpPr>
            <a:spLocks noGrp="1"/>
          </p:cNvSpPr>
          <p:nvPr>
            <p:ph idx="1"/>
          </p:nvPr>
        </p:nvSpPr>
        <p:spPr>
          <a:xfrm>
            <a:off x="838200" y="1825624"/>
            <a:ext cx="10515600" cy="4780449"/>
          </a:xfrm>
        </p:spPr>
        <p:txBody>
          <a:bodyPr>
            <a:normAutofit fontScale="77500" lnSpcReduction="20000"/>
          </a:bodyPr>
          <a:lstStyle/>
          <a:p>
            <a:pPr>
              <a:lnSpc>
                <a:spcPct val="120000"/>
              </a:lnSpc>
            </a:pPr>
            <a:r>
              <a:rPr lang="en-US" altLang="en-US" sz="3400" dirty="0"/>
              <a:t>[Spain, Britain] Preservice teachers analyzed common pitfalls in physics problem-solving; improvements in their problem-solving strategies were observed.</a:t>
            </a:r>
            <a:r>
              <a:rPr lang="en-US" altLang="en-US" dirty="0"/>
              <a:t> </a:t>
            </a:r>
            <a:r>
              <a:rPr lang="en-US" altLang="en-US" sz="2600" dirty="0"/>
              <a:t>[Garrett et al., 1990]</a:t>
            </a:r>
          </a:p>
          <a:p>
            <a:pPr>
              <a:lnSpc>
                <a:spcPct val="120000"/>
              </a:lnSpc>
            </a:pPr>
            <a:r>
              <a:rPr lang="en-US" altLang="en-US" sz="3400" dirty="0"/>
              <a:t>[Italy] Student teachers developed and tested new physics lab experiments based on analysis of student-learning data. They progressed from mere “verification” experiments to modeling experiments aimed at generating coherent explanations of observed phenomena. </a:t>
            </a:r>
            <a:r>
              <a:rPr lang="en-US" altLang="en-US" sz="2600" dirty="0"/>
              <a:t>[Aiello-Nicosia and </a:t>
            </a:r>
            <a:r>
              <a:rPr lang="en-US" altLang="en-US" sz="2600" dirty="0" err="1"/>
              <a:t>Sperandeo-Mineo</a:t>
            </a:r>
            <a:r>
              <a:rPr lang="en-US" altLang="en-US" sz="2600" dirty="0"/>
              <a:t>, 2000]</a:t>
            </a:r>
          </a:p>
          <a:p>
            <a:pPr>
              <a:lnSpc>
                <a:spcPct val="120000"/>
              </a:lnSpc>
            </a:pPr>
            <a:r>
              <a:rPr lang="en-US" altLang="en-US" sz="3400" dirty="0"/>
              <a:t>[United States] Program participants’ knowledge of science processes (such as experiment design) underwent dramatic improvements over the course of the program. </a:t>
            </a:r>
            <a:r>
              <a:rPr lang="en-US" altLang="en-US" sz="2600" dirty="0"/>
              <a:t>[</a:t>
            </a:r>
            <a:r>
              <a:rPr lang="en-US" altLang="en-US" sz="2600" dirty="0" err="1"/>
              <a:t>Etkina</a:t>
            </a:r>
            <a:r>
              <a:rPr lang="en-US" altLang="en-US" sz="2600" dirty="0"/>
              <a:t>, 2010]</a:t>
            </a:r>
          </a:p>
          <a:p>
            <a:endParaRPr lang="en-US" altLang="en-US" dirty="0"/>
          </a:p>
          <a:p>
            <a:endParaRPr lang="en-US" altLang="en-US" dirty="0"/>
          </a:p>
          <a:p>
            <a:endParaRPr lang="en-US" altLang="en-US" dirty="0"/>
          </a:p>
          <a:p>
            <a:endParaRPr lang="en-US" dirty="0"/>
          </a:p>
        </p:txBody>
      </p:sp>
    </p:spTree>
    <p:extLst>
      <p:ext uri="{BB962C8B-B14F-4D97-AF65-F5344CB8AC3E}">
        <p14:creationId xmlns:p14="http://schemas.microsoft.com/office/powerpoint/2010/main" val="116051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 </a:t>
            </a:r>
            <a:br>
              <a:rPr lang="en-US" dirty="0"/>
            </a:br>
            <a:r>
              <a:rPr lang="en-US" dirty="0"/>
              <a:t>Knowledge and Practice of Teaching</a:t>
            </a:r>
          </a:p>
        </p:txBody>
      </p:sp>
      <p:sp>
        <p:nvSpPr>
          <p:cNvPr id="3" name="Content Placeholder 2"/>
          <p:cNvSpPr>
            <a:spLocks noGrp="1"/>
          </p:cNvSpPr>
          <p:nvPr>
            <p:ph idx="1"/>
          </p:nvPr>
        </p:nvSpPr>
        <p:spPr>
          <a:xfrm>
            <a:off x="838200" y="1825625"/>
            <a:ext cx="10515600" cy="4593836"/>
          </a:xfrm>
        </p:spPr>
        <p:txBody>
          <a:bodyPr>
            <a:normAutofit/>
          </a:bodyPr>
          <a:lstStyle/>
          <a:p>
            <a:pPr>
              <a:lnSpc>
                <a:spcPct val="100000"/>
              </a:lnSpc>
            </a:pPr>
            <a:r>
              <a:rPr lang="en-US" sz="2600" dirty="0"/>
              <a:t>[Germany] Intervention group teachers participated in multiple cycles of coaching with video analysis followed by post-reflection; the students of these teachers were observed to act increasingly “autonomously” [rather than “recipe-like”] over the course of the intervention. </a:t>
            </a:r>
            <a:r>
              <a:rPr lang="en-US" sz="2000" dirty="0"/>
              <a:t>[</a:t>
            </a:r>
            <a:r>
              <a:rPr lang="en-US" sz="2000" dirty="0" err="1"/>
              <a:t>Wackermann</a:t>
            </a:r>
            <a:r>
              <a:rPr lang="en-US" sz="2000" dirty="0"/>
              <a:t> et al., 2010]</a:t>
            </a:r>
          </a:p>
          <a:p>
            <a:pPr>
              <a:lnSpc>
                <a:spcPct val="100000"/>
              </a:lnSpc>
            </a:pPr>
            <a:r>
              <a:rPr lang="en-US" sz="2600" dirty="0"/>
              <a:t>[United States] </a:t>
            </a:r>
            <a:r>
              <a:rPr lang="en-US" altLang="en-US" sz="2600" dirty="0"/>
              <a:t>Former program participants implemented science teaching practices more closely aligned with national science teaching standards than did teachers in a comparison group. </a:t>
            </a:r>
            <a:r>
              <a:rPr lang="en-US" altLang="en-US" sz="2000" dirty="0"/>
              <a:t>[Gray, Webb, and Otero, 2016]</a:t>
            </a:r>
          </a:p>
          <a:p>
            <a:pPr>
              <a:lnSpc>
                <a:spcPct val="100000"/>
              </a:lnSpc>
            </a:pPr>
            <a:r>
              <a:rPr lang="en-US" altLang="en-US" sz="2600" dirty="0"/>
              <a:t>[Finland] Pre-service teachers allowed to freely define problems and select laboratory procedures became much better aware of physics teachers’ pedagogical knowledge over the period of the study. </a:t>
            </a:r>
            <a:r>
              <a:rPr lang="en-US" altLang="en-US" sz="2000" dirty="0"/>
              <a:t>[</a:t>
            </a:r>
            <a:r>
              <a:rPr lang="en-US" altLang="en-US" sz="2000" dirty="0" err="1"/>
              <a:t>Nivalainen</a:t>
            </a:r>
            <a:r>
              <a:rPr lang="en-US" altLang="en-US" sz="2000" dirty="0"/>
              <a:t> et al., 2013]</a:t>
            </a:r>
          </a:p>
          <a:p>
            <a:endParaRPr lang="en-US" altLang="en-US" sz="2000" dirty="0"/>
          </a:p>
          <a:p>
            <a:endParaRPr lang="en-US" dirty="0"/>
          </a:p>
          <a:p>
            <a:endParaRPr lang="en-US" dirty="0"/>
          </a:p>
        </p:txBody>
      </p:sp>
    </p:spTree>
    <p:extLst>
      <p:ext uri="{BB962C8B-B14F-4D97-AF65-F5344CB8AC3E}">
        <p14:creationId xmlns:p14="http://schemas.microsoft.com/office/powerpoint/2010/main" val="81958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838200" y="1825625"/>
            <a:ext cx="10515600" cy="4808440"/>
          </a:xfrm>
        </p:spPr>
        <p:txBody>
          <a:bodyPr>
            <a:normAutofit fontScale="92500" lnSpcReduction="10000"/>
          </a:bodyPr>
          <a:lstStyle/>
          <a:p>
            <a:pPr>
              <a:lnSpc>
                <a:spcPct val="100000"/>
              </a:lnSpc>
            </a:pPr>
            <a:r>
              <a:rPr lang="en-US" dirty="0"/>
              <a:t>There are very few rigorous investigations of specific elements of physics teacher education programs;</a:t>
            </a:r>
          </a:p>
          <a:p>
            <a:pPr>
              <a:lnSpc>
                <a:spcPct val="100000"/>
              </a:lnSpc>
            </a:pPr>
            <a:r>
              <a:rPr lang="en-US" dirty="0"/>
              <a:t>Instead, one must look to commonly reported program features and commonly observed program outcomes.</a:t>
            </a:r>
          </a:p>
          <a:p>
            <a:pPr>
              <a:lnSpc>
                <a:spcPct val="100000"/>
              </a:lnSpc>
            </a:pPr>
            <a:r>
              <a:rPr lang="en-US" dirty="0"/>
              <a:t>Reported outcomes suggest that physics teachers in research-based education programs gradually become comfortable in applying the outlooks and practices of physics, and become more  able to guide students in inducing physical principles from observational data [McDermott, 1975; 1990].</a:t>
            </a:r>
          </a:p>
          <a:p>
            <a:pPr>
              <a:lnSpc>
                <a:spcPct val="100000"/>
              </a:lnSpc>
            </a:pPr>
            <a:r>
              <a:rPr lang="en-US" dirty="0"/>
              <a:t>Going forward, physics teacher educators could benefit from more narrowly focused investigations of specific features of education programs.</a:t>
            </a:r>
          </a:p>
        </p:txBody>
      </p:sp>
    </p:spTree>
    <p:extLst>
      <p:ext uri="{BB962C8B-B14F-4D97-AF65-F5344CB8AC3E}">
        <p14:creationId xmlns:p14="http://schemas.microsoft.com/office/powerpoint/2010/main" val="51828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title"/>
          </p:nvPr>
        </p:nvSpPr>
        <p:spPr/>
        <p:txBody>
          <a:bodyPr/>
          <a:lstStyle/>
          <a:p>
            <a:r>
              <a:rPr lang="en-US" altLang="en-US" dirty="0"/>
              <a:t>Selected References</a:t>
            </a:r>
          </a:p>
        </p:txBody>
      </p:sp>
      <p:sp>
        <p:nvSpPr>
          <p:cNvPr id="14339" name="Rectangle 6"/>
          <p:cNvSpPr>
            <a:spLocks noGrp="1" noChangeArrowheads="1"/>
          </p:cNvSpPr>
          <p:nvPr>
            <p:ph type="body" idx="1"/>
          </p:nvPr>
        </p:nvSpPr>
        <p:spPr>
          <a:xfrm>
            <a:off x="1905000" y="1295400"/>
            <a:ext cx="8229600" cy="5181600"/>
          </a:xfrm>
        </p:spPr>
        <p:txBody>
          <a:bodyPr>
            <a:normAutofit/>
          </a:bodyPr>
          <a:lstStyle/>
          <a:p>
            <a:pPr>
              <a:buFontTx/>
              <a:buAutoNum type="arabicPeriod"/>
            </a:pPr>
            <a:r>
              <a:rPr lang="en-US" altLang="en-US" sz="1400" dirty="0"/>
              <a:t>T. Berg and W. </a:t>
            </a:r>
            <a:r>
              <a:rPr lang="en-US" altLang="en-US" sz="1400" dirty="0" err="1"/>
              <a:t>Brouwer</a:t>
            </a:r>
            <a:r>
              <a:rPr lang="en-US" altLang="en-US" sz="1400" dirty="0"/>
              <a:t>, J. Res. Sci. Teach. </a:t>
            </a:r>
            <a:r>
              <a:rPr lang="en-US" altLang="en-US" sz="1400" b="1" dirty="0"/>
              <a:t>28</a:t>
            </a:r>
            <a:r>
              <a:rPr lang="en-US" altLang="en-US" sz="1400" dirty="0"/>
              <a:t>, 3–18 (1991). </a:t>
            </a:r>
          </a:p>
          <a:p>
            <a:pPr>
              <a:buFontTx/>
              <a:buAutoNum type="arabicPeriod"/>
            </a:pPr>
            <a:r>
              <a:rPr lang="en-US" altLang="en-US" sz="1400" dirty="0"/>
              <a:t>L. Halim and S. M. </a:t>
            </a:r>
            <a:r>
              <a:rPr lang="en-US" altLang="en-US" sz="1400" dirty="0" err="1"/>
              <a:t>Meerah</a:t>
            </a:r>
            <a:r>
              <a:rPr lang="en-US" altLang="en-US" sz="1400" dirty="0"/>
              <a:t>, Res. Sci. Tech. Educ. </a:t>
            </a:r>
            <a:r>
              <a:rPr lang="en-US" altLang="en-US" sz="1400" b="1" dirty="0"/>
              <a:t>20</a:t>
            </a:r>
            <a:r>
              <a:rPr lang="en-US" altLang="en-US" sz="1400" dirty="0"/>
              <a:t>, 215–225 (2002).</a:t>
            </a:r>
          </a:p>
          <a:p>
            <a:pPr>
              <a:buFontTx/>
              <a:buAutoNum type="arabicPeriod"/>
            </a:pPr>
            <a:r>
              <a:rPr lang="en-US" altLang="en-US" sz="1400" dirty="0"/>
              <a:t>J. R. Thompson, W. M. Christensen, and M. C. </a:t>
            </a:r>
            <a:r>
              <a:rPr lang="en-US" altLang="en-US" sz="1400" dirty="0" err="1"/>
              <a:t>Wittmann</a:t>
            </a:r>
            <a:r>
              <a:rPr lang="en-US" altLang="en-US" sz="1400" dirty="0"/>
              <a:t>, Phys. Rev. ST Phys. Educ. Res. </a:t>
            </a:r>
            <a:r>
              <a:rPr lang="en-US" altLang="en-US" sz="1400" b="1" dirty="0"/>
              <a:t>7</a:t>
            </a:r>
            <a:r>
              <a:rPr lang="en-US" altLang="en-US" sz="1400" dirty="0"/>
              <a:t>, 010108-1–11 (2011)</a:t>
            </a:r>
          </a:p>
          <a:p>
            <a:pPr>
              <a:buFontTx/>
              <a:buAutoNum type="arabicPeriod"/>
            </a:pPr>
            <a:r>
              <a:rPr lang="en-US" altLang="en-US" sz="1400" dirty="0"/>
              <a:t>R. M. Garrett, D. </a:t>
            </a:r>
            <a:r>
              <a:rPr lang="en-US" altLang="en-US" sz="1400" dirty="0" err="1"/>
              <a:t>Satterly</a:t>
            </a:r>
            <a:r>
              <a:rPr lang="en-US" altLang="en-US" sz="1400" dirty="0"/>
              <a:t>, D. Gil Perez, and J. Martinez-</a:t>
            </a:r>
            <a:r>
              <a:rPr lang="en-US" altLang="en-US" sz="1400" dirty="0" err="1"/>
              <a:t>Torregrosa</a:t>
            </a:r>
            <a:r>
              <a:rPr lang="en-US" altLang="en-US" sz="1400" dirty="0"/>
              <a:t>, Int. J. Sci. Educ. </a:t>
            </a:r>
            <a:r>
              <a:rPr lang="en-US" altLang="en-US" sz="1400" b="1" dirty="0"/>
              <a:t>12</a:t>
            </a:r>
            <a:r>
              <a:rPr lang="en-US" altLang="en-US" sz="1400" dirty="0"/>
              <a:t>, 1–12 (1990).</a:t>
            </a:r>
          </a:p>
          <a:p>
            <a:pPr>
              <a:buFontTx/>
              <a:buAutoNum type="arabicPeriod"/>
            </a:pPr>
            <a:r>
              <a:rPr lang="en-US" altLang="en-US" sz="1400" dirty="0"/>
              <a:t>M. Wells, D. </a:t>
            </a:r>
            <a:r>
              <a:rPr lang="en-US" altLang="en-US" sz="1400" dirty="0" err="1"/>
              <a:t>Hestenes</a:t>
            </a:r>
            <a:r>
              <a:rPr lang="en-US" altLang="en-US" sz="1400" dirty="0"/>
              <a:t>, and G. </a:t>
            </a:r>
            <a:r>
              <a:rPr lang="en-US" altLang="en-US" sz="1400" dirty="0" err="1"/>
              <a:t>Swackhamer</a:t>
            </a:r>
            <a:r>
              <a:rPr lang="en-US" altLang="en-US" sz="1400" dirty="0"/>
              <a:t>, Am. J. Phys. </a:t>
            </a:r>
            <a:r>
              <a:rPr lang="en-US" altLang="en-US" sz="1400" b="1" dirty="0"/>
              <a:t>63</a:t>
            </a:r>
            <a:r>
              <a:rPr lang="en-US" altLang="en-US" sz="1400" dirty="0"/>
              <a:t>, 606–619 (1995)</a:t>
            </a:r>
          </a:p>
          <a:p>
            <a:pPr>
              <a:buFontTx/>
              <a:buAutoNum type="arabicPeriod"/>
            </a:pPr>
            <a:r>
              <a:rPr lang="en-US" altLang="en-US" sz="1400" dirty="0"/>
              <a:t>L. Aiello-Nicosia and R. M. </a:t>
            </a:r>
            <a:r>
              <a:rPr lang="en-US" altLang="en-US" sz="1400" dirty="0" err="1"/>
              <a:t>Sperandeo-Mineo</a:t>
            </a:r>
            <a:r>
              <a:rPr lang="en-US" altLang="en-US" sz="1400" dirty="0"/>
              <a:t>, Int. J. Sci. Educ. </a:t>
            </a:r>
            <a:r>
              <a:rPr lang="en-US" altLang="en-US" sz="1400" b="1" dirty="0"/>
              <a:t>22</a:t>
            </a:r>
            <a:r>
              <a:rPr lang="en-US" altLang="en-US" sz="1400" dirty="0"/>
              <a:t>, 1085–1097 (2000).</a:t>
            </a:r>
          </a:p>
          <a:p>
            <a:pPr>
              <a:buFontTx/>
              <a:buAutoNum type="arabicPeriod"/>
            </a:pPr>
            <a:r>
              <a:rPr lang="en-US" altLang="en-US" sz="1400" dirty="0"/>
              <a:t>L. C. McDermott, P. R. L. Heron, P. S. Shaffer, and M. R. </a:t>
            </a:r>
            <a:r>
              <a:rPr lang="en-US" altLang="en-US" sz="1400" dirty="0" err="1"/>
              <a:t>Stetzer</a:t>
            </a:r>
            <a:r>
              <a:rPr lang="en-US" altLang="en-US" sz="1400" dirty="0"/>
              <a:t>, Am. J. Phys. </a:t>
            </a:r>
            <a:r>
              <a:rPr lang="en-US" altLang="en-US" sz="1400" b="1" dirty="0"/>
              <a:t>74</a:t>
            </a:r>
            <a:r>
              <a:rPr lang="en-US" altLang="en-US" sz="1400" dirty="0"/>
              <a:t>, 763–767 (2006)</a:t>
            </a:r>
          </a:p>
          <a:p>
            <a:pPr>
              <a:buFontTx/>
              <a:buAutoNum type="arabicPeriod"/>
            </a:pPr>
            <a:r>
              <a:rPr lang="en-US" altLang="en-US" sz="1400" dirty="0"/>
              <a:t>V. </a:t>
            </a:r>
            <a:r>
              <a:rPr lang="en-US" altLang="en-US" sz="1400" dirty="0" err="1"/>
              <a:t>Nivalainen</a:t>
            </a:r>
            <a:r>
              <a:rPr lang="en-US" altLang="en-US" sz="1400" dirty="0"/>
              <a:t>, M. A. </a:t>
            </a:r>
            <a:r>
              <a:rPr lang="en-US" altLang="en-US" sz="1400" dirty="0" err="1"/>
              <a:t>Asikainen</a:t>
            </a:r>
            <a:r>
              <a:rPr lang="en-US" altLang="en-US" sz="1400" dirty="0"/>
              <a:t>, and P. E. </a:t>
            </a:r>
            <a:r>
              <a:rPr lang="en-US" altLang="en-US" sz="1400" dirty="0" err="1"/>
              <a:t>Hirvonen</a:t>
            </a:r>
            <a:r>
              <a:rPr lang="en-US" altLang="en-US" sz="1400" dirty="0"/>
              <a:t>, J. Sci. Teacher Educ. </a:t>
            </a:r>
            <a:r>
              <a:rPr lang="en-US" altLang="en-US" sz="1400" b="1" dirty="0"/>
              <a:t>24</a:t>
            </a:r>
            <a:r>
              <a:rPr lang="en-US" altLang="en-US" sz="1400" dirty="0"/>
              <a:t>, 449-474  (2013).</a:t>
            </a:r>
          </a:p>
          <a:p>
            <a:pPr>
              <a:buFontTx/>
              <a:buAutoNum type="arabicPeriod"/>
            </a:pPr>
            <a:r>
              <a:rPr lang="en-US" altLang="en-US" sz="1400" dirty="0"/>
              <a:t>M. F. </a:t>
            </a:r>
            <a:r>
              <a:rPr lang="en-US" altLang="en-US" sz="1400" dirty="0" err="1"/>
              <a:t>Thomaz</a:t>
            </a:r>
            <a:r>
              <a:rPr lang="en-US" altLang="en-US" sz="1400" dirty="0"/>
              <a:t> and J. K. Gilbert, Int. J. Sci. Educ. </a:t>
            </a:r>
            <a:r>
              <a:rPr lang="en-US" altLang="en-US" sz="1400" b="1" dirty="0"/>
              <a:t>11</a:t>
            </a:r>
            <a:r>
              <a:rPr lang="en-US" altLang="en-US" sz="1400" dirty="0"/>
              <a:t>, 35–47 (1989). </a:t>
            </a:r>
          </a:p>
          <a:p>
            <a:pPr>
              <a:buFontTx/>
              <a:buAutoNum type="arabicPeriod"/>
            </a:pPr>
            <a:r>
              <a:rPr lang="en-US" altLang="en-US" sz="1400" dirty="0"/>
              <a:t> J. </a:t>
            </a:r>
            <a:r>
              <a:rPr lang="en-US" altLang="en-US" sz="1400" dirty="0" err="1"/>
              <a:t>Jauhiainen</a:t>
            </a:r>
            <a:r>
              <a:rPr lang="en-US" altLang="en-US" sz="1400" dirty="0"/>
              <a:t>, J. </a:t>
            </a:r>
            <a:r>
              <a:rPr lang="en-US" altLang="en-US" sz="1400" dirty="0" err="1"/>
              <a:t>Lavonen</a:t>
            </a:r>
            <a:r>
              <a:rPr lang="en-US" altLang="en-US" sz="1400" dirty="0"/>
              <a:t>, I. </a:t>
            </a:r>
            <a:r>
              <a:rPr lang="en-US" altLang="en-US" sz="1400" dirty="0" err="1"/>
              <a:t>Koponen</a:t>
            </a:r>
            <a:r>
              <a:rPr lang="en-US" altLang="en-US" sz="1400" dirty="0"/>
              <a:t>, and K. </a:t>
            </a:r>
            <a:r>
              <a:rPr lang="en-US" altLang="en-US" sz="1400" dirty="0" err="1"/>
              <a:t>Kurki-Suonio</a:t>
            </a:r>
            <a:r>
              <a:rPr lang="en-US" altLang="en-US" sz="1400" dirty="0"/>
              <a:t>, Phys. Educ. </a:t>
            </a:r>
            <a:r>
              <a:rPr lang="en-US" altLang="en-US" sz="1400" b="1" dirty="0"/>
              <a:t>37</a:t>
            </a:r>
            <a:r>
              <a:rPr lang="en-US" altLang="en-US" sz="1400" dirty="0"/>
              <a:t>, 128–134 (2002). </a:t>
            </a:r>
          </a:p>
          <a:p>
            <a:pPr>
              <a:buFontTx/>
              <a:buAutoNum type="arabicPeriod"/>
            </a:pPr>
            <a:r>
              <a:rPr lang="en-US" altLang="en-US" sz="1400" dirty="0"/>
              <a:t> S. </a:t>
            </a:r>
            <a:r>
              <a:rPr lang="en-US" altLang="en-US" sz="1400" dirty="0" err="1"/>
              <a:t>Mikelskis</a:t>
            </a:r>
            <a:r>
              <a:rPr lang="en-US" altLang="en-US" sz="1400" dirty="0"/>
              <a:t>-Seifert and T. Bell, in </a:t>
            </a:r>
            <a:r>
              <a:rPr lang="en-US" altLang="en-US" sz="1400" i="1" dirty="0"/>
              <a:t>Four Decades of Research in Science Education (</a:t>
            </a:r>
            <a:r>
              <a:rPr lang="en-US" altLang="en-US" sz="1400" dirty="0"/>
              <a:t>2008), pp. 221–238. </a:t>
            </a:r>
          </a:p>
          <a:p>
            <a:pPr>
              <a:buFontTx/>
              <a:buAutoNum type="arabicPeriod"/>
            </a:pPr>
            <a:r>
              <a:rPr lang="en-US" altLang="en-US" sz="1400" dirty="0"/>
              <a:t> R. </a:t>
            </a:r>
            <a:r>
              <a:rPr lang="en-US" altLang="en-US" sz="1400" dirty="0" err="1"/>
              <a:t>Wackermann</a:t>
            </a:r>
            <a:r>
              <a:rPr lang="en-US" altLang="en-US" sz="1400" dirty="0"/>
              <a:t>, G. </a:t>
            </a:r>
            <a:r>
              <a:rPr lang="en-US" altLang="en-US" sz="1400" dirty="0" err="1"/>
              <a:t>Trendel</a:t>
            </a:r>
            <a:r>
              <a:rPr lang="en-US" altLang="en-US" sz="1400" dirty="0"/>
              <a:t>, and H. E. Fischer, Int. J. Sci. Educ. </a:t>
            </a:r>
            <a:r>
              <a:rPr lang="en-US" altLang="en-US" sz="1400" b="1" dirty="0"/>
              <a:t>32</a:t>
            </a:r>
            <a:r>
              <a:rPr lang="en-US" altLang="en-US" sz="1400" dirty="0"/>
              <a:t>, 963–985 (2010).</a:t>
            </a:r>
          </a:p>
          <a:p>
            <a:pPr>
              <a:buFontTx/>
              <a:buAutoNum type="arabicPeriod"/>
            </a:pPr>
            <a:r>
              <a:rPr lang="en-US" altLang="en-US" sz="1400" dirty="0"/>
              <a:t> E. </a:t>
            </a:r>
            <a:r>
              <a:rPr lang="en-US" altLang="en-US" sz="1400" dirty="0" err="1"/>
              <a:t>Etkina</a:t>
            </a:r>
            <a:r>
              <a:rPr lang="en-US" altLang="en-US" sz="1400" dirty="0"/>
              <a:t>, Phys. Rev. ST Phys. Educ. Res. </a:t>
            </a:r>
            <a:r>
              <a:rPr lang="en-US" altLang="en-US" sz="1400" b="1" dirty="0"/>
              <a:t>6</a:t>
            </a:r>
            <a:r>
              <a:rPr lang="en-US" altLang="en-US" sz="1400" dirty="0"/>
              <a:t>, 020110-1–26 (2010)</a:t>
            </a:r>
          </a:p>
          <a:p>
            <a:pPr>
              <a:buFontTx/>
              <a:buAutoNum type="arabicPeriod"/>
            </a:pPr>
            <a:r>
              <a:rPr lang="en-US" altLang="en-US" sz="1400" dirty="0"/>
              <a:t> K. E. Gray, D. C. Webb, and V. K. Otero, Phys. Rev. PER  </a:t>
            </a:r>
            <a:r>
              <a:rPr lang="en-US" altLang="en-US" sz="1400" b="1" dirty="0"/>
              <a:t>12</a:t>
            </a:r>
            <a:r>
              <a:rPr lang="en-US" altLang="en-US" sz="1400" dirty="0"/>
              <a:t>, 020126 (2016)</a:t>
            </a:r>
          </a:p>
          <a:p>
            <a:pPr>
              <a:lnSpc>
                <a:spcPct val="80000"/>
              </a:lnSpc>
            </a:pPr>
            <a:endParaRPr lang="en-US" altLang="en-US" sz="1400" dirty="0"/>
          </a:p>
        </p:txBody>
      </p:sp>
    </p:spTree>
    <p:extLst>
      <p:ext uri="{BB962C8B-B14F-4D97-AF65-F5344CB8AC3E}">
        <p14:creationId xmlns:p14="http://schemas.microsoft.com/office/powerpoint/2010/main" val="287826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05069" y="304800"/>
            <a:ext cx="10273003" cy="1143000"/>
          </a:xfrm>
        </p:spPr>
        <p:txBody>
          <a:bodyPr>
            <a:normAutofit/>
          </a:bodyPr>
          <a:lstStyle/>
          <a:p>
            <a:pPr eaLnBrk="1" hangingPunct="1"/>
            <a:r>
              <a:rPr lang="en-US" altLang="en-US" sz="3600" dirty="0">
                <a:solidFill>
                  <a:srgbClr val="009900"/>
                </a:solidFill>
                <a:latin typeface="+mn-lt"/>
              </a:rPr>
              <a:t>Recommendations for U.S. Physics Teacher Education </a:t>
            </a:r>
            <a:endParaRPr lang="en-US" altLang="en-US" sz="3600" dirty="0">
              <a:latin typeface="+mn-lt"/>
            </a:endParaRPr>
          </a:p>
        </p:txBody>
      </p:sp>
      <p:sp>
        <p:nvSpPr>
          <p:cNvPr id="12291" name="Rectangle 3"/>
          <p:cNvSpPr>
            <a:spLocks noGrp="1" noChangeArrowheads="1"/>
          </p:cNvSpPr>
          <p:nvPr>
            <p:ph type="body" idx="1"/>
          </p:nvPr>
        </p:nvSpPr>
        <p:spPr>
          <a:xfrm>
            <a:off x="905069" y="1600200"/>
            <a:ext cx="10273003" cy="4953000"/>
          </a:xfrm>
        </p:spPr>
        <p:txBody>
          <a:bodyPr/>
          <a:lstStyle/>
          <a:p>
            <a:pPr>
              <a:spcBef>
                <a:spcPct val="70000"/>
              </a:spcBef>
            </a:pPr>
            <a:r>
              <a:rPr lang="en-US" altLang="en-US" sz="2600" b="1" dirty="0"/>
              <a:t>1968:</a:t>
            </a:r>
            <a:r>
              <a:rPr lang="en-US" altLang="en-US" sz="2600" dirty="0"/>
              <a:t> AAPT/AIP recommend minimum of 24 hours, or 18 hours plus “in-service training”</a:t>
            </a:r>
          </a:p>
          <a:p>
            <a:pPr>
              <a:spcBef>
                <a:spcPct val="70000"/>
              </a:spcBef>
            </a:pPr>
            <a:r>
              <a:rPr lang="en-US" altLang="en-US" sz="2600" b="1" dirty="0"/>
              <a:t>1968:</a:t>
            </a:r>
            <a:r>
              <a:rPr lang="en-US" altLang="en-US" sz="2600" dirty="0"/>
              <a:t> AAPT/AIP committee advocates courses for teachers using “learning by discovery” method: “This type of course leads a student to puzzle things through for himself, offering both the experience of being a scientist and the satisfaction that accompanies success..”</a:t>
            </a:r>
          </a:p>
          <a:p>
            <a:pPr>
              <a:spcBef>
                <a:spcPct val="70000"/>
              </a:spcBef>
            </a:pPr>
            <a:r>
              <a:rPr lang="en-US" altLang="en-US" sz="2600" b="1" dirty="0"/>
              <a:t>1973:</a:t>
            </a:r>
            <a:r>
              <a:rPr lang="en-US" altLang="en-US" sz="2600" dirty="0"/>
              <a:t> Physics Survey Committee (NAS) says “successful use of inquiry-directed instruction requires teachers who have themselves learned to investigate in this manner.”</a:t>
            </a:r>
          </a:p>
          <a:p>
            <a:pPr eaLnBrk="1" hangingPunct="1">
              <a:spcBef>
                <a:spcPct val="70000"/>
              </a:spcBef>
            </a:pPr>
            <a:endParaRPr lang="en-US" altLang="en-US" sz="2600" dirty="0"/>
          </a:p>
          <a:p>
            <a:pPr eaLnBrk="1" hangingPunct="1">
              <a:lnSpc>
                <a:spcPct val="80000"/>
              </a:lnSpc>
            </a:pPr>
            <a:endParaRPr lang="en-US" altLang="en-US" sz="2600" dirty="0"/>
          </a:p>
          <a:p>
            <a:pPr eaLnBrk="1" hangingPunct="1">
              <a:lnSpc>
                <a:spcPct val="90000"/>
              </a:lnSpc>
            </a:pPr>
            <a:endParaRPr lang="en-US" altLang="en-US" sz="1200" dirty="0"/>
          </a:p>
        </p:txBody>
      </p:sp>
    </p:spTree>
    <p:extLst>
      <p:ext uri="{BB962C8B-B14F-4D97-AF65-F5344CB8AC3E}">
        <p14:creationId xmlns:p14="http://schemas.microsoft.com/office/powerpoint/2010/main" val="25395659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05069" y="304800"/>
            <a:ext cx="10273003" cy="1143000"/>
          </a:xfrm>
        </p:spPr>
        <p:txBody>
          <a:bodyPr>
            <a:normAutofit/>
          </a:bodyPr>
          <a:lstStyle/>
          <a:p>
            <a:pPr eaLnBrk="1" hangingPunct="1"/>
            <a:endParaRPr lang="en-US" altLang="en-US" sz="3600" dirty="0">
              <a:latin typeface="+mn-lt"/>
            </a:endParaRPr>
          </a:p>
        </p:txBody>
      </p:sp>
      <p:sp>
        <p:nvSpPr>
          <p:cNvPr id="12291" name="Rectangle 3"/>
          <p:cNvSpPr>
            <a:spLocks noGrp="1" noChangeArrowheads="1"/>
          </p:cNvSpPr>
          <p:nvPr>
            <p:ph type="body" idx="1"/>
          </p:nvPr>
        </p:nvSpPr>
        <p:spPr>
          <a:xfrm>
            <a:off x="905069" y="1600200"/>
            <a:ext cx="10273003" cy="4953000"/>
          </a:xfrm>
        </p:spPr>
        <p:txBody>
          <a:bodyPr/>
          <a:lstStyle/>
          <a:p>
            <a:pPr eaLnBrk="1" hangingPunct="1">
              <a:spcBef>
                <a:spcPct val="70000"/>
              </a:spcBef>
            </a:pPr>
            <a:r>
              <a:rPr lang="en-US" altLang="en-US" sz="2600" b="1" dirty="0">
                <a:solidFill>
                  <a:srgbClr val="FF0000"/>
                </a:solidFill>
              </a:rPr>
              <a:t>1920:</a:t>
            </a:r>
            <a:r>
              <a:rPr lang="en-US" altLang="en-US" sz="2600" dirty="0">
                <a:solidFill>
                  <a:srgbClr val="FF0000"/>
                </a:solidFill>
              </a:rPr>
              <a:t> NEA Physics Committee Chair says “prospective teachers must approach all their teaching problems inductively….college science teachers must foster in prospective teachers the inductive rather than the cock-sure habit of mind.”</a:t>
            </a:r>
          </a:p>
          <a:p>
            <a:pPr eaLnBrk="1" hangingPunct="1">
              <a:lnSpc>
                <a:spcPct val="80000"/>
              </a:lnSpc>
            </a:pPr>
            <a:endParaRPr lang="en-US" altLang="en-US" sz="2600" dirty="0"/>
          </a:p>
          <a:p>
            <a:pPr eaLnBrk="1" hangingPunct="1">
              <a:lnSpc>
                <a:spcPct val="90000"/>
              </a:lnSpc>
            </a:pPr>
            <a:endParaRPr lang="en-US" altLang="en-US" sz="1200" dirty="0"/>
          </a:p>
        </p:txBody>
      </p:sp>
    </p:spTree>
    <p:extLst>
      <p:ext uri="{BB962C8B-B14F-4D97-AF65-F5344CB8AC3E}">
        <p14:creationId xmlns:p14="http://schemas.microsoft.com/office/powerpoint/2010/main" val="22622475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1229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1981200" y="762000"/>
            <a:ext cx="82296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dirty="0"/>
              <a:t>“The student can get real command of a general principle only when he has arrived at it inductively through a considerable number of concrete cases, out of which he has analyzed the general principle through his own mental processes. He must have perceived in the various concrete cases the common features which the general principle describes; else he can have no real command of the principle. </a:t>
            </a:r>
            <a:r>
              <a:rPr lang="en-US" altLang="en-US" sz="2400" dirty="0">
                <a:solidFill>
                  <a:schemeClr val="bg1"/>
                </a:solidFill>
              </a:rPr>
              <a:t>Until he has arrived at it inductively, it remains an item of belief, perhaps; but it cannot be an item of knowledge. So it is of fundamental importance that his teacher shall so direct him that he must do this inductive thinking himself. The crucial test of his success is ability, first to state the principle in his own words….”</a:t>
            </a:r>
          </a:p>
        </p:txBody>
      </p:sp>
    </p:spTree>
    <p:extLst>
      <p:ext uri="{BB962C8B-B14F-4D97-AF65-F5344CB8AC3E}">
        <p14:creationId xmlns:p14="http://schemas.microsoft.com/office/powerpoint/2010/main" val="35168891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4"/>
          <p:cNvSpPr>
            <a:spLocks noChangeArrowheads="1"/>
          </p:cNvSpPr>
          <p:nvPr/>
        </p:nvSpPr>
        <p:spPr bwMode="auto">
          <a:xfrm>
            <a:off x="1981200" y="762000"/>
            <a:ext cx="82296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dirty="0">
                <a:solidFill>
                  <a:srgbClr val="DDDDDD"/>
                </a:solidFill>
              </a:rPr>
              <a:t>“The student can get real command of a general principle only when he has arrived at it inductively through a considerable number of concrete cases, out of which he has analyzed the general principle through his own mental processes. He must have perceived in the various concrete cases the common features which the general principle describes; else he can have no real command of the principle.</a:t>
            </a:r>
            <a:r>
              <a:rPr lang="en-US" altLang="en-US" sz="2400" dirty="0"/>
              <a:t> Until he has arrived at it inductively, it remains an item of belief, perhaps; but it cannot be an item of knowledge. So it is of fundamental importance that his teacher shall so direct him that he must do this inductive thinking himself. The crucial test of his success is ability, first to state the principle in his own words….”</a:t>
            </a:r>
          </a:p>
        </p:txBody>
      </p:sp>
      <p:sp>
        <p:nvSpPr>
          <p:cNvPr id="130051" name="Rectangle 5"/>
          <p:cNvSpPr>
            <a:spLocks noChangeArrowheads="1"/>
          </p:cNvSpPr>
          <p:nvPr/>
        </p:nvSpPr>
        <p:spPr bwMode="auto">
          <a:xfrm>
            <a:off x="2438400" y="5791200"/>
            <a:ext cx="6902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G. R. Twiss [Chairman of NEA Physics Committee on Reorganization of Science in Secondary Schools] (1920)</a:t>
            </a:r>
          </a:p>
        </p:txBody>
      </p:sp>
    </p:spTree>
    <p:extLst>
      <p:ext uri="{BB962C8B-B14F-4D97-AF65-F5344CB8AC3E}">
        <p14:creationId xmlns:p14="http://schemas.microsoft.com/office/powerpoint/2010/main" val="5167858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3005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00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Model for Physics Teacher Education</a:t>
            </a:r>
          </a:p>
        </p:txBody>
      </p:sp>
      <p:sp>
        <p:nvSpPr>
          <p:cNvPr id="3" name="Content Placeholder 2"/>
          <p:cNvSpPr>
            <a:spLocks noGrp="1"/>
          </p:cNvSpPr>
          <p:nvPr>
            <p:ph idx="1"/>
          </p:nvPr>
        </p:nvSpPr>
        <p:spPr>
          <a:xfrm>
            <a:off x="838200" y="1492898"/>
            <a:ext cx="10515600" cy="4889241"/>
          </a:xfrm>
        </p:spPr>
        <p:txBody>
          <a:bodyPr>
            <a:normAutofit fontScale="92500" lnSpcReduction="10000"/>
          </a:bodyPr>
          <a:lstStyle/>
          <a:p>
            <a:pPr marL="0" indent="0">
              <a:lnSpc>
                <a:spcPct val="110000"/>
              </a:lnSpc>
              <a:buNone/>
            </a:pPr>
            <a:r>
              <a:rPr lang="en-US" sz="2700" dirty="0">
                <a:latin typeface="Arial" panose="020B0604020202020204" pitchFamily="34" charset="0"/>
                <a:cs typeface="Arial" panose="020B0604020202020204" pitchFamily="34" charset="0"/>
              </a:rPr>
              <a:t>“As to method, a very important part of the work is presented inductively. That is, physical changes are observed and described by members of the class; the conditions upon which these changes depend are then varied in many cases and in many ways, and in each case the pupils are asked to observe and describe. </a:t>
            </a:r>
            <a:r>
              <a:rPr lang="en-US" sz="2700" dirty="0">
                <a:solidFill>
                  <a:schemeClr val="bg1"/>
                </a:solidFill>
                <a:latin typeface="Arial" panose="020B0604020202020204" pitchFamily="34" charset="0"/>
                <a:cs typeface="Arial" panose="020B0604020202020204" pitchFamily="34" charset="0"/>
              </a:rPr>
              <a:t>Wise questioning leads the class to distinguish that which is constant from that which is variable in these changes until the law which governs them comes spontaneously into view and is fully apprehended and formulated. With somewhat similar material and under somewhat similar circumstances the pupil repeats the work at his own table. Further illustrations, exercises, and problems follow.” </a:t>
            </a:r>
          </a:p>
          <a:p>
            <a:pPr marL="0" indent="0" algn="r">
              <a:lnSpc>
                <a:spcPct val="110000"/>
              </a:lnSpc>
              <a:spcBef>
                <a:spcPts val="0"/>
              </a:spcBef>
              <a:buNone/>
            </a:pPr>
            <a:r>
              <a:rPr lang="en-US" sz="1900" i="1" dirty="0">
                <a:solidFill>
                  <a:schemeClr val="bg1"/>
                </a:solidFill>
                <a:latin typeface="Arial" panose="020B0604020202020204" pitchFamily="34" charset="0"/>
                <a:cs typeface="Arial" panose="020B0604020202020204" pitchFamily="34" charset="0"/>
              </a:rPr>
              <a:t>“Preparation of Teachers of Science…”</a:t>
            </a:r>
          </a:p>
          <a:p>
            <a:pPr marL="0" indent="0" algn="r">
              <a:lnSpc>
                <a:spcPct val="110000"/>
              </a:lnSpc>
              <a:spcBef>
                <a:spcPts val="0"/>
              </a:spcBef>
              <a:buNone/>
            </a:pPr>
            <a:r>
              <a:rPr lang="en-US" sz="1900" i="1" dirty="0">
                <a:solidFill>
                  <a:schemeClr val="bg1"/>
                </a:solidFill>
                <a:latin typeface="Arial" panose="020B0604020202020204" pitchFamily="34" charset="0"/>
                <a:cs typeface="Arial" panose="020B0604020202020204" pitchFamily="34" charset="0"/>
              </a:rPr>
              <a:t>E. A. Strong [Prof. of Physical Sciences, Michigan State Normal School]</a:t>
            </a:r>
          </a:p>
          <a:p>
            <a:pPr marL="0" indent="0" algn="r">
              <a:lnSpc>
                <a:spcPct val="110000"/>
              </a:lnSpc>
              <a:spcBef>
                <a:spcPts val="0"/>
              </a:spcBef>
              <a:buNone/>
            </a:pPr>
            <a:r>
              <a:rPr lang="en-US" sz="1900" i="1" dirty="0">
                <a:solidFill>
                  <a:schemeClr val="bg1"/>
                </a:solidFill>
                <a:latin typeface="Arial" panose="020B0604020202020204" pitchFamily="34" charset="0"/>
                <a:cs typeface="Arial" panose="020B0604020202020204" pitchFamily="34" charset="0"/>
              </a:rPr>
              <a:t>Science </a:t>
            </a:r>
            <a:r>
              <a:rPr lang="en-US" sz="1900" b="1" i="1" dirty="0">
                <a:solidFill>
                  <a:schemeClr val="bg1"/>
                </a:solidFill>
                <a:latin typeface="Arial" panose="020B0604020202020204" pitchFamily="34" charset="0"/>
                <a:cs typeface="Arial" panose="020B0604020202020204" pitchFamily="34" charset="0"/>
              </a:rPr>
              <a:t>20</a:t>
            </a:r>
            <a:r>
              <a:rPr lang="en-US" sz="1900" i="1" dirty="0">
                <a:solidFill>
                  <a:schemeClr val="bg1"/>
                </a:solidFill>
                <a:latin typeface="Arial" panose="020B0604020202020204" pitchFamily="34" charset="0"/>
                <a:cs typeface="Arial" panose="020B0604020202020204" pitchFamily="34" charset="0"/>
              </a:rPr>
              <a:t>, 185 (1892)</a:t>
            </a:r>
          </a:p>
          <a:p>
            <a:pPr marL="0" indent="0">
              <a:buNone/>
            </a:pPr>
            <a:endParaRPr lang="en-US" sz="2600" dirty="0"/>
          </a:p>
        </p:txBody>
      </p:sp>
    </p:spTree>
    <p:extLst>
      <p:ext uri="{BB962C8B-B14F-4D97-AF65-F5344CB8AC3E}">
        <p14:creationId xmlns:p14="http://schemas.microsoft.com/office/powerpoint/2010/main" val="200022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1127</TotalTime>
  <Words>3551</Words>
  <Application>Microsoft Office PowerPoint</Application>
  <PresentationFormat>Widescreen</PresentationFormat>
  <Paragraphs>206</Paragraphs>
  <Slides>49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56" baseType="lpstr">
      <vt:lpstr>Arial</vt:lpstr>
      <vt:lpstr>Calibri</vt:lpstr>
      <vt:lpstr>Calibri Light</vt:lpstr>
      <vt:lpstr>Wingdings</vt:lpstr>
      <vt:lpstr>Office Theme</vt:lpstr>
      <vt:lpstr>Chart</vt:lpstr>
      <vt:lpstr>Acrobat Document</vt:lpstr>
      <vt:lpstr>Historical Survey of Research in Physics Teacher Preparation</vt:lpstr>
      <vt:lpstr>Outline</vt:lpstr>
      <vt:lpstr>1. Historical Background: Recommendations and Reality in Physics Teacher Preparation</vt:lpstr>
      <vt:lpstr>Recommendations for U.S. Physics Teacher Education </vt:lpstr>
      <vt:lpstr>Recommendations for U.S. Physics Teacher Education </vt:lpstr>
      <vt:lpstr>PowerPoint Presentation</vt:lpstr>
      <vt:lpstr>PowerPoint Presentation</vt:lpstr>
      <vt:lpstr>PowerPoint Presentation</vt:lpstr>
      <vt:lpstr>A Model for Physics Teacher Education</vt:lpstr>
      <vt:lpstr>A Model for Physics Teacher Education</vt:lpstr>
      <vt:lpstr> Recommendations by Physics Community for Teacher Education: Summary</vt:lpstr>
      <vt:lpstr>Attempts to Implement Recommendations</vt:lpstr>
      <vt:lpstr>Attempts to Implement Recommendations</vt:lpstr>
      <vt:lpstr>Outcome: Most Physics Teachers Have Less Than Recommended Preparation</vt:lpstr>
      <vt:lpstr>PowerPoint Presentation</vt:lpstr>
      <vt:lpstr>PowerPoint Presentation</vt:lpstr>
      <vt:lpstr>PowerPoint Presentation</vt:lpstr>
      <vt:lpstr>PowerPoint Presentation</vt:lpstr>
      <vt:lpstr>PowerPoint Presentation</vt:lpstr>
      <vt:lpstr>PowerPoint Presentation</vt:lpstr>
      <vt:lpstr>Does a Teacher’s Physics-Major Background Make a Difference?</vt:lpstr>
      <vt:lpstr>Does a Teacher’s Physics-Major Background Make a Difference?</vt:lpstr>
      <vt:lpstr>PowerPoint Presentation</vt:lpstr>
      <vt:lpstr>2. Research in Physics Teacher Education: A Fundamental Obstacle</vt:lpstr>
      <vt:lpstr>Teacher Preparation: Research vs. Practice</vt:lpstr>
      <vt:lpstr>“Practical” Approach to Course and Program Development</vt:lpstr>
      <vt:lpstr>What are the Objects of Investigation?</vt:lpstr>
      <vt:lpstr>What are the Objects of Investigation?</vt:lpstr>
      <vt:lpstr>Some Historical Highlights</vt:lpstr>
      <vt:lpstr>Research on Summer Institutes for Physics Teachers: 1940s-1960s</vt:lpstr>
      <vt:lpstr>PowerPoint Presentation</vt:lpstr>
      <vt:lpstr>PowerPoint Presentation</vt:lpstr>
      <vt:lpstr>3. Common Themes in Recent Research (1970-present)</vt:lpstr>
      <vt:lpstr>Common Themes in Research on  Physics Teacher Education</vt:lpstr>
      <vt:lpstr>Common Themes in Research on  Physics Teacher Education</vt:lpstr>
      <vt:lpstr>Teachers Tend to Underestimate or Mischaracterize Students’ Ideas </vt:lpstr>
      <vt:lpstr>Common Themes in Research on  Physics Teacher Education</vt:lpstr>
      <vt:lpstr>Teachers Benefit from Coaching by Experts while Designing and Implementing Lab Investigations</vt:lpstr>
      <vt:lpstr>Common Themes in Research on  Physics Teacher Education</vt:lpstr>
      <vt:lpstr>Outcomes Frequently Reported</vt:lpstr>
      <vt:lpstr>Outcomes Frequently Reported</vt:lpstr>
      <vt:lpstr>Outcomes Frequently Reported</vt:lpstr>
      <vt:lpstr>Third-Party Evaluation of Research-Based Physics Teacher Education Programs</vt:lpstr>
      <vt:lpstr>Additional Evidence to Corroborate TIMMS Study</vt:lpstr>
      <vt:lpstr>Outcomes Frequently Reported:  Improved Knowledge and Practice of Teaching</vt:lpstr>
      <vt:lpstr>Outcome:  Knowledge and Practice of Teaching</vt:lpstr>
      <vt:lpstr>Outcome:  Knowledge and Practice of Teaching</vt:lpstr>
      <vt:lpstr>Summary</vt:lpstr>
      <vt:lpstr>Selected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Research in Physics Teacher Eduation</dc:title>
  <dc:creator>gewichtheber99</dc:creator>
  <cp:lastModifiedBy>gewichtheber99</cp:lastModifiedBy>
  <cp:revision>77</cp:revision>
  <dcterms:created xsi:type="dcterms:W3CDTF">2017-01-29T09:21:51Z</dcterms:created>
  <dcterms:modified xsi:type="dcterms:W3CDTF">2017-01-30T06:51:06Z</dcterms:modified>
</cp:coreProperties>
</file>