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0" r:id="rId2"/>
    <p:sldId id="557" r:id="rId3"/>
    <p:sldId id="438" r:id="rId4"/>
    <p:sldId id="584" r:id="rId5"/>
    <p:sldId id="514" r:id="rId6"/>
    <p:sldId id="459" r:id="rId7"/>
    <p:sldId id="485" r:id="rId8"/>
    <p:sldId id="486" r:id="rId9"/>
    <p:sldId id="487" r:id="rId10"/>
    <p:sldId id="493" r:id="rId11"/>
    <p:sldId id="508" r:id="rId12"/>
    <p:sldId id="551" r:id="rId13"/>
    <p:sldId id="553" r:id="rId14"/>
    <p:sldId id="554" r:id="rId15"/>
    <p:sldId id="558" r:id="rId16"/>
    <p:sldId id="555" r:id="rId17"/>
    <p:sldId id="556" r:id="rId18"/>
    <p:sldId id="552" r:id="rId19"/>
    <p:sldId id="586" r:id="rId20"/>
    <p:sldId id="568" r:id="rId21"/>
    <p:sldId id="569" r:id="rId22"/>
    <p:sldId id="570" r:id="rId23"/>
    <p:sldId id="576" r:id="rId24"/>
    <p:sldId id="578" r:id="rId25"/>
    <p:sldId id="579" r:id="rId26"/>
    <p:sldId id="559" r:id="rId27"/>
    <p:sldId id="560" r:id="rId28"/>
    <p:sldId id="561" r:id="rId29"/>
    <p:sldId id="615" r:id="rId30"/>
    <p:sldId id="566" r:id="rId31"/>
    <p:sldId id="567" r:id="rId32"/>
    <p:sldId id="583" r:id="rId33"/>
    <p:sldId id="589" r:id="rId34"/>
    <p:sldId id="591" r:id="rId35"/>
    <p:sldId id="590" r:id="rId36"/>
    <p:sldId id="536" r:id="rId37"/>
    <p:sldId id="537" r:id="rId38"/>
    <p:sldId id="538" r:id="rId39"/>
    <p:sldId id="534" r:id="rId40"/>
    <p:sldId id="540" r:id="rId41"/>
    <p:sldId id="588" r:id="rId42"/>
    <p:sldId id="458" r:id="rId43"/>
    <p:sldId id="587" r:id="rId44"/>
    <p:sldId id="524" r:id="rId45"/>
    <p:sldId id="530" r:id="rId46"/>
    <p:sldId id="525" r:id="rId47"/>
    <p:sldId id="526" r:id="rId48"/>
    <p:sldId id="529" r:id="rId49"/>
    <p:sldId id="546" r:id="rId50"/>
    <p:sldId id="429" r:id="rId51"/>
    <p:sldId id="522" r:id="rId52"/>
    <p:sldId id="523" r:id="rId53"/>
    <p:sldId id="431" r:id="rId54"/>
    <p:sldId id="517" r:id="rId55"/>
    <p:sldId id="547" r:id="rId56"/>
    <p:sldId id="549" r:id="rId57"/>
    <p:sldId id="542" r:id="rId58"/>
    <p:sldId id="543" r:id="rId59"/>
    <p:sldId id="545" r:id="rId60"/>
    <p:sldId id="527" r:id="rId61"/>
    <p:sldId id="515" r:id="rId62"/>
    <p:sldId id="442" r:id="rId63"/>
    <p:sldId id="580" r:id="rId64"/>
    <p:sldId id="581" r:id="rId65"/>
    <p:sldId id="582" r:id="rId66"/>
    <p:sldId id="592" r:id="rId6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DDDDDD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469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63000" cy="1695450"/>
          </a:xfrm>
        </p:spPr>
        <p:txBody>
          <a:bodyPr/>
          <a:lstStyle/>
          <a:p>
            <a:r>
              <a:rPr lang="en-US" sz="3200" b="1" dirty="0"/>
              <a:t>Identifying and Addressing </a:t>
            </a:r>
            <a:br>
              <a:rPr lang="en-US" sz="3200" b="1" dirty="0"/>
            </a:br>
            <a:r>
              <a:rPr lang="en-US" sz="3200" b="1" dirty="0"/>
              <a:t>Students’ Mathematical Difficulties </a:t>
            </a:r>
            <a:br>
              <a:rPr lang="en-US" sz="3200" b="1" dirty="0"/>
            </a:br>
            <a:r>
              <a:rPr lang="en-US" sz="3200" b="1" dirty="0"/>
              <a:t>in Introductory Physics Courses</a:t>
            </a:r>
            <a:endParaRPr lang="en-US" altLang="en-US" sz="3200" dirty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3528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endParaRPr lang="en-US" altLang="en-US" sz="320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b="1" dirty="0"/>
              <a:t>Correct Response Rate, #1-3 combined </a:t>
            </a:r>
            <a:endParaRPr lang="en-US" altLang="en-US" sz="2400" i="1" dirty="0"/>
          </a:p>
          <a:p>
            <a:pPr>
              <a:buFontTx/>
              <a:buNone/>
            </a:pPr>
            <a:r>
              <a:rPr lang="en-US" altLang="en-US" sz="2400" i="1" dirty="0"/>
              <a:t>ASU Polytechnic campus, Spring + Fall average:</a:t>
            </a:r>
          </a:p>
          <a:p>
            <a:pPr lvl="1">
              <a:buFontTx/>
              <a:buNone/>
            </a:pPr>
            <a:r>
              <a:rPr lang="en-US" altLang="en-US" sz="2400" dirty="0"/>
              <a:t>Algebra-based course,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116): 37%</a:t>
            </a:r>
          </a:p>
          <a:p>
            <a:pPr lvl="1">
              <a:spcBef>
                <a:spcPts val="900"/>
              </a:spcBef>
              <a:buFontTx/>
              <a:buNone/>
            </a:pPr>
            <a:r>
              <a:rPr lang="en-US" altLang="en-US" sz="2400" dirty="0"/>
              <a:t>Algebra-based course,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=79): 48%</a:t>
            </a:r>
          </a:p>
          <a:p>
            <a:pPr>
              <a:buFontTx/>
              <a:buNone/>
            </a:pPr>
            <a:endParaRPr lang="en-US" altLang="en-US" sz="2400" i="1" dirty="0"/>
          </a:p>
          <a:p>
            <a:pPr>
              <a:buFontTx/>
              <a:buNone/>
            </a:pPr>
            <a:r>
              <a:rPr lang="en-US" altLang="en-US" sz="2400" i="1" dirty="0"/>
              <a:t>ASU Polytechnic campus, Spring (2-year average):</a:t>
            </a:r>
          </a:p>
          <a:p>
            <a:pPr lvl="1">
              <a:buFontTx/>
              <a:buNone/>
            </a:pPr>
            <a:r>
              <a:rPr lang="en-US" altLang="en-US" sz="2400" dirty="0"/>
              <a:t>Calculus-based course,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146): 66%</a:t>
            </a:r>
          </a:p>
          <a:p>
            <a:pPr lvl="1">
              <a:buFontTx/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196B9-6F96-4E8D-87D0-079D4113652D}"/>
                  </a:ext>
                </a:extLst>
              </p:cNvPr>
              <p:cNvSpPr txBox="1"/>
              <p:nvPr/>
            </p:nvSpPr>
            <p:spPr>
              <a:xfrm>
                <a:off x="758890" y="5586760"/>
                <a:ext cx="83820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students confused on basic trigonometry relations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196B9-6F96-4E8D-87D0-079D4113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90" y="5586760"/>
                <a:ext cx="8382000" cy="625812"/>
              </a:xfrm>
              <a:prstGeom prst="rect">
                <a:avLst/>
              </a:prstGeom>
              <a:blipFill>
                <a:blip r:embed="rId2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B39EF0A5-4456-4E69-964C-79C92D61D9ED}"/>
              </a:ext>
            </a:extLst>
          </p:cNvPr>
          <p:cNvSpPr/>
          <p:nvPr/>
        </p:nvSpPr>
        <p:spPr>
          <a:xfrm>
            <a:off x="342900" y="5791200"/>
            <a:ext cx="304800" cy="216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Results on Trigonometry Questions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9530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2600" b="1" dirty="0"/>
              <a:t>Errors observed: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600" b="1" dirty="0"/>
              <a:t>	</a:t>
            </a:r>
            <a:r>
              <a:rPr lang="en-US" altLang="en-US" sz="2500" dirty="0"/>
              <a:t>(</a:t>
            </a:r>
            <a:r>
              <a:rPr lang="en-US" altLang="en-US" sz="2500" dirty="0" err="1"/>
              <a:t>i</a:t>
            </a:r>
            <a:r>
              <a:rPr lang="en-US" altLang="en-US" sz="2500" dirty="0"/>
              <a:t>) use of incorrect trigonometric function (e.g., cosine instead of sine), or misunderstanding of definition; 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500" dirty="0"/>
              <a:t>	(ii)</a:t>
            </a:r>
            <a:r>
              <a:rPr lang="en-US" altLang="en-US" sz="2500" i="1" dirty="0"/>
              <a:t> </a:t>
            </a:r>
            <a:r>
              <a:rPr lang="en-US" altLang="en-US" sz="2500" dirty="0"/>
              <a:t>unaware (or forgot) about inverse trigonometric functions, e.g., arctan, </a:t>
            </a:r>
            <a:r>
              <a:rPr lang="en-US" altLang="en-US" sz="2500" dirty="0" err="1"/>
              <a:t>arcsin</a:t>
            </a:r>
            <a:r>
              <a:rPr lang="en-US" altLang="en-US" sz="2500" dirty="0"/>
              <a:t>, </a:t>
            </a:r>
            <a:r>
              <a:rPr lang="en-US" altLang="en-US" sz="2500" dirty="0" err="1"/>
              <a:t>arccos</a:t>
            </a:r>
            <a:r>
              <a:rPr lang="en-US" altLang="en-US" sz="2500" dirty="0"/>
              <a:t> [tan</a:t>
            </a:r>
            <a:r>
              <a:rPr lang="en-US" altLang="en-US" sz="2500" baseline="30000" dirty="0"/>
              <a:t>-1</a:t>
            </a:r>
            <a:r>
              <a:rPr lang="en-US" altLang="en-US" sz="2500" dirty="0"/>
              <a:t>, sin</a:t>
            </a:r>
            <a:r>
              <a:rPr lang="en-US" altLang="en-US" sz="2500" baseline="30000" dirty="0"/>
              <a:t>-1</a:t>
            </a:r>
            <a:r>
              <a:rPr lang="en-US" altLang="en-US" sz="2500" dirty="0"/>
              <a:t>, cos</a:t>
            </a:r>
            <a:r>
              <a:rPr lang="en-US" altLang="en-US" sz="2500" baseline="30000" dirty="0"/>
              <a:t>-1</a:t>
            </a:r>
            <a:r>
              <a:rPr lang="en-US" altLang="en-US" sz="2500" dirty="0"/>
              <a:t>]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How to address these problems: </a:t>
            </a:r>
            <a:r>
              <a:rPr lang="en-US" dirty="0">
                <a:solidFill>
                  <a:srgbClr val="FF0000"/>
                </a:solidFill>
              </a:rPr>
              <a:t>It seems that many students require substantial additional </a:t>
            </a:r>
            <a:r>
              <a:rPr lang="en-US" i="1" dirty="0">
                <a:solidFill>
                  <a:srgbClr val="FF0000"/>
                </a:solidFill>
              </a:rPr>
              <a:t>practice and repetition </a:t>
            </a:r>
            <a:r>
              <a:rPr lang="en-US" dirty="0">
                <a:solidFill>
                  <a:srgbClr val="FF0000"/>
                </a:solidFill>
              </a:rPr>
              <a:t>with basic trigonometric procedures.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Factors Affecting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Differences in results observed between: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Spring- and fall-semester offerings of same course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Offerings of same course on different campuses (Polytechnic campus in Mesa, main campus in Tempe)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Different type of courses (algebra- and calculus-based) and different semesters of same course (first-semester and second-semester)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Multiple-choice and non-multiple-choice versions of same questions</a:t>
            </a:r>
          </a:p>
        </p:txBody>
      </p:sp>
    </p:spTree>
    <p:extLst>
      <p:ext uri="{BB962C8B-B14F-4D97-AF65-F5344CB8AC3E}">
        <p14:creationId xmlns:p14="http://schemas.microsoft.com/office/powerpoint/2010/main" val="23103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>
                <a:solidFill>
                  <a:srgbClr val="009900"/>
                </a:solidFill>
              </a:rPr>
              <a:t>Spring</a:t>
            </a:r>
            <a:r>
              <a:rPr lang="en-US" altLang="en-US" sz="3200"/>
              <a:t>/</a:t>
            </a:r>
            <a:r>
              <a:rPr lang="en-US" altLang="en-US" sz="3200">
                <a:solidFill>
                  <a:srgbClr val="0070C0"/>
                </a:solidFill>
              </a:rPr>
              <a:t>Fall</a:t>
            </a:r>
            <a:r>
              <a:rPr lang="en-US" altLang="en-US" sz="3200"/>
              <a:t> Semester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Error </a:t>
            </a:r>
            <a:r>
              <a:rPr lang="en-US" altLang="en-US" sz="2600" b="1" dirty="0"/>
              <a:t>Rate (% incorrect responses) </a:t>
            </a:r>
            <a:r>
              <a:rPr lang="en-US" altLang="en-US" sz="2000" b="1" dirty="0"/>
              <a:t>[*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 &lt; 0.05]</a:t>
            </a:r>
            <a:endParaRPr lang="en-US" altLang="en-US" sz="20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first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72): </a:t>
            </a:r>
            <a:r>
              <a:rPr lang="en-US" altLang="en-US" sz="2400" dirty="0">
                <a:solidFill>
                  <a:srgbClr val="009900"/>
                </a:solidFill>
              </a:rPr>
              <a:t>67%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44): </a:t>
            </a:r>
            <a:r>
              <a:rPr lang="en-US" altLang="en-US" sz="2400" dirty="0">
                <a:solidFill>
                  <a:srgbClr val="0070C0"/>
                </a:solidFill>
              </a:rPr>
              <a:t>58%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52): </a:t>
            </a:r>
            <a:r>
              <a:rPr lang="en-US" altLang="en-US" sz="2400" dirty="0">
                <a:solidFill>
                  <a:srgbClr val="009900"/>
                </a:solidFill>
              </a:rPr>
              <a:t>59%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27): </a:t>
            </a:r>
            <a:r>
              <a:rPr lang="en-US" altLang="en-US" sz="2400" dirty="0">
                <a:solidFill>
                  <a:srgbClr val="0070C0"/>
                </a:solidFill>
              </a:rPr>
              <a:t>44%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*Calculus-based course, first semester; #1 only: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104): </a:t>
            </a:r>
            <a:r>
              <a:rPr lang="en-US" altLang="en-US" sz="2400" dirty="0">
                <a:solidFill>
                  <a:srgbClr val="009900"/>
                </a:solidFill>
              </a:rPr>
              <a:t>40%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98): </a:t>
            </a:r>
            <a:r>
              <a:rPr lang="en-US" altLang="en-US" sz="2400" dirty="0">
                <a:solidFill>
                  <a:srgbClr val="0070C0"/>
                </a:solidFill>
              </a:rPr>
              <a:t>56%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0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Questions: </a:t>
            </a:r>
            <a:br>
              <a:rPr lang="en-US" altLang="en-US" sz="4000" dirty="0"/>
            </a:br>
            <a:r>
              <a:rPr lang="en-US" altLang="en-US" sz="3200" dirty="0">
                <a:solidFill>
                  <a:srgbClr val="009900"/>
                </a:solidFill>
              </a:rPr>
              <a:t>Spring</a:t>
            </a:r>
            <a:r>
              <a:rPr lang="en-US" altLang="en-US" sz="3200" dirty="0"/>
              <a:t>/</a:t>
            </a:r>
            <a:r>
              <a:rPr lang="en-US" altLang="en-US" sz="3200" dirty="0">
                <a:solidFill>
                  <a:srgbClr val="0070C0"/>
                </a:solidFill>
              </a:rPr>
              <a:t>Fall</a:t>
            </a:r>
            <a:r>
              <a:rPr lang="en-US" altLang="en-US" sz="3200" dirty="0"/>
              <a:t> Semester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Error</a:t>
            </a:r>
            <a:r>
              <a:rPr lang="en-US" altLang="en-US" sz="2600" b="1" dirty="0"/>
              <a:t> Rate (% incorrect responses)</a:t>
            </a:r>
            <a:r>
              <a:rPr lang="en-US" altLang="en-US" sz="2800" b="1" dirty="0"/>
              <a:t> </a:t>
            </a:r>
            <a:r>
              <a:rPr lang="en-US" altLang="en-US" sz="2000" b="1" dirty="0"/>
              <a:t>[*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 &lt; 0.05]</a:t>
            </a:r>
            <a:endParaRPr lang="en-US" altLang="en-US" sz="20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first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72): </a:t>
            </a:r>
            <a:r>
              <a:rPr lang="en-US" altLang="en-US" sz="2400" dirty="0">
                <a:solidFill>
                  <a:srgbClr val="009900"/>
                </a:solidFill>
              </a:rPr>
              <a:t>67%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44): </a:t>
            </a:r>
            <a:r>
              <a:rPr lang="en-US" altLang="en-US" sz="2400" dirty="0">
                <a:solidFill>
                  <a:srgbClr val="0070C0"/>
                </a:solidFill>
              </a:rPr>
              <a:t>58%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52): </a:t>
            </a:r>
            <a:r>
              <a:rPr lang="en-US" altLang="en-US" sz="2400" dirty="0">
                <a:solidFill>
                  <a:srgbClr val="009900"/>
                </a:solidFill>
              </a:rPr>
              <a:t>59%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27): </a:t>
            </a:r>
            <a:r>
              <a:rPr lang="en-US" altLang="en-US" sz="2400" dirty="0">
                <a:solidFill>
                  <a:srgbClr val="0070C0"/>
                </a:solidFill>
              </a:rPr>
              <a:t>44%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*Calculus-based course, first semester; #1 only: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104): </a:t>
            </a:r>
            <a:r>
              <a:rPr lang="en-US" altLang="en-US" sz="2400" dirty="0">
                <a:solidFill>
                  <a:srgbClr val="009900"/>
                </a:solidFill>
              </a:rPr>
              <a:t>40%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98): </a:t>
            </a:r>
            <a:r>
              <a:rPr lang="en-US" altLang="en-US" sz="2400" dirty="0">
                <a:solidFill>
                  <a:srgbClr val="0070C0"/>
                </a:solidFill>
              </a:rPr>
              <a:t>56%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Arrow: Left 1"/>
          <p:cNvSpPr/>
          <p:nvPr/>
        </p:nvSpPr>
        <p:spPr>
          <a:xfrm>
            <a:off x="7353299" y="290061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4354497"/>
            <a:ext cx="560881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6359619"/>
            <a:ext cx="56088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Questions: </a:t>
            </a:r>
            <a:br>
              <a:rPr lang="en-US" altLang="en-US" sz="4000" dirty="0"/>
            </a:br>
            <a:r>
              <a:rPr lang="en-US" altLang="en-US" sz="3200" dirty="0">
                <a:solidFill>
                  <a:srgbClr val="009900"/>
                </a:solidFill>
              </a:rPr>
              <a:t>Spring</a:t>
            </a:r>
            <a:r>
              <a:rPr lang="en-US" altLang="en-US" sz="3200" dirty="0"/>
              <a:t>/</a:t>
            </a:r>
            <a:r>
              <a:rPr lang="en-US" altLang="en-US" sz="3200" dirty="0">
                <a:solidFill>
                  <a:srgbClr val="0070C0"/>
                </a:solidFill>
              </a:rPr>
              <a:t>Fall</a:t>
            </a:r>
            <a:r>
              <a:rPr lang="en-US" altLang="en-US" sz="3200" dirty="0"/>
              <a:t> Semester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Error</a:t>
            </a:r>
            <a:r>
              <a:rPr lang="en-US" altLang="en-US" sz="2600" b="1" dirty="0"/>
              <a:t> Rate (% incorrect responses)</a:t>
            </a:r>
            <a:r>
              <a:rPr lang="en-US" altLang="en-US" sz="2800" b="1" dirty="0"/>
              <a:t> </a:t>
            </a:r>
            <a:r>
              <a:rPr lang="en-US" altLang="en-US" sz="2000" b="1" dirty="0"/>
              <a:t>[*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 &lt; 0.05]</a:t>
            </a:r>
            <a:endParaRPr lang="en-US" altLang="en-US" sz="20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first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72): </a:t>
            </a:r>
            <a:r>
              <a:rPr lang="en-US" altLang="en-US" sz="2400" dirty="0">
                <a:solidFill>
                  <a:srgbClr val="009900"/>
                </a:solidFill>
              </a:rPr>
              <a:t>67%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44): </a:t>
            </a:r>
            <a:r>
              <a:rPr lang="en-US" altLang="en-US" sz="2400" dirty="0">
                <a:solidFill>
                  <a:srgbClr val="0070C0"/>
                </a:solidFill>
              </a:rPr>
              <a:t>58%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52): </a:t>
            </a:r>
            <a:r>
              <a:rPr lang="en-US" altLang="en-US" sz="2400" dirty="0">
                <a:solidFill>
                  <a:srgbClr val="009900"/>
                </a:solidFill>
              </a:rPr>
              <a:t>59%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27): </a:t>
            </a:r>
            <a:r>
              <a:rPr lang="en-US" altLang="en-US" sz="2400" dirty="0">
                <a:solidFill>
                  <a:srgbClr val="0070C0"/>
                </a:solidFill>
              </a:rPr>
              <a:t>44%</a:t>
            </a:r>
          </a:p>
          <a:p>
            <a:pPr>
              <a:buFontTx/>
              <a:buNone/>
              <a:defRPr/>
            </a:pPr>
            <a:r>
              <a:rPr lang="en-US" altLang="en-US" sz="2400" i="1" dirty="0">
                <a:solidFill>
                  <a:srgbClr val="FF0000"/>
                </a:solidFill>
              </a:rPr>
              <a:t>*Calculus-based course, first semester; #1 only: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104): </a:t>
            </a:r>
            <a:r>
              <a:rPr lang="en-US" altLang="en-US" sz="2400" dirty="0">
                <a:solidFill>
                  <a:srgbClr val="009900"/>
                </a:solidFill>
              </a:rPr>
              <a:t>40%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98): </a:t>
            </a:r>
            <a:r>
              <a:rPr lang="en-US" altLang="en-US" sz="2400" dirty="0">
                <a:solidFill>
                  <a:srgbClr val="0070C0"/>
                </a:solidFill>
              </a:rPr>
              <a:t>56%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Arrow: Left 1"/>
          <p:cNvSpPr/>
          <p:nvPr/>
        </p:nvSpPr>
        <p:spPr>
          <a:xfrm>
            <a:off x="7353299" y="290061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4354497"/>
            <a:ext cx="560881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6359619"/>
            <a:ext cx="56088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>
                <a:solidFill>
                  <a:srgbClr val="FF0000"/>
                </a:solidFill>
              </a:rPr>
              <a:t>Polytechnic</a:t>
            </a:r>
            <a:r>
              <a:rPr lang="en-US" altLang="en-US" sz="3200"/>
              <a:t>/</a:t>
            </a:r>
            <a:r>
              <a:rPr lang="en-US" altLang="en-US" sz="3200">
                <a:solidFill>
                  <a:srgbClr val="7030A0"/>
                </a:solidFill>
              </a:rPr>
              <a:t>Tempe</a:t>
            </a:r>
            <a:r>
              <a:rPr lang="en-US" altLang="en-US" sz="3200"/>
              <a:t> Campus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Error</a:t>
            </a:r>
            <a:r>
              <a:rPr lang="en-US" altLang="en-US" sz="2600" b="1" dirty="0"/>
              <a:t> Rate (% incorrect responses) </a:t>
            </a:r>
            <a:r>
              <a:rPr lang="en-US" altLang="en-US" sz="2000" b="1" dirty="0"/>
              <a:t>[*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 = 0.01]</a:t>
            </a:r>
            <a:endParaRPr lang="en-US" altLang="en-US" sz="2000" i="1" dirty="0"/>
          </a:p>
          <a:p>
            <a:pPr algn="ctr">
              <a:buFontTx/>
              <a:buNone/>
              <a:defRPr/>
            </a:pPr>
            <a:endParaRPr lang="en-US" altLang="en-US" sz="26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*Algebra-based course, second semester; #1-3 combined:</a:t>
            </a:r>
          </a:p>
          <a:p>
            <a:pPr lvl="1">
              <a:buFontTx/>
              <a:buNone/>
              <a:defRPr/>
            </a:pPr>
            <a:endParaRPr lang="en-US" altLang="en-US" sz="2400" dirty="0"/>
          </a:p>
          <a:p>
            <a:pPr lvl="1">
              <a:buFontTx/>
              <a:buNone/>
              <a:defRPr/>
            </a:pPr>
            <a:r>
              <a:rPr lang="en-US" altLang="en-US" sz="2400" dirty="0"/>
              <a:t>ASU </a:t>
            </a:r>
            <a:r>
              <a:rPr lang="en-US" altLang="en-US" sz="2400" dirty="0">
                <a:solidFill>
                  <a:srgbClr val="FF0000"/>
                </a:solidFill>
              </a:rPr>
              <a:t>Polytechnic</a:t>
            </a:r>
            <a:r>
              <a:rPr lang="en-US" altLang="en-US" sz="2400" dirty="0"/>
              <a:t> campus, Spring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52)</a:t>
            </a:r>
            <a:r>
              <a:rPr lang="en-US" altLang="en-US" sz="2400" dirty="0"/>
              <a:t>: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59%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ASU </a:t>
            </a:r>
            <a:r>
              <a:rPr lang="en-US" altLang="en-US" sz="2400" dirty="0">
                <a:solidFill>
                  <a:srgbClr val="7030A0"/>
                </a:solidFill>
              </a:rPr>
              <a:t>Tempe</a:t>
            </a:r>
            <a:r>
              <a:rPr lang="en-US" altLang="en-US" sz="2400" dirty="0"/>
              <a:t> campus, Spring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61)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7030A0"/>
                </a:solidFill>
              </a:rPr>
              <a:t>35%</a:t>
            </a:r>
          </a:p>
          <a:p>
            <a:pPr lvl="1">
              <a:buFontTx/>
              <a:buNone/>
              <a:defRPr/>
            </a:pPr>
            <a:endParaRPr lang="en-US" altLang="en-US" sz="24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8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/>
              <a:t>Course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074" y="1674845"/>
            <a:ext cx="8382000" cy="49530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Error </a:t>
            </a:r>
            <a:r>
              <a:rPr lang="en-US" altLang="en-US" sz="2400" b="1" dirty="0"/>
              <a:t>Rate (% incorrect responses), #1 only </a:t>
            </a:r>
            <a:r>
              <a:rPr lang="en-US" altLang="en-US" sz="2000" b="1" dirty="0"/>
              <a:t>[*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 &lt; 0.05]</a:t>
            </a:r>
            <a:endParaRPr lang="en-US" altLang="en-US" sz="2000" i="1" dirty="0"/>
          </a:p>
          <a:p>
            <a:pPr algn="ctr">
              <a:buFontTx/>
              <a:buNone/>
              <a:defRPr/>
            </a:pPr>
            <a:endParaRPr lang="en-US" altLang="en-US" sz="2400" i="1" dirty="0"/>
          </a:p>
          <a:p>
            <a:pPr>
              <a:buNone/>
              <a:defRPr/>
            </a:pPr>
            <a:r>
              <a:rPr lang="en-US" altLang="en-US" sz="2400" i="1" dirty="0"/>
              <a:t>ASU Polytechnic campus, Spring + Fall average:</a:t>
            </a:r>
          </a:p>
          <a:p>
            <a:pPr lvl="1">
              <a:buFontTx/>
              <a:buNone/>
              <a:defRPr/>
            </a:pPr>
            <a:endParaRPr lang="en-US" altLang="en-US" sz="2400" dirty="0"/>
          </a:p>
          <a:p>
            <a:pPr lvl="1">
              <a:buFontTx/>
              <a:buNone/>
              <a:defRPr/>
            </a:pPr>
            <a:r>
              <a:rPr lang="en-US" altLang="en-US" sz="2400" dirty="0"/>
              <a:t>Algebra-based course,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166): 59%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Algebra-based course,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106): 53%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Calculus-based course, 1st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202): 48%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9EE1D21-2F90-4D37-BCD4-8710975E279A}"/>
              </a:ext>
            </a:extLst>
          </p:cNvPr>
          <p:cNvSpPr/>
          <p:nvPr/>
        </p:nvSpPr>
        <p:spPr>
          <a:xfrm>
            <a:off x="342900" y="3963955"/>
            <a:ext cx="228600" cy="12192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BF6C67C-6C77-4948-8E2D-467CF2157497}"/>
              </a:ext>
            </a:extLst>
          </p:cNvPr>
          <p:cNvSpPr/>
          <p:nvPr/>
        </p:nvSpPr>
        <p:spPr>
          <a:xfrm>
            <a:off x="540398" y="3866372"/>
            <a:ext cx="342900" cy="195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53101A-2F9B-4894-B56D-A84CD5A2DBDE}"/>
              </a:ext>
            </a:extLst>
          </p:cNvPr>
          <p:cNvSpPr/>
          <p:nvPr/>
        </p:nvSpPr>
        <p:spPr>
          <a:xfrm>
            <a:off x="571500" y="5085573"/>
            <a:ext cx="342900" cy="195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95BC-ED55-44CB-9E29-1F6FCB0D8FB8}"/>
              </a:ext>
            </a:extLst>
          </p:cNvPr>
          <p:cNvSpPr txBox="1"/>
          <p:nvPr/>
        </p:nvSpPr>
        <p:spPr>
          <a:xfrm>
            <a:off x="95250" y="4388889"/>
            <a:ext cx="20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9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2" grpId="0" animBg="1"/>
      <p:bldP spid="3" grpId="0" animBg="1"/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/>
              <a:t>Multiple-Choice vs. Non-Multiple-Choice</a:t>
            </a:r>
            <a:br>
              <a:rPr lang="en-US" altLang="en-US" sz="3200"/>
            </a:br>
            <a:r>
              <a:rPr lang="en-US" altLang="en-US" sz="2000"/>
              <a:t>(Higher Error Rate on Non-Multiple-Choice [Non-MC])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953000"/>
          </a:xfrm>
        </p:spPr>
        <p:txBody>
          <a:bodyPr/>
          <a:lstStyle/>
          <a:p>
            <a:pPr algn="ctr">
              <a:spcAft>
                <a:spcPts val="120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Error</a:t>
            </a:r>
            <a:r>
              <a:rPr lang="en-US" altLang="en-US" sz="2200" b="1" dirty="0"/>
              <a:t> Rate Difference (% incorrect responses), Non-MC−MC 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#1, Problem #2: +15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#1, Problem #3: +18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#2, Problem #2: +9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#2, Problem #3: +9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#3, Problem #2: +5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#3, Problem #3: +34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#4, Problem #2: +10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#4, Problem #3: +5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3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C30D-62E6-49A7-846C-EF99B4FF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Trigonometry Questions: </a:t>
            </a:r>
            <a:br>
              <a:rPr lang="en-US" altLang="en-US" dirty="0"/>
            </a:br>
            <a:r>
              <a:rPr lang="en-US" altLang="en-US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60CF-56F6-480F-9F89-E7F6FCF3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Regardless of </a:t>
            </a:r>
            <a:r>
              <a:rPr lang="en-US" altLang="en-US" sz="2800" dirty="0"/>
              <a:t>course, semester, campus, or question type, between 30% and 70% of introductory physics students at ASU have significant difficulties with basic trigonometric relationships.</a:t>
            </a:r>
          </a:p>
          <a:p>
            <a:r>
              <a:rPr lang="en-US" altLang="en-US" sz="2800" dirty="0"/>
              <a:t>Students frequently tended to self-correct errors during interviews, suggesting that many of the errors were “careless” or due to insufficient review or practice.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63000" cy="1695450"/>
          </a:xfrm>
        </p:spPr>
        <p:txBody>
          <a:bodyPr/>
          <a:lstStyle/>
          <a:p>
            <a:r>
              <a:rPr lang="en-US" sz="3200" b="1" dirty="0"/>
              <a:t>Identifying and Addressing </a:t>
            </a:r>
            <a:br>
              <a:rPr lang="en-US" sz="3200" b="1" dirty="0"/>
            </a:br>
            <a:r>
              <a:rPr lang="en-US" sz="3200" b="1" dirty="0"/>
              <a:t>Students’ Mathematical Difficulties </a:t>
            </a:r>
            <a:br>
              <a:rPr lang="en-US" sz="3200" b="1" dirty="0"/>
            </a:br>
            <a:r>
              <a:rPr lang="en-US" sz="3200" b="1" dirty="0"/>
              <a:t>in Introductory Physics Courses</a:t>
            </a:r>
            <a:endParaRPr lang="en-US" altLang="en-US" sz="3200" dirty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1800" i="1" dirty="0"/>
              <a:t>in collaboration with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Matthew I. Jones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and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Dakota H. King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3280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Difficulties with Vector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Vector Concepts: </a:t>
            </a:r>
            <a:r>
              <a:rPr lang="en-US" sz="2400" dirty="0"/>
              <a:t>Many students are confused about the fundamental meaning of vector </a:t>
            </a:r>
            <a:r>
              <a:rPr lang="en-US" sz="2400" i="1" dirty="0"/>
              <a:t>direction</a:t>
            </a:r>
            <a:r>
              <a:rPr lang="en-US" sz="2400" dirty="0"/>
              <a:t>, as well as the role of direction in determining the resultant of two or more vectors </a:t>
            </a:r>
            <a:r>
              <a:rPr lang="en-US" sz="1800" dirty="0"/>
              <a:t>(Nguyen and Meltzer, 2003; </a:t>
            </a:r>
            <a:r>
              <a:rPr lang="en-US" sz="1800" dirty="0" err="1"/>
              <a:t>Barniol</a:t>
            </a:r>
            <a:r>
              <a:rPr lang="en-US" sz="1800" dirty="0"/>
              <a:t> and Zavala, 2014)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 </a:t>
            </a:r>
            <a:br>
              <a:rPr lang="en-US" altLang="en-US" dirty="0"/>
            </a:br>
            <a:endParaRPr lang="en-US" altLang="en-US" sz="2400" dirty="0"/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600200"/>
            <a:ext cx="75565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Direction Question</a:t>
            </a:r>
            <a:br>
              <a:rPr lang="en-US" altLang="en-US" dirty="0"/>
            </a:br>
            <a:endParaRPr lang="en-US" altLang="en-US" sz="2400" dirty="0"/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600200"/>
            <a:ext cx="75565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1" name="AutoShape 5"/>
          <p:cNvSpPr>
            <a:spLocks noChangeArrowheads="1"/>
          </p:cNvSpPr>
          <p:nvPr/>
        </p:nvSpPr>
        <p:spPr bwMode="auto">
          <a:xfrm rot="1925633">
            <a:off x="36576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0" y="3962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same direction</a:t>
            </a:r>
          </a:p>
        </p:txBody>
      </p:sp>
    </p:spTree>
    <p:extLst>
      <p:ext uri="{BB962C8B-B14F-4D97-AF65-F5344CB8AC3E}">
        <p14:creationId xmlns:p14="http://schemas.microsoft.com/office/powerpoint/2010/main" val="1980825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Results on Vector Direction</a:t>
            </a:r>
            <a:br>
              <a:rPr lang="en-US" altLang="en-US" dirty="0"/>
            </a:br>
            <a:r>
              <a:rPr lang="en-US" altLang="en-US" sz="2400" dirty="0"/>
              <a:t>Percent Correct Responses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dirty="0"/>
              <a:t>Calculus-based physics, second semester: </a:t>
            </a:r>
            <a:r>
              <a:rPr lang="en-US" altLang="en-US" sz="2400" b="1" dirty="0"/>
              <a:t>66% 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 =29)</a:t>
            </a:r>
            <a:endParaRPr lang="en-US" altLang="en-US" sz="2000" i="1" dirty="0"/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dirty="0"/>
              <a:t>Calculus-based physics, first semester: </a:t>
            </a:r>
            <a:r>
              <a:rPr lang="en-US" altLang="en-US" sz="2400" b="1" dirty="0"/>
              <a:t>51% 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 = 104) </a:t>
            </a:r>
            <a:endParaRPr lang="en-US" altLang="en-US" sz="2000" i="1" dirty="0"/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dirty="0"/>
              <a:t>Algebra-based physics, second semester: </a:t>
            </a:r>
            <a:r>
              <a:rPr lang="en-US" altLang="en-US" sz="2400" b="1" dirty="0"/>
              <a:t>40% 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 = 52) 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400" dirty="0"/>
              <a:t>Algebra-based physics, first semester: </a:t>
            </a:r>
            <a:r>
              <a:rPr lang="en-US" altLang="en-US" sz="2400" b="1" dirty="0"/>
              <a:t>40% 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 = 72) 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5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Vector Direction, Most Common Error</a:t>
            </a:r>
          </a:p>
        </p:txBody>
      </p:sp>
      <p:pic>
        <p:nvPicPr>
          <p:cNvPr id="200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675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AutoShape 4"/>
          <p:cNvSpPr>
            <a:spLocks noChangeArrowheads="1"/>
          </p:cNvSpPr>
          <p:nvPr/>
        </p:nvSpPr>
        <p:spPr bwMode="auto">
          <a:xfrm rot="1925633">
            <a:off x="4572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 rot="1925633">
            <a:off x="3733800" y="2209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Vector Direction, Most Common Error</a:t>
            </a:r>
          </a:p>
        </p:txBody>
      </p:sp>
      <p:pic>
        <p:nvPicPr>
          <p:cNvPr id="202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675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6" name="AutoShape 4"/>
          <p:cNvSpPr>
            <a:spLocks noChangeArrowheads="1"/>
          </p:cNvSpPr>
          <p:nvPr/>
        </p:nvSpPr>
        <p:spPr bwMode="auto">
          <a:xfrm rot="1925633">
            <a:off x="457200" y="228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 rot="1925633">
            <a:off x="3733800" y="2209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905000" y="2362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4495800" y="2133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hlink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92368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(Graphical)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n-US" sz="2000" dirty="0"/>
              <a:t>Students have difficulty interpreting and manipulating vector quantities represented as arrows [Nguyen and Meltzer, 2003; </a:t>
            </a:r>
            <a:r>
              <a:rPr lang="en-US" sz="2000" dirty="0" err="1"/>
              <a:t>Barniol</a:t>
            </a:r>
            <a:r>
              <a:rPr lang="en-US" sz="2000" dirty="0"/>
              <a:t> and Zavala, 2014)</a:t>
            </a:r>
          </a:p>
          <a:p>
            <a:pPr marL="1371600" lvl="3" indent="0">
              <a:spcAft>
                <a:spcPts val="1200"/>
              </a:spcAft>
              <a:buNone/>
            </a:pPr>
            <a:r>
              <a:rPr lang="en-US" sz="1600" i="1" dirty="0"/>
              <a:t>Example: </a:t>
            </a:r>
            <a:r>
              <a:rPr lang="en-US" sz="1600" dirty="0"/>
              <a:t>Add (or subtract) vectors A and B to find the resultant</a:t>
            </a:r>
          </a:p>
          <a:p>
            <a:pPr marL="1371600" lvl="3" indent="0">
              <a:spcAft>
                <a:spcPts val="1200"/>
              </a:spcAft>
              <a:buNone/>
            </a:pPr>
            <a:endParaRPr lang="en-US" sz="1600" dirty="0"/>
          </a:p>
          <a:p>
            <a:pPr marL="914400" lvl="2" indent="0">
              <a:spcAft>
                <a:spcPts val="1200"/>
              </a:spcAft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A                                     B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3352800"/>
            <a:ext cx="60960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3352800"/>
            <a:ext cx="68580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985838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7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/>
          </p:nvPr>
        </p:nvGraphicFramePr>
        <p:xfrm>
          <a:off x="985837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257800" y="4953000"/>
            <a:ext cx="1676400" cy="351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199" y="542472"/>
            <a:ext cx="8229600" cy="1143000"/>
          </a:xfrm>
        </p:spPr>
        <p:txBody>
          <a:bodyPr/>
          <a:lstStyle/>
          <a:p>
            <a:r>
              <a:rPr lang="en-US" altLang="en-US" dirty="0"/>
              <a:t>Addition of Vectors</a:t>
            </a:r>
            <a:br>
              <a:rPr lang="en-US" altLang="en-US" dirty="0"/>
            </a:br>
            <a:r>
              <a:rPr lang="en-US" altLang="en-US" sz="2400" dirty="0"/>
              <a:t>Percent Correct Responses</a:t>
            </a: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/>
          </p:nvPr>
        </p:nvGraphicFramePr>
        <p:xfrm>
          <a:off x="985837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257800" y="4953000"/>
            <a:ext cx="1676400" cy="351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C5FA128-41CD-432F-A355-3FD109B9C218}"/>
              </a:ext>
            </a:extLst>
          </p:cNvPr>
          <p:cNvSpPr/>
          <p:nvPr/>
        </p:nvSpPr>
        <p:spPr>
          <a:xfrm>
            <a:off x="1447800" y="1683603"/>
            <a:ext cx="7086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  <a:buFontTx/>
              <a:buNone/>
            </a:pPr>
            <a:r>
              <a:rPr lang="en-US" altLang="en-US" dirty="0"/>
              <a:t>Algebra-based physics, second semester: </a:t>
            </a:r>
            <a:r>
              <a:rPr lang="en-US" altLang="en-US" b="1" dirty="0"/>
              <a:t>36%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61) 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dirty="0"/>
              <a:t>Calculus-based physics, first semester: </a:t>
            </a:r>
            <a:r>
              <a:rPr lang="en-US" altLang="en-US" b="1" dirty="0"/>
              <a:t>71%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140) </a:t>
            </a:r>
          </a:p>
        </p:txBody>
      </p:sp>
    </p:spTree>
    <p:extLst>
      <p:ext uri="{BB962C8B-B14F-4D97-AF65-F5344CB8AC3E}">
        <p14:creationId xmlns:p14="http://schemas.microsoft.com/office/powerpoint/2010/main" val="17902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Difficulties with very basic math skills impact performance of introductory physics students.</a:t>
            </a:r>
          </a:p>
          <a:p>
            <a:r>
              <a:rPr lang="en-US" altLang="en-US" sz="2800" dirty="0"/>
              <a:t>The difficulties are often not resolved by students’ previous mathematical training.</a:t>
            </a:r>
          </a:p>
          <a:p>
            <a:r>
              <a:rPr lang="en-US" altLang="en-US" sz="2800" dirty="0"/>
              <a:t>Students can’t effectively grapple with physics ideas when they feel overburdened in dealing with calculational issues.</a:t>
            </a:r>
          </a:p>
          <a:p>
            <a:r>
              <a:rPr lang="en-US" altLang="en-US" sz="2800" dirty="0"/>
              <a:t>(Therefore</a:t>
            </a:r>
            <a:r>
              <a:rPr lang="en-US" altLang="en-US" sz="2800" dirty="0">
                <a:sym typeface="Wingdings" panose="05000000000000000000" pitchFamily="2" charset="2"/>
              </a:rPr>
              <a:t>:) </a:t>
            </a:r>
            <a:r>
              <a:rPr lang="en-US" altLang="en-US" sz="2800" dirty="0"/>
              <a:t>Physics instructors need to </a:t>
            </a:r>
            <a:r>
              <a:rPr lang="en-US" altLang="en-US" sz="2800"/>
              <a:t>deal with </a:t>
            </a:r>
            <a:r>
              <a:rPr lang="en-US" altLang="en-US" sz="2800" dirty="0"/>
              <a:t>their students’ mathematical difficulties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Student Errors With Vector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“Split the Difference” or “Bisector Vector”: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“Tip-to-Tip”: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219200" y="2391228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229947" y="2354661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7188" y="25053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4244" y="259934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715000" y="2922507"/>
            <a:ext cx="145940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46973" y="4958220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8400" y="536280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229947" y="4958220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0695" y="498395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6172200" y="4622858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600959" y="5409333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6143759" y="4628152"/>
            <a:ext cx="457200" cy="1213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5955202" y="2100719"/>
            <a:ext cx="1219200" cy="80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6381300" y="2936600"/>
            <a:ext cx="762000" cy="47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Vector Addition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914400" lvl="2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How to address these difficulties: 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Practice with a variety of vector orientations; introduce and use the “</a:t>
            </a:r>
            <a:r>
              <a:rPr lang="en-US" i="1" dirty="0" err="1">
                <a:solidFill>
                  <a:srgbClr val="FF0000"/>
                </a:solidFill>
              </a:rPr>
              <a:t>ijk</a:t>
            </a:r>
            <a:r>
              <a:rPr lang="en-US" dirty="0">
                <a:solidFill>
                  <a:srgbClr val="FF0000"/>
                </a:solidFill>
              </a:rPr>
              <a:t>” coordinate representation for vectors (Heckler and </a:t>
            </a:r>
            <a:r>
              <a:rPr lang="en-US" dirty="0" err="1">
                <a:solidFill>
                  <a:srgbClr val="FF0000"/>
                </a:solidFill>
              </a:rPr>
              <a:t>Scaife</a:t>
            </a:r>
            <a:r>
              <a:rPr lang="en-US" dirty="0">
                <a:solidFill>
                  <a:srgbClr val="FF0000"/>
                </a:solidFill>
              </a:rPr>
              <a:t>, 2015)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Design tutorial worksheet to aid students’ understanding of scalar (“dot”) product of vectors (</a:t>
            </a:r>
            <a:r>
              <a:rPr lang="en-US" dirty="0" err="1">
                <a:solidFill>
                  <a:srgbClr val="FF0000"/>
                </a:solidFill>
              </a:rPr>
              <a:t>Barniol</a:t>
            </a:r>
            <a:r>
              <a:rPr lang="en-US" dirty="0">
                <a:solidFill>
                  <a:srgbClr val="FF0000"/>
                </a:solidFill>
              </a:rPr>
              <a:t> and Zavala, 2016)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Provide extensive on-line practice and homework assignments related to frequently used vector procedures (</a:t>
            </a:r>
            <a:r>
              <a:rPr lang="en-US" dirty="0" err="1">
                <a:solidFill>
                  <a:srgbClr val="FF0000"/>
                </a:solidFill>
              </a:rPr>
              <a:t>Mikula</a:t>
            </a:r>
            <a:r>
              <a:rPr lang="en-US" dirty="0">
                <a:solidFill>
                  <a:srgbClr val="FF0000"/>
                </a:solidFill>
              </a:rPr>
              <a:t> and Heckler,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Physics Students’ Difficulties with Algebraic Symbols and Operations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953000"/>
          </a:xfrm>
        </p:spPr>
        <p:txBody>
          <a:bodyPr/>
          <a:lstStyle/>
          <a:p>
            <a:r>
              <a:rPr lang="en-US" sz="2800" dirty="0"/>
              <a:t>Extensive investigations by </a:t>
            </a:r>
            <a:r>
              <a:rPr lang="en-US" sz="2800" dirty="0" err="1"/>
              <a:t>Torigoe</a:t>
            </a:r>
            <a:r>
              <a:rPr lang="en-US" sz="2800" dirty="0"/>
              <a:t> and Gladding (2007; 2007; 2011): Probed differences in University of Illinois students’ responses to physics problems posed in numerical and symbolic form.</a:t>
            </a:r>
          </a:p>
          <a:p>
            <a:pPr lvl="1"/>
            <a:r>
              <a:rPr lang="en-US" sz="2400" dirty="0"/>
              <a:t>In general, students tended to have more difficulties with questions in symbolic form.</a:t>
            </a:r>
          </a:p>
          <a:p>
            <a:r>
              <a:rPr lang="en-US" sz="2800" dirty="0"/>
              <a:t>Our investigation at Arizona State probed physics students’ responses to mathematical problems stripped of all physics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AC33-FF58-4F34-B8FB-42590C03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Torigoe</a:t>
            </a:r>
            <a:r>
              <a:rPr lang="en-US" sz="3600" dirty="0"/>
              <a:t> and Gladding (2011),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110E-3376-4827-8D2E-0DC430F6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Significantly higher proportion of correct responses on </a:t>
            </a:r>
            <a:r>
              <a:rPr lang="en-US" sz="2800" i="1" dirty="0"/>
              <a:t>some</a:t>
            </a:r>
            <a:r>
              <a:rPr lang="en-US" sz="2800" dirty="0"/>
              <a:t> types of numerical questions, not on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Difference was greater for students in bottom quarter of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Larger difference linked to difficulties with multiple and simultaneous equations, symbol confusion, and misuse of compound expressions. </a:t>
            </a:r>
          </a:p>
        </p:txBody>
      </p:sp>
    </p:spTree>
    <p:extLst>
      <p:ext uri="{BB962C8B-B14F-4D97-AF65-F5344CB8AC3E}">
        <p14:creationId xmlns:p14="http://schemas.microsoft.com/office/powerpoint/2010/main" val="16362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Students’ Difficulties with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equations, e.g., “</a:t>
            </a:r>
            <a:r>
              <a:rPr lang="en-US" sz="2000" i="1" dirty="0"/>
              <a:t>m</a:t>
            </a:r>
            <a:r>
              <a:rPr lang="en-US" sz="2000" dirty="0"/>
              <a:t>” instead of “1.5 kg”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b="1" i="1" dirty="0"/>
              <a:t>Example </a:t>
            </a:r>
            <a:r>
              <a:rPr lang="en-US" sz="1800" b="1" i="1" dirty="0"/>
              <a:t>[University of Illinois]:</a:t>
            </a:r>
          </a:p>
          <a:p>
            <a:pPr marL="0" indent="0">
              <a:buNone/>
            </a:pPr>
            <a:r>
              <a:rPr lang="en-US" sz="1800" i="1" dirty="0"/>
              <a:t>Version #1</a:t>
            </a:r>
            <a:r>
              <a:rPr lang="en-US" sz="1800" dirty="0"/>
              <a:t>: A car can go from 0 to 60 m/s in 8 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30 m/s? 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Version #2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A car can go from 0 to 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 in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seconds.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(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/2)? </a:t>
            </a:r>
            <a:endParaRPr lang="en-US" sz="1800" i="1" dirty="0"/>
          </a:p>
          <a:p>
            <a:endParaRPr lang="en-US" sz="1800" i="1" dirty="0"/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3208" y="553002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Much worse!</a:t>
            </a:r>
          </a:p>
        </p:txBody>
      </p:sp>
      <p:sp>
        <p:nvSpPr>
          <p:cNvPr id="8" name="Arrow: Right 7"/>
          <p:cNvSpPr/>
          <p:nvPr/>
        </p:nvSpPr>
        <p:spPr>
          <a:xfrm rot="12889615">
            <a:off x="5877917" y="5352936"/>
            <a:ext cx="624489" cy="252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933CE2A1-D209-4E52-85B1-AEC85DA254F9}"/>
              </a:ext>
            </a:extLst>
          </p:cNvPr>
          <p:cNvSpPr/>
          <p:nvPr/>
        </p:nvSpPr>
        <p:spPr>
          <a:xfrm>
            <a:off x="4495800" y="4054151"/>
            <a:ext cx="1447800" cy="381000"/>
          </a:xfrm>
          <a:prstGeom prst="round1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F4D882B5-2CED-48C6-B1B9-36CC633EEA05}"/>
              </a:ext>
            </a:extLst>
          </p:cNvPr>
          <p:cNvSpPr/>
          <p:nvPr/>
        </p:nvSpPr>
        <p:spPr>
          <a:xfrm>
            <a:off x="4373786" y="4806803"/>
            <a:ext cx="1447800" cy="381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34C98-22CD-48CB-92AF-879D3CA04B98}"/>
              </a:ext>
            </a:extLst>
          </p:cNvPr>
          <p:cNvSpPr txBox="1"/>
          <p:nvPr/>
        </p:nvSpPr>
        <p:spPr>
          <a:xfrm>
            <a:off x="4458477" y="4038242"/>
            <a:ext cx="15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i="1" dirty="0"/>
              <a:t>[93% correct]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7D10-5D4F-40AC-9C9D-61A20B2339A0}"/>
              </a:ext>
            </a:extLst>
          </p:cNvPr>
          <p:cNvSpPr txBox="1"/>
          <p:nvPr/>
        </p:nvSpPr>
        <p:spPr>
          <a:xfrm>
            <a:off x="4367318" y="4800290"/>
            <a:ext cx="15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i="1" dirty="0"/>
              <a:t>[57% correct]</a:t>
            </a:r>
          </a:p>
        </p:txBody>
      </p:sp>
    </p:spTree>
    <p:extLst>
      <p:ext uri="{BB962C8B-B14F-4D97-AF65-F5344CB8AC3E}">
        <p14:creationId xmlns:p14="http://schemas.microsoft.com/office/powerpoint/2010/main" val="40921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6" grpId="0" animBg="1"/>
      <p:bldP spid="9" grpId="0" animBg="1"/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6D82-F527-4FED-A067-E6625867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10" y="228600"/>
            <a:ext cx="8229600" cy="1143000"/>
          </a:xfrm>
        </p:spPr>
        <p:txBody>
          <a:bodyPr/>
          <a:lstStyle/>
          <a:p>
            <a:r>
              <a:rPr lang="en-US" dirty="0"/>
              <a:t>Difficulties with Symbols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64215-57F8-4EB4-A7F8-BDBBB3DCB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r>
              <a:rPr lang="en-US" sz="2800" dirty="0"/>
              <a:t>Confusion between similar symbols, e.g., using </a:t>
            </a:r>
            <a:r>
              <a:rPr lang="en-US" sz="2800" i="1" dirty="0"/>
              <a:t>v</a:t>
            </a:r>
            <a:r>
              <a:rPr lang="en-US" sz="2800" dirty="0"/>
              <a:t> for 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and vice-versa.</a:t>
            </a:r>
          </a:p>
          <a:p>
            <a:r>
              <a:rPr lang="en-US" sz="2800" dirty="0"/>
              <a:t>Distinguishing between known and unknown information when </a:t>
            </a:r>
            <a:r>
              <a:rPr lang="en-US" sz="2800" i="1" dirty="0"/>
              <a:t>both</a:t>
            </a:r>
            <a:r>
              <a:rPr lang="en-US" sz="2800" dirty="0"/>
              <a:t> are represented by symbols</a:t>
            </a:r>
          </a:p>
          <a:p>
            <a:r>
              <a:rPr lang="en-US" sz="2800" dirty="0"/>
              <a:t>Misunderstanding compound expressions, e.g., failing to specify </a:t>
            </a:r>
            <a:r>
              <a:rPr lang="en-US" sz="2800" i="1" dirty="0"/>
              <a:t>m</a:t>
            </a:r>
            <a:r>
              <a:rPr lang="en-US" sz="2800" dirty="0"/>
              <a:t> = 3</a:t>
            </a:r>
            <a:r>
              <a:rPr lang="en-US" sz="2800" i="1" dirty="0"/>
              <a:t>M</a:t>
            </a:r>
            <a:r>
              <a:rPr lang="en-US" sz="2800" dirty="0"/>
              <a:t> or </a:t>
            </a:r>
            <a:r>
              <a:rPr lang="en-US" sz="2800" i="1" dirty="0"/>
              <a:t>v </a:t>
            </a:r>
            <a:r>
              <a:rPr lang="en-US" sz="2800" dirty="0"/>
              <a:t>= </a:t>
            </a:r>
            <a:r>
              <a:rPr lang="en-US" sz="2800" i="1" dirty="0"/>
              <a:t>v</a:t>
            </a:r>
            <a:r>
              <a:rPr lang="en-US" sz="2800" i="1" baseline="-25000" dirty="0"/>
              <a:t>0</a:t>
            </a:r>
            <a:r>
              <a:rPr lang="en-US" sz="2800" dirty="0"/>
              <a:t>/2 in the relevant general equation involving </a:t>
            </a:r>
            <a:r>
              <a:rPr lang="en-US" sz="2800" i="1" dirty="0"/>
              <a:t>m</a:t>
            </a:r>
            <a:r>
              <a:rPr lang="en-US" sz="2800" dirty="0"/>
              <a:t> or </a:t>
            </a:r>
            <a:r>
              <a:rPr lang="en-US" sz="2800" i="1" dirty="0"/>
              <a:t>v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3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0AA32-D26F-4D37-947E-9298414C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094"/>
            <a:ext cx="6552395" cy="1560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12235-124F-4EE4-832A-538C4ABA5951}"/>
              </a:ext>
            </a:extLst>
          </p:cNvPr>
          <p:cNvSpPr txBox="1"/>
          <p:nvPr/>
        </p:nvSpPr>
        <p:spPr>
          <a:xfrm>
            <a:off x="152400" y="200785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&amp; Gladding (2011):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DD8E76-B968-4741-B6A8-3B4728E6ABA7}"/>
              </a:ext>
            </a:extLst>
          </p:cNvPr>
          <p:cNvGrpSpPr/>
          <p:nvPr/>
        </p:nvGrpSpPr>
        <p:grpSpPr>
          <a:xfrm>
            <a:off x="1371993" y="1898273"/>
            <a:ext cx="6400013" cy="3849454"/>
            <a:chOff x="1371993" y="1898273"/>
            <a:chExt cx="6400013" cy="38494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197540-8485-401A-A786-66B83DC1A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993" y="1898273"/>
              <a:ext cx="6400013" cy="9136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2F1781-C922-4A46-84EC-AD0AFE8C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2786" y="2963339"/>
              <a:ext cx="6298426" cy="11167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0AA7FD-FB89-4EE1-8354-0CBA14910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71" y="4579327"/>
              <a:ext cx="1066275" cy="1168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8D0A-54E0-49C0-82A7-00E1E025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538116"/>
              <a:ext cx="1472475" cy="1143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35CA9A-C35F-46DF-B4CC-7F97FF202C1C}"/>
                </a:ext>
              </a:extLst>
            </p:cNvPr>
            <p:cNvSpPr/>
            <p:nvPr/>
          </p:nvSpPr>
          <p:spPr>
            <a:xfrm>
              <a:off x="2865083" y="4579327"/>
              <a:ext cx="914400" cy="492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B4893D-BF6D-4F70-A4A8-E7C83CF5EEDC}"/>
                </a:ext>
              </a:extLst>
            </p:cNvPr>
            <p:cNvSpPr/>
            <p:nvPr/>
          </p:nvSpPr>
          <p:spPr>
            <a:xfrm>
              <a:off x="6808367" y="4800600"/>
              <a:ext cx="914400" cy="649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0058B1-8A23-4AE8-A1C8-54C40281C35E}"/>
                </a:ext>
              </a:extLst>
            </p:cNvPr>
            <p:cNvSpPr/>
            <p:nvPr/>
          </p:nvSpPr>
          <p:spPr>
            <a:xfrm>
              <a:off x="6629400" y="4442927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3E5AEE-8F0C-45B3-9CB0-84DA0A50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6714" y="4283912"/>
              <a:ext cx="812400" cy="241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0C0D4A-D703-432B-8F43-BBEB6009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13900" y="4248732"/>
              <a:ext cx="10155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010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0AA32-D26F-4D37-947E-9298414C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094"/>
            <a:ext cx="6552395" cy="1560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97540-8485-401A-A786-66B83DC1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93" y="1898273"/>
            <a:ext cx="6400013" cy="913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F1781-C922-4A46-84EC-AD0AFE8C5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86" y="2963339"/>
            <a:ext cx="6298426" cy="1116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C7935-13B0-4773-8E2B-56E9763F7E7E}"/>
              </a:ext>
            </a:extLst>
          </p:cNvPr>
          <p:cNvSpPr txBox="1"/>
          <p:nvPr/>
        </p:nvSpPr>
        <p:spPr>
          <a:xfrm>
            <a:off x="5410200" y="516214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31E4A-B7C3-401A-A997-30AF7F89DCE6}"/>
              </a:ext>
            </a:extLst>
          </p:cNvPr>
          <p:cNvSpPr txBox="1"/>
          <p:nvPr/>
        </p:nvSpPr>
        <p:spPr>
          <a:xfrm>
            <a:off x="2590800" y="3962400"/>
            <a:ext cx="4114799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Sample solution for symbolic version:</a:t>
            </a:r>
          </a:p>
          <a:p>
            <a:endParaRPr lang="en-US" i="1" dirty="0"/>
          </a:p>
          <a:p>
            <a:r>
              <a:rPr lang="en-US" sz="1600" i="1" dirty="0"/>
              <a:t>v</a:t>
            </a:r>
            <a:r>
              <a:rPr lang="en-US" sz="1600" i="1" baseline="30000" dirty="0"/>
              <a:t>2</a:t>
            </a:r>
            <a:r>
              <a:rPr lang="en-US" sz="1600" i="1" dirty="0"/>
              <a:t> = v</a:t>
            </a:r>
            <a:r>
              <a:rPr lang="en-US" sz="1600" i="1" baseline="-25000" dirty="0"/>
              <a:t>0</a:t>
            </a:r>
            <a:r>
              <a:rPr lang="en-US" sz="1600" i="1" baseline="30000" dirty="0"/>
              <a:t>2</a:t>
            </a:r>
            <a:r>
              <a:rPr lang="en-US" sz="1600" i="1" dirty="0"/>
              <a:t> +2ad</a:t>
            </a:r>
          </a:p>
          <a:p>
            <a:r>
              <a:rPr lang="en-US" sz="1600" i="1" dirty="0"/>
              <a:t>v</a:t>
            </a:r>
            <a:r>
              <a:rPr lang="en-US" sz="1600" i="1" baseline="-25000" dirty="0"/>
              <a:t>0</a:t>
            </a:r>
            <a:r>
              <a:rPr lang="en-US" sz="1600" i="1" dirty="0"/>
              <a:t> = 0</a:t>
            </a:r>
          </a:p>
          <a:p>
            <a:r>
              <a:rPr lang="en-US" sz="1600" i="1" dirty="0"/>
              <a:t>→ v</a:t>
            </a:r>
            <a:r>
              <a:rPr lang="en-US" sz="1600" i="1" baseline="30000" dirty="0"/>
              <a:t>2</a:t>
            </a:r>
            <a:r>
              <a:rPr lang="en-US" sz="1600" i="1" dirty="0"/>
              <a:t> = 2ad</a:t>
            </a:r>
          </a:p>
          <a:p>
            <a:r>
              <a:rPr lang="en-US" sz="1600" i="1" dirty="0"/>
              <a:t>→ d</a:t>
            </a:r>
            <a:r>
              <a:rPr lang="en-US" sz="1600" dirty="0"/>
              <a:t> = </a:t>
            </a:r>
            <a:r>
              <a:rPr lang="en-US" sz="1600" i="1" dirty="0"/>
              <a:t>v</a:t>
            </a:r>
            <a:r>
              <a:rPr lang="en-US" sz="1600" i="1" baseline="30000" dirty="0"/>
              <a:t>2</a:t>
            </a:r>
            <a:r>
              <a:rPr lang="en-US" sz="1600" i="1" dirty="0"/>
              <a:t>/2a</a:t>
            </a:r>
            <a:endParaRPr lang="en-US" sz="1600" baseline="30000" dirty="0"/>
          </a:p>
          <a:p>
            <a:endParaRPr lang="en-US" sz="1600" baseline="30000" dirty="0"/>
          </a:p>
          <a:p>
            <a:r>
              <a:rPr lang="en-US" sz="1600" i="1" dirty="0"/>
              <a:t>a = </a:t>
            </a:r>
            <a:r>
              <a:rPr lang="el-GR" sz="1600" i="1" dirty="0"/>
              <a:t>Δ</a:t>
            </a:r>
            <a:r>
              <a:rPr lang="en-US" sz="1600" i="1" dirty="0"/>
              <a:t>v/</a:t>
            </a:r>
            <a:r>
              <a:rPr lang="el-GR" sz="1600" i="1" dirty="0"/>
              <a:t>Δ</a:t>
            </a:r>
            <a:r>
              <a:rPr lang="en-US" sz="1600" i="1" dirty="0"/>
              <a:t>t = v</a:t>
            </a:r>
            <a:r>
              <a:rPr lang="en-US" sz="1600" i="1" baseline="-25000" dirty="0"/>
              <a:t>1</a:t>
            </a:r>
            <a:r>
              <a:rPr lang="en-US" sz="1600" i="1" dirty="0"/>
              <a:t>/t</a:t>
            </a:r>
          </a:p>
          <a:p>
            <a:r>
              <a:rPr lang="en-US" sz="1600" i="1" dirty="0"/>
              <a:t>v</a:t>
            </a:r>
            <a:r>
              <a:rPr lang="en-US" sz="1600" i="1" baseline="-25000" dirty="0"/>
              <a:t> </a:t>
            </a:r>
            <a:r>
              <a:rPr lang="en-US" sz="1600" i="1" dirty="0"/>
              <a:t>= v</a:t>
            </a:r>
            <a:r>
              <a:rPr lang="en-US" sz="1600" i="1" baseline="-25000" dirty="0"/>
              <a:t>1 </a:t>
            </a:r>
            <a:r>
              <a:rPr lang="en-US" sz="1600" i="1" dirty="0"/>
              <a:t>/2</a:t>
            </a:r>
            <a:endParaRPr lang="en-US" sz="1600" i="1" baseline="-25000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BD8EC-3317-4DC9-BEE1-9BB95CCB672E}"/>
              </a:ext>
            </a:extLst>
          </p:cNvPr>
          <p:cNvSpPr txBox="1"/>
          <p:nvPr/>
        </p:nvSpPr>
        <p:spPr>
          <a:xfrm>
            <a:off x="5867400" y="4444583"/>
            <a:ext cx="29218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= </a:t>
            </a:r>
            <a:r>
              <a:rPr lang="en-US" sz="1600" i="1" dirty="0"/>
              <a:t>v</a:t>
            </a:r>
            <a:r>
              <a:rPr lang="en-US" sz="1600" i="1" baseline="30000" dirty="0"/>
              <a:t>2</a:t>
            </a:r>
            <a:r>
              <a:rPr lang="en-US" sz="1600" i="1" dirty="0"/>
              <a:t>/2a</a:t>
            </a:r>
            <a:endParaRPr lang="en-US" sz="1600" baseline="30000" dirty="0"/>
          </a:p>
          <a:p>
            <a:r>
              <a:rPr lang="en-US" sz="1600" dirty="0"/>
              <a:t> = (</a:t>
            </a:r>
            <a:r>
              <a:rPr lang="en-US" sz="1600" i="1" dirty="0"/>
              <a:t>v</a:t>
            </a:r>
            <a:r>
              <a:rPr lang="en-US" sz="1600" i="1" baseline="-25000" dirty="0"/>
              <a:t>1 </a:t>
            </a:r>
            <a:r>
              <a:rPr lang="en-US" sz="1600" i="1" dirty="0"/>
              <a:t>/2)</a:t>
            </a:r>
            <a:r>
              <a:rPr lang="en-US" sz="1600" i="1" baseline="30000" dirty="0"/>
              <a:t>2</a:t>
            </a:r>
            <a:r>
              <a:rPr lang="en-US" sz="1600" i="1" dirty="0"/>
              <a:t>/2a </a:t>
            </a:r>
          </a:p>
          <a:p>
            <a:r>
              <a:rPr lang="en-US" sz="1600" dirty="0"/>
              <a:t> = (</a:t>
            </a:r>
            <a:r>
              <a:rPr lang="en-US" sz="1600" i="1" dirty="0"/>
              <a:t>v</a:t>
            </a:r>
            <a:r>
              <a:rPr lang="en-US" sz="1600" i="1" baseline="-25000" dirty="0"/>
              <a:t>1</a:t>
            </a:r>
            <a:r>
              <a:rPr lang="en-US" sz="1600" i="1" baseline="30000" dirty="0"/>
              <a:t>2</a:t>
            </a:r>
            <a:r>
              <a:rPr lang="en-US" sz="1600" i="1" baseline="-25000" dirty="0"/>
              <a:t> </a:t>
            </a:r>
            <a:r>
              <a:rPr lang="en-US" sz="1600" i="1" dirty="0"/>
              <a:t>/4)/2(v</a:t>
            </a:r>
            <a:r>
              <a:rPr lang="en-US" sz="1600" i="1" baseline="-25000" dirty="0"/>
              <a:t>1</a:t>
            </a:r>
            <a:r>
              <a:rPr lang="en-US" sz="1600" i="1" dirty="0"/>
              <a:t>/t) </a:t>
            </a:r>
          </a:p>
          <a:p>
            <a:r>
              <a:rPr lang="en-US" sz="1600" i="1" dirty="0"/>
              <a:t> = </a:t>
            </a:r>
            <a:r>
              <a:rPr lang="en-US" sz="1600" dirty="0"/>
              <a:t>(</a:t>
            </a:r>
            <a:r>
              <a:rPr lang="en-US" sz="1600" i="1" dirty="0"/>
              <a:t>v</a:t>
            </a:r>
            <a:r>
              <a:rPr lang="en-US" sz="1600" i="1" baseline="-25000" dirty="0"/>
              <a:t>1</a:t>
            </a:r>
            <a:r>
              <a:rPr lang="en-US" sz="1600" i="1" baseline="30000" dirty="0"/>
              <a:t>2</a:t>
            </a:r>
            <a:r>
              <a:rPr lang="en-US" sz="1600" i="1" baseline="-25000" dirty="0"/>
              <a:t> </a:t>
            </a:r>
            <a:r>
              <a:rPr lang="en-US" sz="1600" i="1" dirty="0"/>
              <a:t>/4)/(2v</a:t>
            </a:r>
            <a:r>
              <a:rPr lang="en-US" sz="1600" i="1" baseline="-25000" dirty="0"/>
              <a:t>1</a:t>
            </a:r>
            <a:r>
              <a:rPr lang="en-US" sz="1600" i="1" dirty="0"/>
              <a:t>/t)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= v</a:t>
            </a:r>
            <a:r>
              <a:rPr lang="en-US" sz="1600" i="1" baseline="-25000" dirty="0">
                <a:solidFill>
                  <a:srgbClr val="C00000"/>
                </a:solidFill>
              </a:rPr>
              <a:t>1 </a:t>
            </a:r>
            <a:r>
              <a:rPr lang="en-US" sz="1600" i="1" dirty="0">
                <a:solidFill>
                  <a:srgbClr val="C00000"/>
                </a:solidFill>
              </a:rPr>
              <a:t>t</a:t>
            </a:r>
            <a:r>
              <a:rPr lang="en-US" sz="1600" i="1" baseline="-25000" dirty="0">
                <a:solidFill>
                  <a:srgbClr val="C00000"/>
                </a:solidFill>
              </a:rPr>
              <a:t>1 </a:t>
            </a:r>
            <a:r>
              <a:rPr lang="en-US" sz="1600" i="1" dirty="0">
                <a:solidFill>
                  <a:srgbClr val="C00000"/>
                </a:solidFill>
              </a:rPr>
              <a:t>/8</a:t>
            </a:r>
            <a:endParaRPr lang="en-US" sz="1600" i="1" baseline="-25000" dirty="0">
              <a:solidFill>
                <a:srgbClr val="C00000"/>
              </a:solidFill>
            </a:endParaRP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F4ECA71-B6AC-44CC-8C68-FCD155094F88}"/>
              </a:ext>
            </a:extLst>
          </p:cNvPr>
          <p:cNvSpPr/>
          <p:nvPr/>
        </p:nvSpPr>
        <p:spPr>
          <a:xfrm>
            <a:off x="2286000" y="5562600"/>
            <a:ext cx="458724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4129FD-3E18-4380-BA86-087051117A22}"/>
              </a:ext>
            </a:extLst>
          </p:cNvPr>
          <p:cNvSpPr/>
          <p:nvPr/>
        </p:nvSpPr>
        <p:spPr>
          <a:xfrm>
            <a:off x="5040630" y="4542077"/>
            <a:ext cx="712089" cy="18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876B84-273B-4CB7-9FF2-B5FAD3DE796C}"/>
              </a:ext>
            </a:extLst>
          </p:cNvPr>
          <p:cNvSpPr/>
          <p:nvPr/>
        </p:nvSpPr>
        <p:spPr>
          <a:xfrm>
            <a:off x="1219190" y="1838036"/>
            <a:ext cx="640001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494E9-FE5D-4FBD-9E0B-5671A0ED69A8}"/>
              </a:ext>
            </a:extLst>
          </p:cNvPr>
          <p:cNvSpPr txBox="1"/>
          <p:nvPr/>
        </p:nvSpPr>
        <p:spPr>
          <a:xfrm>
            <a:off x="152400" y="200785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&amp; Gladding (2011):</a:t>
            </a:r>
          </a:p>
        </p:txBody>
      </p:sp>
    </p:spTree>
    <p:extLst>
      <p:ext uri="{BB962C8B-B14F-4D97-AF65-F5344CB8AC3E}">
        <p14:creationId xmlns:p14="http://schemas.microsoft.com/office/powerpoint/2010/main" val="33112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0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63977A-F693-481E-88A9-CA4AC51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8" y="2959567"/>
            <a:ext cx="6419644" cy="938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30AA32-D26F-4D37-947E-9298414C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9094"/>
            <a:ext cx="6552395" cy="1560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97540-8485-401A-A786-66B83DC1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93" y="1898273"/>
            <a:ext cx="6400013" cy="913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F1781-C922-4A46-84EC-AD0AFE8C5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786" y="2963339"/>
            <a:ext cx="6298426" cy="1116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44E69-2336-4DB3-8B20-7E6A4F578945}"/>
              </a:ext>
            </a:extLst>
          </p:cNvPr>
          <p:cNvSpPr/>
          <p:nvPr/>
        </p:nvSpPr>
        <p:spPr>
          <a:xfrm>
            <a:off x="1422786" y="2895600"/>
            <a:ext cx="640001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673EDA-DCAA-4F07-B731-D16A8D6AE2AA}"/>
              </a:ext>
            </a:extLst>
          </p:cNvPr>
          <p:cNvSpPr/>
          <p:nvPr/>
        </p:nvSpPr>
        <p:spPr>
          <a:xfrm>
            <a:off x="1565115" y="347075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0863D-3AA0-43B5-B8CE-09B42D5F4875}"/>
              </a:ext>
            </a:extLst>
          </p:cNvPr>
          <p:cNvSpPr txBox="1"/>
          <p:nvPr/>
        </p:nvSpPr>
        <p:spPr>
          <a:xfrm>
            <a:off x="2743200" y="3095802"/>
            <a:ext cx="434340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“Student” solution for numeric version:</a:t>
            </a:r>
          </a:p>
          <a:p>
            <a:endParaRPr lang="en-US" sz="1600" i="1" dirty="0"/>
          </a:p>
          <a:p>
            <a:r>
              <a:rPr lang="en-US" sz="1600" i="1" dirty="0"/>
              <a:t>(1) a = </a:t>
            </a:r>
            <a:r>
              <a:rPr lang="el-GR" sz="1600" i="1" dirty="0"/>
              <a:t>Δ</a:t>
            </a:r>
            <a:r>
              <a:rPr lang="en-US" sz="1600" i="1" dirty="0"/>
              <a:t>v/</a:t>
            </a:r>
            <a:r>
              <a:rPr lang="el-GR" sz="1600" i="1" dirty="0"/>
              <a:t>Δ</a:t>
            </a:r>
            <a:r>
              <a:rPr lang="en-US" sz="1600" i="1" dirty="0"/>
              <a:t>t = 60/8 = 7.5</a:t>
            </a:r>
          </a:p>
          <a:p>
            <a:endParaRPr lang="en-US" sz="1600" i="1" dirty="0"/>
          </a:p>
          <a:p>
            <a:r>
              <a:rPr lang="en-US" sz="1600" i="1" dirty="0"/>
              <a:t>(2) v</a:t>
            </a:r>
            <a:r>
              <a:rPr lang="en-US" sz="1600" i="1" baseline="30000" dirty="0"/>
              <a:t>2</a:t>
            </a:r>
            <a:r>
              <a:rPr lang="en-US" sz="1600" i="1" dirty="0"/>
              <a:t> = v</a:t>
            </a:r>
            <a:r>
              <a:rPr lang="en-US" sz="1600" i="1" baseline="-25000" dirty="0"/>
              <a:t>0</a:t>
            </a:r>
            <a:r>
              <a:rPr lang="en-US" sz="1600" i="1" baseline="30000" dirty="0"/>
              <a:t>2</a:t>
            </a:r>
            <a:r>
              <a:rPr lang="en-US" sz="1600" i="1" dirty="0"/>
              <a:t> +2ad</a:t>
            </a:r>
          </a:p>
          <a:p>
            <a:r>
              <a:rPr lang="en-US" sz="1600" i="1" dirty="0"/>
              <a:t>	v</a:t>
            </a:r>
            <a:r>
              <a:rPr lang="en-US" sz="1600" i="1" baseline="-25000" dirty="0"/>
              <a:t>0</a:t>
            </a:r>
            <a:r>
              <a:rPr lang="en-US" sz="1600" i="1" dirty="0"/>
              <a:t> = 0</a:t>
            </a:r>
          </a:p>
          <a:p>
            <a:r>
              <a:rPr lang="en-US" sz="1600" i="1" dirty="0"/>
              <a:t>→ v</a:t>
            </a:r>
            <a:r>
              <a:rPr lang="en-US" sz="1600" i="1" baseline="30000" dirty="0"/>
              <a:t>2</a:t>
            </a:r>
            <a:r>
              <a:rPr lang="en-US" sz="1600" i="1" dirty="0"/>
              <a:t> = 2ad</a:t>
            </a:r>
          </a:p>
          <a:p>
            <a:r>
              <a:rPr lang="en-US" sz="1600" i="1" dirty="0"/>
              <a:t>→ (30)</a:t>
            </a:r>
            <a:r>
              <a:rPr lang="en-US" sz="1600" i="1" baseline="30000" dirty="0"/>
              <a:t> 2</a:t>
            </a:r>
            <a:r>
              <a:rPr lang="en-US" sz="1600" i="1" dirty="0"/>
              <a:t> = 2(7.5)d</a:t>
            </a:r>
          </a:p>
          <a:p>
            <a:endParaRPr lang="en-US" sz="1600" baseline="30000" dirty="0"/>
          </a:p>
          <a:p>
            <a:r>
              <a:rPr lang="en-US" sz="1600" i="1" dirty="0"/>
              <a:t>900</a:t>
            </a:r>
            <a:r>
              <a:rPr lang="en-US" sz="1600" i="1" baseline="30000" dirty="0"/>
              <a:t> </a:t>
            </a:r>
            <a:r>
              <a:rPr lang="en-US" sz="1600" i="1" dirty="0"/>
              <a:t>= 15d</a:t>
            </a:r>
          </a:p>
          <a:p>
            <a:r>
              <a:rPr lang="en-US" sz="1600" i="1" dirty="0"/>
              <a:t>900/15 = d</a:t>
            </a:r>
          </a:p>
          <a:p>
            <a:endParaRPr lang="en-US" sz="1600" baseline="30000" dirty="0"/>
          </a:p>
          <a:p>
            <a:r>
              <a:rPr lang="en-US" sz="1600" i="1" dirty="0">
                <a:solidFill>
                  <a:srgbClr val="C00000"/>
                </a:solidFill>
              </a:rPr>
              <a:t>60 m = d</a:t>
            </a:r>
            <a:endParaRPr lang="en-US" sz="1600" i="1" baseline="-25000" dirty="0">
              <a:solidFill>
                <a:srgbClr val="C00000"/>
              </a:solidFill>
            </a:endParaRPr>
          </a:p>
          <a:p>
            <a:endParaRPr lang="en-US" i="1" baseline="-25000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DDDDC-E939-44CC-ACB2-96432B6866A9}"/>
              </a:ext>
            </a:extLst>
          </p:cNvPr>
          <p:cNvSpPr txBox="1"/>
          <p:nvPr/>
        </p:nvSpPr>
        <p:spPr>
          <a:xfrm>
            <a:off x="152400" y="200785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&amp; Gladding (2011):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2FDA3-71B8-4A83-B51B-546812137E79}"/>
              </a:ext>
            </a:extLst>
          </p:cNvPr>
          <p:cNvSpPr txBox="1"/>
          <p:nvPr/>
        </p:nvSpPr>
        <p:spPr>
          <a:xfrm>
            <a:off x="6324600" y="5257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No algebra needed!</a:t>
            </a:r>
          </a:p>
        </p:txBody>
      </p:sp>
    </p:spTree>
    <p:extLst>
      <p:ext uri="{BB962C8B-B14F-4D97-AF65-F5344CB8AC3E}">
        <p14:creationId xmlns:p14="http://schemas.microsoft.com/office/powerpoint/2010/main" val="12658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C9B5-B6F7-4412-908A-A4C6BC04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on #2 </a:t>
            </a:r>
            <a:br>
              <a:rPr lang="en-US" sz="3600" dirty="0"/>
            </a:br>
            <a:r>
              <a:rPr lang="en-US" sz="2400" dirty="0"/>
              <a:t>[</a:t>
            </a:r>
            <a:r>
              <a:rPr lang="en-US" sz="2400" dirty="0" err="1"/>
              <a:t>Torigoe</a:t>
            </a:r>
            <a:r>
              <a:rPr lang="en-US" sz="2400" dirty="0"/>
              <a:t> and Gladding, 2007; 2011]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483D-5CA8-4893-BE5F-DB1BA237A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/>
              <a:lstStyle/>
              <a:p>
                <a:r>
                  <a:rPr lang="en-US" sz="2800" b="1" dirty="0"/>
                  <a:t>Numeric version: </a:t>
                </a:r>
                <a:r>
                  <a:rPr lang="en-US" sz="2800" dirty="0"/>
                  <a:t>93% correct (</a:t>
                </a:r>
                <a:r>
                  <a:rPr lang="en-US" sz="2800" i="1" dirty="0"/>
                  <a:t>N</a:t>
                </a:r>
                <a:r>
                  <a:rPr lang="en-US" sz="2800" dirty="0"/>
                  <a:t> ≈ 380)</a:t>
                </a:r>
              </a:p>
              <a:p>
                <a:r>
                  <a:rPr lang="en-US" sz="2800" b="1" dirty="0"/>
                  <a:t>Symbolic version*: </a:t>
                </a:r>
                <a:r>
                  <a:rPr lang="en-US" sz="2800" dirty="0"/>
                  <a:t>57% correct (</a:t>
                </a:r>
                <a:r>
                  <a:rPr lang="en-US" sz="2800" i="1" dirty="0"/>
                  <a:t>N</a:t>
                </a:r>
                <a:r>
                  <a:rPr lang="en-US" sz="2800" dirty="0"/>
                  <a:t> ≈ 380)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*numerical values of </a:t>
                </a:r>
                <a:r>
                  <a:rPr lang="en-US" sz="2600" i="1" dirty="0"/>
                  <a:t>v</a:t>
                </a:r>
                <a:r>
                  <a:rPr lang="en-US" sz="2600" i="1" baseline="-25000" dirty="0"/>
                  <a:t>1</a:t>
                </a:r>
                <a:r>
                  <a:rPr lang="en-US" sz="2600" dirty="0"/>
                  <a:t> and </a:t>
                </a:r>
                <a:r>
                  <a:rPr lang="en-US" sz="2600" i="1" dirty="0"/>
                  <a:t>t</a:t>
                </a:r>
                <a:r>
                  <a:rPr lang="en-US" sz="2600" i="1" baseline="-25000" dirty="0"/>
                  <a:t>1</a:t>
                </a:r>
                <a:r>
                  <a:rPr lang="en-US" sz="2600" dirty="0"/>
                  <a:t> </a:t>
                </a:r>
                <a:r>
                  <a:rPr lang="en-US" sz="2600" i="1" dirty="0"/>
                  <a:t>not</a:t>
                </a:r>
                <a:r>
                  <a:rPr lang="en-US" sz="2600" dirty="0"/>
                  <a:t> provided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	Highly significant difference</a:t>
                </a:r>
              </a:p>
              <a:p>
                <a:pPr marL="457200" lvl="1" indent="0">
                  <a:spcBef>
                    <a:spcPts val="3000"/>
                  </a:spcBef>
                  <a:buNone/>
                </a:pPr>
                <a:r>
                  <a:rPr lang="en-US" i="1" dirty="0"/>
                  <a:t>Common errors on symbolic version:  </a:t>
                </a: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rgbClr val="C00000"/>
                    </a:solidFill>
                  </a:rPr>
                  <a:t>Specification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6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>
                    <a:solidFill>
                      <a:srgbClr val="C00000"/>
                    </a:solidFill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600" i="1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Final answer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(v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/2) and (v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/4)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instead of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(v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/8)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600" i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483D-5CA8-4893-BE5F-DB1BA237A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>
                <a:blip r:embed="rId2"/>
                <a:stretch>
                  <a:fillRect l="-1297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1BA497EC-2D38-4667-B06C-90320FE97341}"/>
              </a:ext>
            </a:extLst>
          </p:cNvPr>
          <p:cNvSpPr/>
          <p:nvPr/>
        </p:nvSpPr>
        <p:spPr>
          <a:xfrm>
            <a:off x="2514600" y="3581400"/>
            <a:ext cx="6096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A9C3-2896-4535-B217-6740BAB4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A206-AA2D-4D4F-AB5B-E9EDB89D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2756"/>
            <a:ext cx="8229600" cy="4953000"/>
          </a:xfrm>
        </p:spPr>
        <p:txBody>
          <a:bodyPr/>
          <a:lstStyle/>
          <a:p>
            <a:r>
              <a:rPr lang="en-US" sz="2800" dirty="0"/>
              <a:t>Prevalence and nature of difficulties with trigonometry</a:t>
            </a:r>
          </a:p>
          <a:p>
            <a:r>
              <a:rPr lang="en-US" sz="2800" dirty="0"/>
              <a:t>Examples of difficulties with vectors, and effective remedies</a:t>
            </a:r>
          </a:p>
          <a:p>
            <a:r>
              <a:rPr lang="en-US" sz="2800" dirty="0"/>
              <a:t>Difficulties with algebraic symbols and operations</a:t>
            </a:r>
          </a:p>
          <a:p>
            <a:pPr lvl="1"/>
            <a:r>
              <a:rPr lang="en-US" sz="2600" dirty="0"/>
              <a:t>physics problems posed in symbolic form</a:t>
            </a:r>
          </a:p>
          <a:p>
            <a:pPr lvl="1"/>
            <a:r>
              <a:rPr lang="en-US" sz="2600" dirty="0"/>
              <a:t>physics students’ algebraic difficulties</a:t>
            </a:r>
          </a:p>
          <a:p>
            <a:r>
              <a:rPr lang="en-US" sz="2800" dirty="0"/>
              <a:t>Implications for instruction</a:t>
            </a:r>
          </a:p>
        </p:txBody>
      </p:sp>
    </p:spTree>
    <p:extLst>
      <p:ext uri="{BB962C8B-B14F-4D97-AF65-F5344CB8AC3E}">
        <p14:creationId xmlns:p14="http://schemas.microsoft.com/office/powerpoint/2010/main" val="28086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CA4A-3B98-414F-81CD-BF04EC93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3400" dirty="0"/>
              <a:t>Does complexity of expression play a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C60C-971D-4E9D-BE8D-5FF51827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 In symbolic version, have d =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1</a:t>
            </a:r>
            <a:r>
              <a:rPr lang="en-US" i="1" baseline="30000" dirty="0"/>
              <a:t>2</a:t>
            </a:r>
            <a:r>
              <a:rPr lang="en-US" i="1" baseline="-25000" dirty="0"/>
              <a:t> </a:t>
            </a:r>
            <a:r>
              <a:rPr lang="en-US" i="1" dirty="0"/>
              <a:t>/4)/(2v</a:t>
            </a:r>
            <a:r>
              <a:rPr lang="en-US" i="1" baseline="-25000" dirty="0"/>
              <a:t>1</a:t>
            </a:r>
            <a:r>
              <a:rPr lang="en-US" i="1" dirty="0"/>
              <a:t>/t)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	→ simplify to d = v</a:t>
            </a:r>
            <a:r>
              <a:rPr lang="en-US" i="1" baseline="-25000" dirty="0">
                <a:solidFill>
                  <a:srgbClr val="C00000"/>
                </a:solidFill>
              </a:rPr>
              <a:t>1 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i="1" baseline="-25000" dirty="0">
                <a:solidFill>
                  <a:srgbClr val="C00000"/>
                </a:solidFill>
              </a:rPr>
              <a:t>1 </a:t>
            </a:r>
            <a:r>
              <a:rPr lang="en-US" i="1" dirty="0">
                <a:solidFill>
                  <a:srgbClr val="C00000"/>
                </a:solidFill>
              </a:rPr>
              <a:t>/8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Compared to, in numeric version:</a:t>
            </a:r>
          </a:p>
          <a:p>
            <a:pPr marL="0" indent="0">
              <a:buNone/>
            </a:pPr>
            <a:r>
              <a:rPr lang="en-US" i="1" dirty="0"/>
              <a:t>d = 900/15 </a:t>
            </a:r>
          </a:p>
          <a:p>
            <a:pPr marL="0" indent="0">
              <a:buNone/>
            </a:pPr>
            <a:r>
              <a:rPr lang="en-US" i="1" dirty="0"/>
              <a:t>	→ d = 60</a:t>
            </a:r>
          </a:p>
          <a:p>
            <a:pPr marL="0" indent="0">
              <a:buNone/>
            </a:pPr>
            <a:r>
              <a:rPr lang="en-US" baseline="30000" dirty="0"/>
              <a:t>                                       </a:t>
            </a:r>
            <a:r>
              <a:rPr lang="en-US" sz="3600" i="1" baseline="30000" dirty="0"/>
              <a:t>Not equivalent operations!</a:t>
            </a:r>
          </a:p>
          <a:p>
            <a:pPr marL="0" indent="0">
              <a:buNone/>
            </a:pPr>
            <a:endParaRPr lang="en-US" i="1" baseline="-25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87A818-E9C0-46BE-8F43-D47C9F9F63F3}"/>
              </a:ext>
            </a:extLst>
          </p:cNvPr>
          <p:cNvSpPr/>
          <p:nvPr/>
        </p:nvSpPr>
        <p:spPr>
          <a:xfrm>
            <a:off x="2362200" y="5486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CA4A-3B98-414F-81CD-BF04EC93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3400" dirty="0"/>
              <a:t>Does complexity of expression play a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C60C-971D-4E9D-BE8D-5FF51827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Probably, but evidence so far is not clear</a:t>
            </a:r>
          </a:p>
          <a:p>
            <a:r>
              <a:rPr lang="en-US" dirty="0" err="1"/>
              <a:t>Torigoe</a:t>
            </a:r>
            <a:r>
              <a:rPr lang="en-US" dirty="0"/>
              <a:t> and Gladding noted confusion regarding </a:t>
            </a:r>
            <a:r>
              <a:rPr lang="en-US" i="1" dirty="0"/>
              <a:t>meaning of symbols</a:t>
            </a:r>
            <a:r>
              <a:rPr lang="en-US" dirty="0"/>
              <a:t>, not necessarily with algebraic manipulations</a:t>
            </a:r>
          </a:p>
        </p:txBody>
      </p:sp>
    </p:spTree>
    <p:extLst>
      <p:ext uri="{BB962C8B-B14F-4D97-AF65-F5344CB8AC3E}">
        <p14:creationId xmlns:p14="http://schemas.microsoft.com/office/powerpoint/2010/main" val="30531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Algebra: Simultaneous Equations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en-US" dirty="0"/>
          </a:p>
          <a:p>
            <a:pPr lvl="2">
              <a:buFontTx/>
              <a:buNone/>
            </a:pP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127D-D3EC-4B12-995F-A599C90E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Algebra: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5927-0F36-40CB-9EBF-C3896982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differences in students’ success rate between numerical and symbolic versions of same problem persist when simultaneous equations are involved? (E.g., two equations, two unknowns)</a:t>
            </a:r>
          </a:p>
        </p:txBody>
      </p:sp>
    </p:spTree>
    <p:extLst>
      <p:ext uri="{BB962C8B-B14F-4D97-AF65-F5344CB8AC3E}">
        <p14:creationId xmlns:p14="http://schemas.microsoft.com/office/powerpoint/2010/main" val="2929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457200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6096000" y="381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72843-FDB6-44FB-8648-F73560808951}"/>
              </a:ext>
            </a:extLst>
          </p:cNvPr>
          <p:cNvSpPr txBox="1"/>
          <p:nvPr/>
        </p:nvSpPr>
        <p:spPr>
          <a:xfrm>
            <a:off x="990600" y="1981200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457200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6096000" y="381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43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457200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6096000" y="397933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=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 =?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B87E0-A9F8-44C9-B806-2E6658A0C6E0}"/>
              </a:ext>
            </a:extLst>
          </p:cNvPr>
          <p:cNvSpPr txBox="1"/>
          <p:nvPr/>
        </p:nvSpPr>
        <p:spPr>
          <a:xfrm>
            <a:off x="6324601" y="4267200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Symbolic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34E14-ED11-4E50-B72D-B26E362F36C3}"/>
              </a:ext>
            </a:extLst>
          </p:cNvPr>
          <p:cNvSpPr/>
          <p:nvPr/>
        </p:nvSpPr>
        <p:spPr>
          <a:xfrm>
            <a:off x="6448778" y="4885266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77EAD-7F06-4481-A1FF-60B8D0E46BFB}"/>
              </a:ext>
            </a:extLst>
          </p:cNvPr>
          <p:cNvSpPr/>
          <p:nvPr/>
        </p:nvSpPr>
        <p:spPr>
          <a:xfrm>
            <a:off x="2463801" y="5168133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69FF1-1417-4A8E-86BF-CE5658F9F689}"/>
              </a:ext>
            </a:extLst>
          </p:cNvPr>
          <p:cNvSpPr/>
          <p:nvPr/>
        </p:nvSpPr>
        <p:spPr>
          <a:xfrm>
            <a:off x="6718530" y="4921123"/>
            <a:ext cx="9144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E8C87-8F1C-4C43-A472-8A1A312F7739}"/>
              </a:ext>
            </a:extLst>
          </p:cNvPr>
          <p:cNvSpPr/>
          <p:nvPr/>
        </p:nvSpPr>
        <p:spPr>
          <a:xfrm>
            <a:off x="2743200" y="5186392"/>
            <a:ext cx="734958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9BBF5-7CB4-4949-BFDC-845DB52A23D4}"/>
              </a:ext>
            </a:extLst>
          </p:cNvPr>
          <p:cNvSpPr/>
          <p:nvPr/>
        </p:nvSpPr>
        <p:spPr>
          <a:xfrm>
            <a:off x="2438400" y="5766816"/>
            <a:ext cx="6096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033EF7-F85A-4B84-AB9E-2DF452EE5D0F}"/>
              </a:ext>
            </a:extLst>
          </p:cNvPr>
          <p:cNvSpPr/>
          <p:nvPr/>
        </p:nvSpPr>
        <p:spPr>
          <a:xfrm>
            <a:off x="6096000" y="3124200"/>
            <a:ext cx="1752599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3B6083-EE13-4C68-A286-4A1DCFAAD389}"/>
              </a:ext>
            </a:extLst>
          </p:cNvPr>
          <p:cNvSpPr/>
          <p:nvPr/>
        </p:nvSpPr>
        <p:spPr>
          <a:xfrm>
            <a:off x="5727930" y="1823921"/>
            <a:ext cx="2895600" cy="119444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1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457200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6096000" y="397933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78.4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 =?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AF38C-C15C-4E43-AD65-84D360C6586D}"/>
              </a:ext>
            </a:extLst>
          </p:cNvPr>
          <p:cNvSpPr txBox="1"/>
          <p:nvPr/>
        </p:nvSpPr>
        <p:spPr>
          <a:xfrm>
            <a:off x="6324601" y="4267200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Numeric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772A7-7F21-4D9B-BDEE-C5984D61AEB7}"/>
              </a:ext>
            </a:extLst>
          </p:cNvPr>
          <p:cNvSpPr/>
          <p:nvPr/>
        </p:nvSpPr>
        <p:spPr>
          <a:xfrm>
            <a:off x="6424118" y="4921955"/>
            <a:ext cx="662481" cy="314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C2476-7DAD-4C84-8B96-352EC51D87F4}"/>
              </a:ext>
            </a:extLst>
          </p:cNvPr>
          <p:cNvSpPr/>
          <p:nvPr/>
        </p:nvSpPr>
        <p:spPr>
          <a:xfrm>
            <a:off x="2408676" y="5166845"/>
            <a:ext cx="791724" cy="314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34ED1-880B-4A45-B3C0-4982DAF5F07E}"/>
              </a:ext>
            </a:extLst>
          </p:cNvPr>
          <p:cNvSpPr/>
          <p:nvPr/>
        </p:nvSpPr>
        <p:spPr>
          <a:xfrm>
            <a:off x="6096000" y="3124200"/>
            <a:ext cx="1752599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A61FC6-B1F9-483B-B7CB-CF33CE6614F2}"/>
              </a:ext>
            </a:extLst>
          </p:cNvPr>
          <p:cNvSpPr/>
          <p:nvPr/>
        </p:nvSpPr>
        <p:spPr>
          <a:xfrm>
            <a:off x="5727930" y="1823921"/>
            <a:ext cx="2895600" cy="1194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25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C9B5-B6F7-4412-908A-A4C6BC04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on #10 </a:t>
            </a:r>
            <a:br>
              <a:rPr lang="en-US" sz="3600" dirty="0"/>
            </a:br>
            <a:r>
              <a:rPr lang="en-US" sz="2800" dirty="0"/>
              <a:t>(Two equations, two unknowns) </a:t>
            </a:r>
            <a:br>
              <a:rPr lang="en-US" sz="3600" dirty="0"/>
            </a:br>
            <a:r>
              <a:rPr lang="en-US" sz="2400" dirty="0"/>
              <a:t>[</a:t>
            </a:r>
            <a:r>
              <a:rPr lang="en-US" sz="2400" dirty="0" err="1"/>
              <a:t>Torigoe</a:t>
            </a:r>
            <a:r>
              <a:rPr lang="en-US" sz="2400" dirty="0"/>
              <a:t> and Gladding, 2011]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483D-5CA8-4893-BE5F-DB1BA23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850"/>
            <a:ext cx="8458200" cy="4400550"/>
          </a:xfrm>
        </p:spPr>
        <p:txBody>
          <a:bodyPr/>
          <a:lstStyle/>
          <a:p>
            <a:r>
              <a:rPr lang="en-US" sz="2800" b="1" dirty="0"/>
              <a:t>Numeric version: </a:t>
            </a:r>
            <a:r>
              <a:rPr lang="en-US" sz="2800" dirty="0"/>
              <a:t>49%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r>
              <a:rPr lang="en-US" sz="2800" b="1" dirty="0"/>
              <a:t>Symbolic version*: </a:t>
            </a:r>
            <a:r>
              <a:rPr lang="en-US" sz="2800" dirty="0"/>
              <a:t>53%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pPr marL="457200" lvl="1" indent="0">
              <a:buNone/>
            </a:pPr>
            <a:r>
              <a:rPr lang="en-US" dirty="0"/>
              <a:t>*values of </a:t>
            </a:r>
            <a:r>
              <a:rPr lang="en-US" i="1" dirty="0"/>
              <a:t>M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i="1" dirty="0"/>
              <a:t>not</a:t>
            </a:r>
            <a:r>
              <a:rPr lang="en-US" dirty="0"/>
              <a:t> provided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i="1" dirty="0"/>
              <a:t>	No significant difference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sz="2000" i="1" dirty="0"/>
              <a:t>(“…because students are forced to use the same procedure to solve both the numeric and symbolic versions.” </a:t>
            </a:r>
            <a:r>
              <a:rPr lang="en-US" sz="2000" i="1" dirty="0" err="1"/>
              <a:t>Torigoe</a:t>
            </a:r>
            <a:r>
              <a:rPr lang="en-US" sz="2000" i="1" dirty="0"/>
              <a:t> and Gladding, 2011)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A497EC-2D38-4667-B06C-90320FE97341}"/>
              </a:ext>
            </a:extLst>
          </p:cNvPr>
          <p:cNvSpPr/>
          <p:nvPr/>
        </p:nvSpPr>
        <p:spPr>
          <a:xfrm>
            <a:off x="2438400" y="4191000"/>
            <a:ext cx="6096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F457-8677-41D6-9F96-492449D0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sz="2400" i="1" dirty="0"/>
              <a:t>Our Findings: </a:t>
            </a:r>
            <a:r>
              <a:rPr lang="en-US" sz="2400" dirty="0">
                <a:solidFill>
                  <a:srgbClr val="FF0000"/>
                </a:solidFill>
              </a:rPr>
              <a:t>Significant Differences </a:t>
            </a:r>
            <a:r>
              <a:rPr lang="en-US" sz="2400" dirty="0"/>
              <a:t>between Numerical and Symbolic Versions of Simultaneous-Equations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B54A-A2F3-4F19-B303-60B98DB5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Summary of the Data</a:t>
            </a:r>
          </a:p>
          <a:p>
            <a:r>
              <a:rPr lang="en-US" sz="2400" i="1" dirty="0"/>
              <a:t>Algebra-based course: </a:t>
            </a:r>
            <a:r>
              <a:rPr lang="en-US" sz="2400" dirty="0"/>
              <a:t>70% correct on numerical version, 20% on symbolic version;</a:t>
            </a:r>
          </a:p>
          <a:p>
            <a:r>
              <a:rPr lang="en-US" sz="2400" i="1" dirty="0"/>
              <a:t>Calculus-based course: </a:t>
            </a:r>
            <a:r>
              <a:rPr lang="en-US" sz="2400" dirty="0"/>
              <a:t>70% correct on numerical version, 43% correct on symbolic version.</a:t>
            </a:r>
          </a:p>
        </p:txBody>
      </p:sp>
    </p:spTree>
    <p:extLst>
      <p:ext uri="{BB962C8B-B14F-4D97-AF65-F5344CB8AC3E}">
        <p14:creationId xmlns:p14="http://schemas.microsoft.com/office/powerpoint/2010/main" val="1870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 to Date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Administer (and analyze) written diagnostic, given to 1400 students in 18 algebra- and calculus-based physics classes over four semesters at Arizona State University during 2016-2017</a:t>
            </a:r>
          </a:p>
          <a:p>
            <a:r>
              <a:rPr lang="en-US" altLang="en-US" sz="2800" dirty="0"/>
              <a:t>Carry out individual interviews with 65 students enrolled in those or similar courses during same period</a:t>
            </a:r>
          </a:p>
        </p:txBody>
      </p:sp>
    </p:spTree>
    <p:extLst>
      <p:ext uri="{BB962C8B-B14F-4D97-AF65-F5344CB8AC3E}">
        <p14:creationId xmlns:p14="http://schemas.microsoft.com/office/powerpoint/2010/main" val="21732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185" t="49413" r="28703" b="14691"/>
          <a:stretch>
            <a:fillRect/>
          </a:stretch>
        </p:blipFill>
        <p:spPr>
          <a:xfrm>
            <a:off x="325058" y="1552728"/>
            <a:ext cx="8493884" cy="280639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8300" y="3911600"/>
            <a:ext cx="6210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/>
              <a:t>Correct Response Rate, ASU (% correct responses)</a:t>
            </a:r>
          </a:p>
          <a:p>
            <a:pPr algn="ctr" eaLnBrk="0" hangingPunct="0"/>
            <a:r>
              <a:rPr lang="en-US" altLang="en-US" b="1"/>
              <a:t> </a:t>
            </a:r>
          </a:p>
          <a:p>
            <a:pPr eaLnBrk="0" hangingPunct="0"/>
            <a:r>
              <a:rPr lang="en-US" altLang="en-US"/>
              <a:t>Algebra-based course, second semester </a:t>
            </a:r>
            <a:r>
              <a:rPr lang="en-US" altLang="en-US" sz="1600"/>
              <a:t>(</a:t>
            </a:r>
            <a:r>
              <a:rPr lang="en-US" altLang="en-US" sz="1600" i="1"/>
              <a:t>N</a:t>
            </a:r>
            <a:r>
              <a:rPr lang="en-US" altLang="en-US" sz="1600"/>
              <a:t> = 123)</a:t>
            </a:r>
            <a:r>
              <a:rPr lang="en-US" altLang="en-US"/>
              <a:t>: </a:t>
            </a:r>
            <a:r>
              <a:rPr lang="en-US" altLang="en-US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5FD96-71B1-45E9-A53B-42EA987E0167}"/>
              </a:ext>
            </a:extLst>
          </p:cNvPr>
          <p:cNvSpPr txBox="1"/>
          <p:nvPr/>
        </p:nvSpPr>
        <p:spPr>
          <a:xfrm>
            <a:off x="2514600" y="551815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[This is the “numerical” problem]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7338" y="4060825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/>
              <a:t>Correct Response Rate, ASU (% correct responses)</a:t>
            </a:r>
          </a:p>
          <a:p>
            <a:pPr algn="ctr" eaLnBrk="0" hangingPunct="0"/>
            <a:r>
              <a:rPr lang="en-US" altLang="en-US" b="1" dirty="0"/>
              <a:t> </a:t>
            </a:r>
          </a:p>
          <a:p>
            <a:pPr eaLnBrk="0" hangingPunct="0"/>
            <a:r>
              <a:rPr lang="en-US" altLang="en-US" dirty="0"/>
              <a:t>		Algebra-based course, second semester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=150)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rgbClr val="FF0000"/>
                </a:solidFill>
              </a:rPr>
              <a:t>20-30%</a:t>
            </a:r>
          </a:p>
          <a:p>
            <a:pPr eaLnBrk="0" hangingPunct="0"/>
            <a:r>
              <a:rPr lang="en-US" altLang="en-US" dirty="0"/>
              <a:t>			</a:t>
            </a:r>
            <a:r>
              <a:rPr lang="en-US" altLang="en-US" sz="1600" dirty="0"/>
              <a:t>(different campuses, slightly different versions)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FC302-33E2-41C3-886C-BA82A498C5E8}"/>
              </a:ext>
            </a:extLst>
          </p:cNvPr>
          <p:cNvSpPr txBox="1"/>
          <p:nvPr/>
        </p:nvSpPr>
        <p:spPr>
          <a:xfrm flipH="1">
            <a:off x="838200" y="1964773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cos (20°) = </a:t>
            </a:r>
            <a:r>
              <a:rPr lang="en-US" i="1" dirty="0"/>
              <a:t>y</a:t>
            </a:r>
            <a:r>
              <a:rPr lang="en-US" dirty="0"/>
              <a:t> cos (70°)</a:t>
            </a:r>
          </a:p>
          <a:p>
            <a:r>
              <a:rPr lang="en-US" i="1" dirty="0"/>
              <a:t>x</a:t>
            </a:r>
            <a:r>
              <a:rPr lang="en-US" dirty="0"/>
              <a:t> cos (70°) + </a:t>
            </a:r>
            <a:r>
              <a:rPr lang="en-US" i="1" dirty="0"/>
              <a:t>y</a:t>
            </a:r>
            <a:r>
              <a:rPr lang="en-US" dirty="0"/>
              <a:t> cos (20°) = 10</a:t>
            </a:r>
          </a:p>
          <a:p>
            <a:endParaRPr lang="en-US" dirty="0"/>
          </a:p>
          <a:p>
            <a:r>
              <a:rPr lang="en-US" dirty="0"/>
              <a:t>What are the values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? Show all your steps. Note: The value for </a:t>
            </a:r>
            <a:r>
              <a:rPr lang="en-US" i="1" dirty="0"/>
              <a:t>x</a:t>
            </a:r>
            <a:r>
              <a:rPr lang="en-US" dirty="0"/>
              <a:t> should NOT include </a:t>
            </a:r>
            <a:r>
              <a:rPr lang="en-US" i="1" dirty="0"/>
              <a:t>y</a:t>
            </a:r>
            <a:r>
              <a:rPr lang="en-US" dirty="0"/>
              <a:t>, and the value for </a:t>
            </a:r>
            <a:r>
              <a:rPr lang="en-US" i="1" dirty="0"/>
              <a:t>y</a:t>
            </a:r>
            <a:r>
              <a:rPr lang="en-US" dirty="0"/>
              <a:t> should NOT include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C979E7-A297-41FE-9240-3680BC07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Algebra: Simultaneous Equations</a:t>
            </a: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28600" y="4648200"/>
            <a:ext cx="8205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</a:rPr>
              <a:t>Correct Response Rate, ASU (% correct responses)</a:t>
            </a:r>
          </a:p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</a:rPr>
              <a:t>		Algebra-based course, second semester </a:t>
            </a:r>
            <a:r>
              <a:rPr lang="en-US" altLang="en-US" sz="1600" dirty="0">
                <a:solidFill>
                  <a:srgbClr val="000000"/>
                </a:solidFill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</a:rPr>
              <a:t>N</a:t>
            </a:r>
            <a:r>
              <a:rPr lang="en-US" altLang="en-US" sz="1600" dirty="0">
                <a:solidFill>
                  <a:srgbClr val="000000"/>
                </a:solidFill>
              </a:rPr>
              <a:t> =150)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dirty="0">
                <a:solidFill>
                  <a:srgbClr val="FF0000"/>
                </a:solidFill>
              </a:rPr>
              <a:t>10-20%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</a:rPr>
              <a:t>			</a:t>
            </a:r>
            <a:r>
              <a:rPr lang="en-US" altLang="en-US" sz="1600" dirty="0">
                <a:solidFill>
                  <a:srgbClr val="000000"/>
                </a:solidFill>
              </a:rPr>
              <a:t>(different campuses, slightly different versions)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0688" y="6019800"/>
            <a:ext cx="4583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Only 10-20% correct responses!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F716D-F868-490F-9C6F-613685FC4D83}"/>
              </a:ext>
            </a:extLst>
          </p:cNvPr>
          <p:cNvSpPr txBox="1"/>
          <p:nvPr/>
        </p:nvSpPr>
        <p:spPr>
          <a:xfrm>
            <a:off x="1219200" y="1794213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i="1" dirty="0"/>
              <a:t>x</a:t>
            </a:r>
            <a:r>
              <a:rPr lang="en-US" dirty="0"/>
              <a:t> = b</a:t>
            </a:r>
            <a:r>
              <a:rPr lang="en-US" i="1" dirty="0"/>
              <a:t>y</a:t>
            </a:r>
          </a:p>
          <a:p>
            <a:r>
              <a:rPr lang="en-US" dirty="0" err="1"/>
              <a:t>b</a:t>
            </a:r>
            <a:r>
              <a:rPr lang="en-US" i="1" dirty="0" err="1"/>
              <a:t>x</a:t>
            </a:r>
            <a:r>
              <a:rPr lang="en-US" dirty="0"/>
              <a:t> + a</a:t>
            </a:r>
            <a:r>
              <a:rPr lang="en-US" i="1" dirty="0"/>
              <a:t>y</a:t>
            </a:r>
            <a:r>
              <a:rPr lang="en-US" dirty="0"/>
              <a:t> = c</a:t>
            </a:r>
          </a:p>
          <a:p>
            <a:endParaRPr lang="en-US" dirty="0"/>
          </a:p>
          <a:p>
            <a:r>
              <a:rPr lang="en-US" dirty="0"/>
              <a:t>a, b, and c are constants. </a:t>
            </a:r>
          </a:p>
          <a:p>
            <a:r>
              <a:rPr lang="en-US" dirty="0"/>
              <a:t>What are the values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in terms of a, b, and c? Show all your steps. Note: The value for </a:t>
            </a:r>
            <a:r>
              <a:rPr lang="en-US" i="1" dirty="0"/>
              <a:t>x</a:t>
            </a:r>
            <a:r>
              <a:rPr lang="en-US" dirty="0"/>
              <a:t> should NOT include </a:t>
            </a:r>
            <a:r>
              <a:rPr lang="en-US" i="1" dirty="0"/>
              <a:t>y</a:t>
            </a:r>
            <a:r>
              <a:rPr lang="en-US" dirty="0"/>
              <a:t>, and the value for </a:t>
            </a:r>
            <a:r>
              <a:rPr lang="en-US" i="1" dirty="0"/>
              <a:t>y</a:t>
            </a:r>
            <a:r>
              <a:rPr lang="en-US" dirty="0"/>
              <a:t> should NOT include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0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76400"/>
            <a:ext cx="6078538" cy="5148263"/>
          </a:xfrm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4114800" y="4876800"/>
            <a:ext cx="400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Sample of Correct Student Response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2C02-0300-4820-AB52-8D18804A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1F87-59CA-4B9C-8AC7-3BA0EFC4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Interviews indicate that students who missed the first (numerical) problem had fundamental difficulties with arithmetic and/or algebra (e.g., failing to isolate variables, failing to substitute expression from first equation into the second equation).</a:t>
            </a:r>
          </a:p>
          <a:p>
            <a:r>
              <a:rPr lang="en-US" sz="2400" dirty="0"/>
              <a:t>Many students who could solve the first (numerical) problem failed on one or both of the other two.</a:t>
            </a:r>
          </a:p>
        </p:txBody>
      </p:sp>
    </p:spTree>
    <p:extLst>
      <p:ext uri="{BB962C8B-B14F-4D97-AF65-F5344CB8AC3E}">
        <p14:creationId xmlns:p14="http://schemas.microsoft.com/office/powerpoint/2010/main" val="1347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4659-0CDB-4A10-9755-A2FB87DE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dirty="0"/>
              <a:t>Simultaneous Equations Questions in Calculus-based course, first semester (Polytechnic campus) [</a:t>
            </a:r>
            <a:r>
              <a:rPr lang="en-US" sz="2800" i="1" dirty="0"/>
              <a:t>N</a:t>
            </a:r>
            <a:r>
              <a:rPr lang="en-US" sz="2800" dirty="0"/>
              <a:t> = 91]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FA25-0586-4930-ACA0-F1A1B5CD8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40" y="1775618"/>
            <a:ext cx="4038600" cy="4701382"/>
          </a:xfrm>
          <a:ln w="25400">
            <a:solidFill>
              <a:schemeClr val="accent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3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= 2</a:t>
            </a:r>
            <a:r>
              <a:rPr lang="en-US" sz="2000" i="1" dirty="0">
                <a:solidFill>
                  <a:schemeClr val="accent2"/>
                </a:solidFill>
              </a:rPr>
              <a:t>y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5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+ </a:t>
            </a:r>
            <a:r>
              <a:rPr lang="en-US" sz="2000" i="1" dirty="0">
                <a:solidFill>
                  <a:schemeClr val="accent2"/>
                </a:solidFill>
              </a:rPr>
              <a:t>y</a:t>
            </a:r>
            <a:r>
              <a:rPr lang="en-US" sz="2000" dirty="0">
                <a:solidFill>
                  <a:schemeClr val="accent2"/>
                </a:solidFill>
              </a:rPr>
              <a:t> = 26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What is the numerical value of 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70% correct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203AE-6D53-408D-95B0-812CAC21D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5761" y="1775618"/>
            <a:ext cx="4038600" cy="4701382"/>
          </a:xfrm>
          <a:ln w="25400">
            <a:solidFill>
              <a:schemeClr val="accent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the two equations below, a, b, c, and d represent (unknown) numbers, e.g., 3, 8, 9, 14.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= b</a:t>
            </a:r>
            <a:r>
              <a:rPr lang="en-US" sz="2000" i="1" dirty="0">
                <a:solidFill>
                  <a:schemeClr val="accent2"/>
                </a:solidFill>
              </a:rPr>
              <a:t>y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+ </a:t>
            </a:r>
            <a:r>
              <a:rPr lang="en-US" sz="2000" i="1" dirty="0">
                <a:solidFill>
                  <a:schemeClr val="accent2"/>
                </a:solidFill>
              </a:rPr>
              <a:t>y</a:t>
            </a:r>
            <a:r>
              <a:rPr lang="en-US" sz="2000" dirty="0">
                <a:solidFill>
                  <a:schemeClr val="accent2"/>
                </a:solidFill>
              </a:rPr>
              <a:t> = 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 </a:t>
            </a:r>
            <a:r>
              <a:rPr lang="en-US" sz="2000" i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= ? </a:t>
            </a:r>
          </a:p>
          <a:p>
            <a:pPr marL="0" indent="0">
              <a:buNone/>
            </a:pPr>
            <a:r>
              <a:rPr lang="en-US" sz="1800" dirty="0"/>
              <a:t>(Your answer for </a:t>
            </a:r>
            <a:r>
              <a:rPr lang="en-US" sz="1800" i="1" dirty="0"/>
              <a:t>x</a:t>
            </a:r>
            <a:r>
              <a:rPr lang="en-US" sz="1800" dirty="0"/>
              <a:t> should have a, b, c, and d in it, but </a:t>
            </a:r>
            <a:r>
              <a:rPr lang="en-US" sz="1800" i="1" dirty="0"/>
              <a:t>not y</a:t>
            </a:r>
            <a:r>
              <a:rPr lang="en-US" sz="1800" dirty="0"/>
              <a:t>.)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43% correct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AB08-BC88-4796-B0FD-68670769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vs. Algebraic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0951-9E94-4EE8-B028-7529DC99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2303"/>
            <a:ext cx="8229600" cy="4953000"/>
          </a:xfrm>
        </p:spPr>
        <p:txBody>
          <a:bodyPr/>
          <a:lstStyle/>
          <a:p>
            <a:r>
              <a:rPr lang="en-US" sz="2800" dirty="0"/>
              <a:t>Providing numerical versions of problems allows students to side-step difficulties with symbolic representation and algebraic operation</a:t>
            </a:r>
          </a:p>
          <a:p>
            <a:pPr lvl="1"/>
            <a:r>
              <a:rPr lang="en-US" sz="2400" dirty="0"/>
              <a:t>Problems can often be solved with purely arithmetic, non-algebraic operations</a:t>
            </a:r>
          </a:p>
          <a:p>
            <a:r>
              <a:rPr lang="en-US" sz="2800" dirty="0"/>
              <a:t>However, certain types of problems (“equation-priority”: </a:t>
            </a:r>
            <a:r>
              <a:rPr lang="en-US" sz="2800" dirty="0" err="1"/>
              <a:t>Torigoe</a:t>
            </a:r>
            <a:r>
              <a:rPr lang="en-US" sz="2800" dirty="0"/>
              <a:t> and Gladding, 2011) </a:t>
            </a:r>
            <a:r>
              <a:rPr lang="en-US" sz="2800" i="1" dirty="0"/>
              <a:t>require</a:t>
            </a:r>
            <a:r>
              <a:rPr lang="en-US" sz="2800" dirty="0"/>
              <a:t> algebraic operations for solution, for example:</a:t>
            </a:r>
          </a:p>
          <a:p>
            <a:pPr lvl="1"/>
            <a:r>
              <a:rPr lang="en-US" sz="2400" dirty="0"/>
              <a:t>simultaneous equations;</a:t>
            </a:r>
          </a:p>
          <a:p>
            <a:pPr lvl="1"/>
            <a:r>
              <a:rPr lang="en-US" sz="2400" dirty="0"/>
              <a:t>problems posed in purely symbolic form;</a:t>
            </a:r>
          </a:p>
          <a:p>
            <a:pPr lvl="1"/>
            <a:r>
              <a:rPr lang="en-US" sz="2400" dirty="0"/>
              <a:t>problems of form </a:t>
            </a:r>
            <a:r>
              <a:rPr lang="en-US" sz="2400" i="1" dirty="0"/>
              <a:t>Ax + B = </a:t>
            </a:r>
            <a:r>
              <a:rPr lang="en-US" sz="2400" i="1" dirty="0" err="1"/>
              <a:t>Cx</a:t>
            </a:r>
            <a:r>
              <a:rPr lang="en-US" sz="2400" i="1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7671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A682-5364-46C2-9570-1FAD5023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0351"/>
            <a:ext cx="8458200" cy="1143000"/>
          </a:xfrm>
        </p:spPr>
        <p:txBody>
          <a:bodyPr/>
          <a:lstStyle/>
          <a:p>
            <a:r>
              <a:rPr lang="en-US" sz="4000" dirty="0"/>
              <a:t>Other Difficulties with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9E05-30DC-42F4-B025-962A1821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649"/>
            <a:ext cx="8229600" cy="4953000"/>
          </a:xfrm>
        </p:spPr>
        <p:txBody>
          <a:bodyPr/>
          <a:lstStyle/>
          <a:p>
            <a:r>
              <a:rPr lang="en-US" dirty="0"/>
              <a:t>Possible confusion due merely to replacing numbers by symbols</a:t>
            </a:r>
          </a:p>
          <a:p>
            <a:r>
              <a:rPr lang="en-US" dirty="0"/>
              <a:t>Is this a real difficulty for physics students?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0067-A4BE-4FBF-8D7D-3D5CABE7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6747"/>
            <a:ext cx="8229600" cy="1143000"/>
          </a:xfrm>
        </p:spPr>
        <p:txBody>
          <a:bodyPr/>
          <a:lstStyle/>
          <a:p>
            <a:r>
              <a:rPr lang="en-US" sz="3600" dirty="0"/>
              <a:t>Confusion due to replacing numbers by symbols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BA67B-1AD8-4950-82D1-67DA03812C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BA67B-1AD8-4950-82D1-67DA03812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502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64574-52C3-4D36-A269-7132F0442C9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64574-52C3-4D36-A269-7132F0442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5029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1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0067-A4BE-4FBF-8D7D-3D5CABE7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6747"/>
            <a:ext cx="8229600" cy="1143000"/>
          </a:xfrm>
        </p:spPr>
        <p:txBody>
          <a:bodyPr/>
          <a:lstStyle/>
          <a:p>
            <a:r>
              <a:rPr lang="en-US" sz="3600" dirty="0"/>
              <a:t>“Level 0”: Confusion due to replacing numbers by symbols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774EF-59FF-42EF-813A-4EE229C248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4038600" cy="241602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89DA49-597F-4DEB-8BDB-8EA7BA0EC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0431"/>
            <a:ext cx="4038600" cy="2286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A6EDD-D63E-420B-B566-FA4860643571}"/>
              </a:ext>
            </a:extLst>
          </p:cNvPr>
          <p:cNvSpPr txBox="1"/>
          <p:nvPr/>
        </p:nvSpPr>
        <p:spPr>
          <a:xfrm>
            <a:off x="3162300" y="1796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value of </a:t>
            </a:r>
            <a:r>
              <a:rPr lang="en-US" i="1" dirty="0"/>
              <a:t>x</a:t>
            </a:r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7CE20-D72B-45B9-AAB1-5BCA47970CE1}"/>
              </a:ext>
            </a:extLst>
          </p:cNvPr>
          <p:cNvSpPr txBox="1"/>
          <p:nvPr/>
        </p:nvSpPr>
        <p:spPr>
          <a:xfrm>
            <a:off x="1676400" y="521161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[First-semester (Fall 2017), calculus-based; </a:t>
            </a:r>
            <a:r>
              <a:rPr lang="en-US" i="1" dirty="0"/>
              <a:t>N</a:t>
            </a:r>
            <a:r>
              <a:rPr lang="en-US" dirty="0"/>
              <a:t> = 91]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BEB49-58EC-49E0-A883-7C6F4F5176FC}"/>
              </a:ext>
            </a:extLst>
          </p:cNvPr>
          <p:cNvSpPr txBox="1"/>
          <p:nvPr/>
        </p:nvSpPr>
        <p:spPr>
          <a:xfrm>
            <a:off x="1712316" y="439094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49% correct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EB1CA-F7F0-4D26-9D3E-37C387FB5986}"/>
              </a:ext>
            </a:extLst>
          </p:cNvPr>
          <p:cNvSpPr txBox="1"/>
          <p:nvPr/>
        </p:nvSpPr>
        <p:spPr>
          <a:xfrm>
            <a:off x="5959614" y="4430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41% correct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51437-395E-4A34-887A-C87FBA5C752F}"/>
              </a:ext>
            </a:extLst>
          </p:cNvPr>
          <p:cNvSpPr txBox="1"/>
          <p:nvPr/>
        </p:nvSpPr>
        <p:spPr>
          <a:xfrm>
            <a:off x="1752600" y="594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McNemar</a:t>
            </a:r>
            <a:r>
              <a:rPr lang="en-US" dirty="0"/>
              <a:t> Test for Correlated Proportions: </a:t>
            </a:r>
            <a:r>
              <a:rPr lang="en-US" i="1" dirty="0"/>
              <a:t>p</a:t>
            </a:r>
            <a:r>
              <a:rPr lang="en-US" dirty="0"/>
              <a:t> = 0.10 </a:t>
            </a:r>
          </a:p>
        </p:txBody>
      </p:sp>
    </p:spTree>
    <p:extLst>
      <p:ext uri="{BB962C8B-B14F-4D97-AF65-F5344CB8AC3E}">
        <p14:creationId xmlns:p14="http://schemas.microsoft.com/office/powerpoint/2010/main" val="2122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Difficulties with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Many students are confused or unaware (or have forgotten) about the relationships between sides and angles in a right triangle. 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Examples: </a:t>
            </a:r>
            <a:r>
              <a:rPr lang="en-US" sz="2400" dirty="0"/>
              <a:t>Questions from a diagnostic math test administered at Arizona State University, 2016-2017 (</a:t>
            </a:r>
            <a:r>
              <a:rPr lang="en-US" altLang="en-US" sz="2400" dirty="0"/>
              <a:t>Administered as no-credit quiz during first week labs and/or recitation sections; </a:t>
            </a:r>
            <a:r>
              <a:rPr lang="en-US" altLang="en-US" sz="2400" b="1" dirty="0"/>
              <a:t>calculators allowed</a:t>
            </a:r>
            <a:r>
              <a:rPr lang="en-US" altLang="en-US" sz="2400" dirty="0"/>
              <a:t>)</a:t>
            </a:r>
            <a:endParaRPr lang="en-US" sz="2400" dirty="0"/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2F59-3C0E-476D-B9D2-73A0EFAC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sz="3500" dirty="0"/>
              <a:t>Difficulties with Mathematical Operations </a:t>
            </a:r>
            <a:r>
              <a:rPr lang="en-US" sz="2000" dirty="0"/>
              <a:t>(Booth et al., 2014)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03A3-CE80-47F6-A8D5-3484A877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4311"/>
            <a:ext cx="8458200" cy="4953000"/>
          </a:xfrm>
        </p:spPr>
        <p:txBody>
          <a:bodyPr/>
          <a:lstStyle/>
          <a:p>
            <a:r>
              <a:rPr lang="en-US" sz="2700" dirty="0"/>
              <a:t>Negative Sign, e.g., moving a term without changing its sign; deleting or adding a negative sign;</a:t>
            </a:r>
          </a:p>
          <a:p>
            <a:pPr>
              <a:spcBef>
                <a:spcPts val="1800"/>
              </a:spcBef>
            </a:pPr>
            <a:r>
              <a:rPr lang="en-US" sz="2700" dirty="0"/>
              <a:t>Equality, e.g., performing operations without maintaining balance on both sides of an equals sign;</a:t>
            </a:r>
          </a:p>
          <a:p>
            <a:pPr>
              <a:spcBef>
                <a:spcPts val="1800"/>
              </a:spcBef>
            </a:pPr>
            <a:r>
              <a:rPr lang="en-US" sz="2700" dirty="0"/>
              <a:t>Mathematical Property, e.g., inappropriately applying the distributive property;</a:t>
            </a:r>
          </a:p>
          <a:p>
            <a:pPr>
              <a:spcBef>
                <a:spcPts val="1800"/>
              </a:spcBef>
            </a:pPr>
            <a:r>
              <a:rPr lang="en-US" sz="2700" dirty="0"/>
              <a:t>Fraction, e.g., moving a term from the numerator to the denominator or vice versa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BD12-BF04-424E-846D-DDEEDAD31091}"/>
              </a:ext>
            </a:extLst>
          </p:cNvPr>
          <p:cNvSpPr txBox="1"/>
          <p:nvPr/>
        </p:nvSpPr>
        <p:spPr>
          <a:xfrm>
            <a:off x="1752600" y="5961757"/>
            <a:ext cx="670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 of these observed in our investigation</a:t>
            </a:r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B5D072A-A1BF-470B-999B-A169FAC417A6}"/>
              </a:ext>
            </a:extLst>
          </p:cNvPr>
          <p:cNvSpPr/>
          <p:nvPr/>
        </p:nvSpPr>
        <p:spPr>
          <a:xfrm>
            <a:off x="914400" y="6097710"/>
            <a:ext cx="782465" cy="278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D492-4423-45D0-8B9F-9D519A47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4000" dirty="0"/>
              <a:t>Why the Difficulties with Symbols?</a:t>
            </a:r>
            <a:br>
              <a:rPr lang="en-US" sz="4000" dirty="0"/>
            </a:br>
            <a:r>
              <a:rPr lang="en-US" sz="2800" dirty="0"/>
              <a:t>Some Suggestions Arising from the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9CDD-8C6D-4B8A-8D42-D827FE1A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elementary math courses, “simplified forms” of equations are emphasized (i.e., few messy symbols and functions)</a:t>
            </a:r>
          </a:p>
          <a:p>
            <a:r>
              <a:rPr lang="en-US" sz="2400" dirty="0"/>
              <a:t>Students get “overloaded” by seeing all the variables, and are unable to carry out procedures (e.g., multiplying each term in an expression by a constant [symbol]) that they do successfully with numbers (e.g., multiply through by a number)</a:t>
            </a:r>
          </a:p>
          <a:p>
            <a:r>
              <a:rPr lang="en-US" sz="2400" dirty="0"/>
              <a:t>Other procedural failures that occur more often with symbols: cancellation, factoring out a constant, retaining coefficients from one line to the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r>
              <a:rPr lang="en-US" sz="3000" dirty="0"/>
              <a:t>Carelessness</a:t>
            </a:r>
          </a:p>
          <a:p>
            <a:pPr lvl="1"/>
            <a:r>
              <a:rPr lang="en-US" sz="2400" dirty="0"/>
              <a:t>Students </a:t>
            </a:r>
            <a:r>
              <a:rPr lang="en-US" sz="2400" i="1" dirty="0"/>
              <a:t>very frequently </a:t>
            </a:r>
            <a:r>
              <a:rPr lang="en-US" sz="2400" dirty="0"/>
              <a:t>self-correct errors during interviews </a:t>
            </a:r>
          </a:p>
          <a:p>
            <a:pPr lvl="1"/>
            <a:r>
              <a:rPr lang="en-US" sz="2400" dirty="0"/>
              <a:t>Evidence of carelessness on written diagnostic</a:t>
            </a:r>
          </a:p>
          <a:p>
            <a:pPr>
              <a:spcBef>
                <a:spcPts val="3600"/>
              </a:spcBef>
            </a:pPr>
            <a:r>
              <a:rPr lang="en-US" sz="3000" dirty="0"/>
              <a:t>Skill practice deficit: Insufficient repetitive practice with learned skills</a:t>
            </a:r>
          </a:p>
          <a:p>
            <a:pPr lvl="1"/>
            <a:r>
              <a:rPr lang="en-US" sz="2400" dirty="0"/>
              <a:t>E.g., applying definitions of sine and cosine; factoring out variables in algebraic expressions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Inability to efficiently access previous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2520"/>
            <a:ext cx="8610600" cy="4953000"/>
          </a:xfrm>
        </p:spPr>
        <p:txBody>
          <a:bodyPr/>
          <a:lstStyle/>
          <a:p>
            <a:r>
              <a:rPr lang="en-US" b="1" dirty="0"/>
              <a:t>Vectors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Essential for study of physics, and arguably </a:t>
            </a:r>
            <a:r>
              <a:rPr lang="en-US" sz="2500" i="1" dirty="0"/>
              <a:t>not</a:t>
            </a:r>
            <a:r>
              <a:rPr lang="en-US" sz="2500" dirty="0"/>
              <a:t> covered in a suitable manner during high school, or in college math courses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Consist of a relatively small and well-defined area of knowledge insofar as related to introductory physics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Difficulties addressed effectively by short-term, carefully targeted in- and out-of-class tutorials and assignments in physics courses (e.g., </a:t>
            </a:r>
            <a:r>
              <a:rPr lang="en-US" sz="2500" dirty="0" err="1"/>
              <a:t>Barniol</a:t>
            </a:r>
            <a:r>
              <a:rPr lang="en-US" sz="2500" dirty="0"/>
              <a:t> and Zavala (2016), </a:t>
            </a:r>
            <a:r>
              <a:rPr lang="en-US" sz="2500" dirty="0" err="1"/>
              <a:t>Mikula</a:t>
            </a:r>
            <a:r>
              <a:rPr lang="en-US" sz="2500" dirty="0"/>
              <a:t> and Heckler (2017)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2520"/>
            <a:ext cx="8534400" cy="4953000"/>
          </a:xfrm>
        </p:spPr>
        <p:txBody>
          <a:bodyPr/>
          <a:lstStyle/>
          <a:p>
            <a:r>
              <a:rPr lang="en-US" b="1" dirty="0"/>
              <a:t>Trigonometry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Essential, to some extent, for study of physics, and presumably covered thoroughly during students’ previous preparation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Consists of a relatively small and well-defined area of knowledge insofar as related to introductory physics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Difficulties might be addressed effectively by short-term, carefully targeted in- and out-of-class tutorials and assignments in physics courses, designed to refresh students’ previously learned knowledge and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2520"/>
            <a:ext cx="8534400" cy="4953000"/>
          </a:xfrm>
        </p:spPr>
        <p:txBody>
          <a:bodyPr/>
          <a:lstStyle/>
          <a:p>
            <a:r>
              <a:rPr lang="en-US" b="1" dirty="0"/>
              <a:t>Algebra</a:t>
            </a:r>
          </a:p>
          <a:p>
            <a:pPr lvl="1">
              <a:spcBef>
                <a:spcPts val="1800"/>
              </a:spcBef>
            </a:pPr>
            <a:r>
              <a:rPr lang="en-US" sz="2300" dirty="0"/>
              <a:t>Essential, to some extent, for study of physics, and covered very extensively during students’ previous preparation</a:t>
            </a:r>
          </a:p>
          <a:p>
            <a:pPr lvl="1">
              <a:spcBef>
                <a:spcPts val="1800"/>
              </a:spcBef>
            </a:pPr>
            <a:r>
              <a:rPr lang="en-US" sz="2300" dirty="0"/>
              <a:t>Consists of a relatively large and poorly defined area of knowledge insofar as related to introductory physics</a:t>
            </a:r>
          </a:p>
          <a:p>
            <a:pPr lvl="1">
              <a:spcBef>
                <a:spcPts val="1800"/>
              </a:spcBef>
            </a:pPr>
            <a:r>
              <a:rPr lang="en-US" sz="2300" dirty="0"/>
              <a:t>Difficulties might best be addressed by guiding students to (1) explicitly identify known and unknown variables; (2) carefully check and re-check key steps in calculation, to minimize careless errors; (3) slow down, review, and re-solve when possible (through alternative solution path) lengthy and/or complex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63D7-6D46-487C-AAC9-E3E1352E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BC65-30CA-4DA9-8AE4-3595301F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Some mathematical difficulties relate to relatively narrow, well-defined procedures and may be subject to significant improvement by short-term, targeted instruction (e.g., vectors, trigonometry)</a:t>
            </a:r>
          </a:p>
          <a:p>
            <a:r>
              <a:rPr lang="en-US" sz="2600" dirty="0"/>
              <a:t>Other difficulties are likely more long-standing, resistant to quick improvement, and not easily addressable within physics courses themselves</a:t>
            </a:r>
          </a:p>
          <a:p>
            <a:pPr lvl="1"/>
            <a:r>
              <a:rPr lang="en-US" sz="2400" dirty="0"/>
              <a:t>Examples: algebraic operations</a:t>
            </a:r>
          </a:p>
          <a:p>
            <a:r>
              <a:rPr lang="en-US" sz="2600" dirty="0"/>
              <a:t>Guidance to strengthen physics students’ self-checking, “care-taking” skills offers greater hope for short-term improvements</a:t>
            </a:r>
          </a:p>
        </p:txBody>
      </p:sp>
    </p:spTree>
    <p:extLst>
      <p:ext uri="{BB962C8B-B14F-4D97-AF65-F5344CB8AC3E}">
        <p14:creationId xmlns:p14="http://schemas.microsoft.com/office/powerpoint/2010/main" val="16038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</a:t>
            </a: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2800"/>
              <a:t>with samples of correct student responses</a:t>
            </a:r>
          </a:p>
        </p:txBody>
      </p:sp>
      <p:pic>
        <p:nvPicPr>
          <p:cNvPr id="163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3663"/>
            <a:ext cx="8229600" cy="28844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65313"/>
            <a:ext cx="8229600" cy="4422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67000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3275</Words>
  <Application>Microsoft Office PowerPoint</Application>
  <PresentationFormat>On-screen Show (4:3)</PresentationFormat>
  <Paragraphs>420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Cambria Math</vt:lpstr>
      <vt:lpstr>Times New Roman</vt:lpstr>
      <vt:lpstr>Wingdings</vt:lpstr>
      <vt:lpstr>Default Design</vt:lpstr>
      <vt:lpstr>Acrobat Document</vt:lpstr>
      <vt:lpstr>Identifying and Addressing  Students’ Mathematical Difficulties  in Introductory Physics Courses</vt:lpstr>
      <vt:lpstr>Identifying and Addressing  Students’ Mathematical Difficulties  in Introductory Physics Courses</vt:lpstr>
      <vt:lpstr>The Problem</vt:lpstr>
      <vt:lpstr>Outline</vt:lpstr>
      <vt:lpstr>Work to Date</vt:lpstr>
      <vt:lpstr>Difficulties with Trigonometry</vt:lpstr>
      <vt:lpstr>Trigonometry Questions  with samples of correct student responses</vt:lpstr>
      <vt:lpstr>PowerPoint Presentation</vt:lpstr>
      <vt:lpstr>PowerPoint Presentation</vt:lpstr>
      <vt:lpstr>Trigonometry Questions: </vt:lpstr>
      <vt:lpstr>Results on Trigonometry Questions</vt:lpstr>
      <vt:lpstr>Factors Affecting Results</vt:lpstr>
      <vt:lpstr>Trigonometry Questions:  Spring/Fall Semester Difference</vt:lpstr>
      <vt:lpstr>Trigonometry Questions:  Spring/Fall Semester Difference</vt:lpstr>
      <vt:lpstr>Trigonometry Questions:  Spring/Fall Semester Difference</vt:lpstr>
      <vt:lpstr>Trigonometry Questions:  Polytechnic/Tempe Campus Difference</vt:lpstr>
      <vt:lpstr>Trigonometry Questions:  Course Difference</vt:lpstr>
      <vt:lpstr>Trigonometry Questions:  Multiple-Choice vs. Non-Multiple-Choice (Higher Error Rate on Non-Multiple-Choice [Non-MC])</vt:lpstr>
      <vt:lpstr>Trigonometry Questions:  Summary</vt:lpstr>
      <vt:lpstr>Difficulties with Vector Concepts</vt:lpstr>
      <vt:lpstr>Vector Direction Question  </vt:lpstr>
      <vt:lpstr>Vector Direction Question </vt:lpstr>
      <vt:lpstr>Results on Vector Direction Percent Correct Responses</vt:lpstr>
      <vt:lpstr>Vector Direction, Most Common Error</vt:lpstr>
      <vt:lpstr>Vector Direction, Most Common Error</vt:lpstr>
      <vt:lpstr>Vector Addition (Graphical)</vt:lpstr>
      <vt:lpstr>Addition of Vectors  </vt:lpstr>
      <vt:lpstr>Addition of Vectors  </vt:lpstr>
      <vt:lpstr>Addition of Vectors Percent Correct Responses </vt:lpstr>
      <vt:lpstr>Common Student Errors With Vector Addition</vt:lpstr>
      <vt:lpstr>Difficulties with Vector Addition</vt:lpstr>
      <vt:lpstr>Physics Students’ Difficulties with Algebraic Symbols and Operations</vt:lpstr>
      <vt:lpstr>Torigoe and Gladding (2011), Findings</vt:lpstr>
      <vt:lpstr>Students’ Difficulties with Symbols</vt:lpstr>
      <vt:lpstr>Difficulties with Symbols (Torigoe and Gladding, 2007; 2011)</vt:lpstr>
      <vt:lpstr>PowerPoint Presentation</vt:lpstr>
      <vt:lpstr>PowerPoint Presentation</vt:lpstr>
      <vt:lpstr>PowerPoint Presentation</vt:lpstr>
      <vt:lpstr>Results on #2  [Torigoe and Gladding, 2007; 2011]</vt:lpstr>
      <vt:lpstr>Does complexity of expression play a role?</vt:lpstr>
      <vt:lpstr>Does complexity of expression play a role?</vt:lpstr>
      <vt:lpstr>Algebra: Simultaneous Equations</vt:lpstr>
      <vt:lpstr>Algebra: Simultaneous Equations</vt:lpstr>
      <vt:lpstr>PowerPoint Presentation</vt:lpstr>
      <vt:lpstr>PowerPoint Presentation</vt:lpstr>
      <vt:lpstr>PowerPoint Presentation</vt:lpstr>
      <vt:lpstr>PowerPoint Presentation</vt:lpstr>
      <vt:lpstr>Results on #10  (Two equations, two unknowns)  [Torigoe and Gladding, 2011]</vt:lpstr>
      <vt:lpstr>Our Findings: Significant Differences between Numerical and Symbolic Versions of Simultaneous-Equations Problem</vt:lpstr>
      <vt:lpstr>Algebra: Simultaneous Equations</vt:lpstr>
      <vt:lpstr>Algebra: Simultaneous Equations</vt:lpstr>
      <vt:lpstr>Algebra: Simultaneous Equations</vt:lpstr>
      <vt:lpstr>Algebra: Simultaneous Equations</vt:lpstr>
      <vt:lpstr>Difficulties with Equations</vt:lpstr>
      <vt:lpstr>Simultaneous Equations Questions in Calculus-based course, first semester (Polytechnic campus) [N = 91]</vt:lpstr>
      <vt:lpstr>Numerical vs. Algebraic</vt:lpstr>
      <vt:lpstr>Other Difficulties with Symbols</vt:lpstr>
      <vt:lpstr>Confusion due to replacing numbers by symbols </vt:lpstr>
      <vt:lpstr>“Level 0”: Confusion due to replacing numbers by symbols </vt:lpstr>
      <vt:lpstr>Difficulties with Mathematical Operations (Booth et al., 2014) </vt:lpstr>
      <vt:lpstr>Why the Difficulties with Symbols? Some Suggestions Arising from the Interviews</vt:lpstr>
      <vt:lpstr>Sources of Difficulties</vt:lpstr>
      <vt:lpstr>Implications for Instruction</vt:lpstr>
      <vt:lpstr>Implications for Instruction</vt:lpstr>
      <vt:lpstr>Implications for Instruction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gewichtheber99</dc:creator>
  <cp:lastModifiedBy>gewichtheber99</cp:lastModifiedBy>
  <cp:revision>552</cp:revision>
  <cp:lastPrinted>2017-06-18T21:53:03Z</cp:lastPrinted>
  <dcterms:created xsi:type="dcterms:W3CDTF">2013-03-14T05:41:31Z</dcterms:created>
  <dcterms:modified xsi:type="dcterms:W3CDTF">2018-01-08T22:21:34Z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