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0" r:id="rId2"/>
    <p:sldId id="438" r:id="rId3"/>
    <p:sldId id="514" r:id="rId4"/>
    <p:sldId id="485" r:id="rId5"/>
    <p:sldId id="620" r:id="rId6"/>
    <p:sldId id="611" r:id="rId7"/>
    <p:sldId id="487" r:id="rId8"/>
    <p:sldId id="621" r:id="rId9"/>
    <p:sldId id="605" r:id="rId10"/>
    <p:sldId id="610" r:id="rId11"/>
    <p:sldId id="295" r:id="rId12"/>
    <p:sldId id="609" r:id="rId13"/>
    <p:sldId id="597" r:id="rId14"/>
    <p:sldId id="599" r:id="rId15"/>
    <p:sldId id="601" r:id="rId16"/>
    <p:sldId id="602" r:id="rId17"/>
    <p:sldId id="598" r:id="rId18"/>
    <p:sldId id="600" r:id="rId19"/>
    <p:sldId id="603" r:id="rId20"/>
    <p:sldId id="604" r:id="rId21"/>
    <p:sldId id="612" r:id="rId22"/>
    <p:sldId id="613" r:id="rId23"/>
    <p:sldId id="614" r:id="rId24"/>
    <p:sldId id="615" r:id="rId25"/>
    <p:sldId id="617" r:id="rId26"/>
    <p:sldId id="618" r:id="rId27"/>
    <p:sldId id="277" r:id="rId28"/>
    <p:sldId id="619" r:id="rId29"/>
    <p:sldId id="607" r:id="rId30"/>
    <p:sldId id="429" r:id="rId31"/>
    <p:sldId id="608" r:id="rId32"/>
    <p:sldId id="523" r:id="rId33"/>
    <p:sldId id="581" r:id="rId34"/>
    <p:sldId id="624" r:id="rId35"/>
    <p:sldId id="622" r:id="rId36"/>
    <p:sldId id="623" r:id="rId37"/>
    <p:sldId id="515" r:id="rId3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  <a:srgbClr val="0000FF"/>
    <a:srgbClr val="CC6600"/>
    <a:srgbClr val="DDDDD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90" autoAdjust="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8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FFF6A-BAB8-417B-A862-667C85518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5E122-9FA0-46A6-B6B5-413AF25787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8C555-4348-409E-86FB-53164A04B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5C1A-3CA6-4C46-8A1E-A8FF9B4F7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F1C78-51A6-4501-83BE-01A9651064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4AE13-2AFF-4850-9229-8E20CD54EE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59ABC-C4AA-42FB-9058-EC8302B361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5B247-466A-4414-A8EF-74E2916822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B3736-879E-4949-BB0C-648C25A0EB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D88A0-FABB-498E-992E-5C8DE1A77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5933E-2EF6-4540-B64C-4273A8CF7F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910B453-F4E5-489B-B2CF-66710B8E40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" y="1143000"/>
            <a:ext cx="8763000" cy="1695450"/>
          </a:xfrm>
        </p:spPr>
        <p:txBody>
          <a:bodyPr/>
          <a:lstStyle/>
          <a:p>
            <a:r>
              <a:rPr lang="en-US" altLang="en-US" sz="3200" b="1" dirty="0"/>
              <a:t>Physics Students’ Familiarity with Mathematical Facts and Procedures</a:t>
            </a:r>
            <a:endParaRPr lang="en-US" altLang="en-US" sz="3200" dirty="0"/>
          </a:p>
        </p:txBody>
      </p:sp>
      <p:sp>
        <p:nvSpPr>
          <p:cNvPr id="1331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447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David E. Meltzer and Dakota H. King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Arizona State University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Supported in part by NSF DUE #1504986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235280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8ABBD1-B06B-4789-9A1A-FF4AB88C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6" y="1905000"/>
            <a:ext cx="7881134" cy="39815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0FCFF9E-8711-4BC7-8817-ADEDFD54F1AF}"/>
              </a:ext>
            </a:extLst>
          </p:cNvPr>
          <p:cNvSpPr txBox="1"/>
          <p:nvPr/>
        </p:nvSpPr>
        <p:spPr>
          <a:xfrm>
            <a:off x="2590800" y="5886530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Note:</a:t>
            </a:r>
            <a:r>
              <a:rPr lang="en-US" dirty="0">
                <a:solidFill>
                  <a:srgbClr val="FF0000"/>
                </a:solidFill>
              </a:rPr>
              <a:t> Units missing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020E4C0-B937-4F91-AC0D-B1B32B2D9279}"/>
              </a:ext>
            </a:extLst>
          </p:cNvPr>
          <p:cNvCxnSpPr/>
          <p:nvPr/>
        </p:nvCxnSpPr>
        <p:spPr>
          <a:xfrm flipH="1" flipV="1">
            <a:off x="2286000" y="5429330"/>
            <a:ext cx="304800" cy="457200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58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EBF748B-2BA9-43B5-9BCB-CA459DC8C5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9" t="33310" r="80147" b="23527"/>
          <a:stretch/>
        </p:blipFill>
        <p:spPr>
          <a:xfrm>
            <a:off x="914400" y="2209800"/>
            <a:ext cx="1922690" cy="214939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0665422-32F2-49E3-8D86-DCBEBB85E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68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FBF3F8-B64E-4E4F-B61F-5D53FA362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82" y="1447800"/>
            <a:ext cx="8694835" cy="32766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2A3C7AD-FBED-473F-AACD-3BF91D7843C1}"/>
              </a:ext>
            </a:extLst>
          </p:cNvPr>
          <p:cNvSpPr/>
          <p:nvPr/>
        </p:nvSpPr>
        <p:spPr>
          <a:xfrm>
            <a:off x="457200" y="4076700"/>
            <a:ext cx="822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37693A-5422-446D-ADB7-9B9DF9FD8848}"/>
              </a:ext>
            </a:extLst>
          </p:cNvPr>
          <p:cNvSpPr/>
          <p:nvPr/>
        </p:nvSpPr>
        <p:spPr>
          <a:xfrm>
            <a:off x="686675" y="1143000"/>
            <a:ext cx="822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60EC2E-BAE5-4A10-BC56-87B37D66FE02}"/>
              </a:ext>
            </a:extLst>
          </p:cNvPr>
          <p:cNvSpPr/>
          <p:nvPr/>
        </p:nvSpPr>
        <p:spPr>
          <a:xfrm>
            <a:off x="683533" y="1740031"/>
            <a:ext cx="2514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0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4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2286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4343400" y="1828796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22860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6553200" y="1828791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</p:spTree>
    <p:extLst>
      <p:ext uri="{BB962C8B-B14F-4D97-AF65-F5344CB8AC3E}">
        <p14:creationId xmlns:p14="http://schemas.microsoft.com/office/powerpoint/2010/main" val="3720239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8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2286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4343400" y="1828796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22860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6553200" y="1828791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2502182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4572000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6845582" y="2727614"/>
            <a:ext cx="1625035" cy="396032"/>
            <a:chOff x="380072" y="2743200"/>
            <a:chExt cx="1625035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380072" y="2413567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2995094" y="2404140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5015906" y="2413567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7287976" y="2397981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5105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8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2286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4343400" y="1828796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22860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6553200" y="1828791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2502182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4572000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6845582" y="2727614"/>
            <a:ext cx="1625035" cy="396032"/>
            <a:chOff x="380072" y="2743200"/>
            <a:chExt cx="1625035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380072" y="2413567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2995094" y="2404140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5015906" y="2413567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7287976" y="2397981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1B8CDF1D-A13E-423A-A2BE-918D95579096}"/>
              </a:ext>
            </a:extLst>
          </p:cNvPr>
          <p:cNvSpPr txBox="1"/>
          <p:nvPr/>
        </p:nvSpPr>
        <p:spPr>
          <a:xfrm>
            <a:off x="228600" y="3844265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On average, students in the Tempe courses have more extensive background and preparation than those in the corresponding Poly courses.</a:t>
            </a:r>
          </a:p>
        </p:txBody>
      </p:sp>
    </p:spTree>
    <p:extLst>
      <p:ext uri="{BB962C8B-B14F-4D97-AF65-F5344CB8AC3E}">
        <p14:creationId xmlns:p14="http://schemas.microsoft.com/office/powerpoint/2010/main" val="159537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8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2286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4343400" y="1828796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22860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6553200" y="1828791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2502182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4572000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6845582" y="2727614"/>
            <a:ext cx="1625035" cy="396032"/>
            <a:chOff x="380072" y="2743200"/>
            <a:chExt cx="1625035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380072" y="2413567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2995094" y="2404140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5015906" y="2413567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7287976" y="2397981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14827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16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2286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4343400" y="1828796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22860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6553200" y="1828791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2502182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4572000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6845582" y="2727614"/>
            <a:ext cx="1625035" cy="396032"/>
            <a:chOff x="380072" y="2743200"/>
            <a:chExt cx="1625035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380072" y="2413567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2995094" y="2404140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5015906" y="2413567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7287976" y="2397981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0089510-CED1-4B25-9A94-CB86D539A634}"/>
              </a:ext>
            </a:extLst>
          </p:cNvPr>
          <p:cNvGrpSpPr/>
          <p:nvPr/>
        </p:nvGrpSpPr>
        <p:grpSpPr>
          <a:xfrm>
            <a:off x="217602" y="3133073"/>
            <a:ext cx="1048556" cy="637410"/>
            <a:chOff x="419565" y="2413567"/>
            <a:chExt cx="2429989" cy="63741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4D29AF6-E29C-49C3-B8D9-16E6F117B7F2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6B26844-C099-4C34-BB98-31EDA5F71E04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3850FFE-E435-4323-8C32-9060C755BA63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A8A593B-483A-47AB-A2D4-E6D2253BBE5D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AE4F914-E2D9-4921-838C-6D1A221A2B23}"/>
                  </a:ext>
                </a:extLst>
              </p:cNvPr>
              <p:cNvCxnSpPr>
                <a:cxnSpLocks/>
                <a:endCxn id="39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1C0770E-2E78-4329-A8F9-9CEA1CBCB3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9C14CC1-AD60-4326-BCC7-83F8DFEEDBE5}"/>
              </a:ext>
            </a:extLst>
          </p:cNvPr>
          <p:cNvGrpSpPr/>
          <p:nvPr/>
        </p:nvGrpSpPr>
        <p:grpSpPr>
          <a:xfrm>
            <a:off x="1262189" y="3125028"/>
            <a:ext cx="1048556" cy="637410"/>
            <a:chOff x="419565" y="2413567"/>
            <a:chExt cx="2429989" cy="63741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12622B4-33F1-45E1-8F44-AB413813C5F4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D58F741-4D1C-4A3F-809D-0B843F3AB1AF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CDAAD2A-4699-47CD-B420-C4236B53CE37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13F0CC23-09D0-477D-A012-BB7D73ACC7B5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10DDE5EA-415F-4B4F-8471-51BC597EB3E3}"/>
                  </a:ext>
                </a:extLst>
              </p:cNvPr>
              <p:cNvCxnSpPr>
                <a:cxnSpLocks/>
                <a:endCxn id="47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FC7DEC9-228B-4E46-AA5C-8438E12B15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4955DE1-594B-4B7D-9D43-72699FFCBE02}"/>
              </a:ext>
            </a:extLst>
          </p:cNvPr>
          <p:cNvGrpSpPr/>
          <p:nvPr/>
        </p:nvGrpSpPr>
        <p:grpSpPr>
          <a:xfrm>
            <a:off x="2315657" y="3123460"/>
            <a:ext cx="1048556" cy="637410"/>
            <a:chOff x="419565" y="2413567"/>
            <a:chExt cx="2429989" cy="637410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1C4A21D-083F-477C-B0F3-B5780145C611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24E59EA-E479-44C9-805D-9C0ED2B961D3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1528290-AE15-4208-917A-46E4FF324E31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9B492E8E-0C9C-4F57-AD9E-E489813D32BC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DF5E9602-16FD-4BB5-B93C-7E2D8D542F5F}"/>
                  </a:ext>
                </a:extLst>
              </p:cNvPr>
              <p:cNvCxnSpPr>
                <a:cxnSpLocks/>
                <a:endCxn id="54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1E805657-53E4-4C77-8A2B-8607BA966E8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FEAC680-91EF-4BA1-A0A7-4E1800B12B41}"/>
              </a:ext>
            </a:extLst>
          </p:cNvPr>
          <p:cNvGrpSpPr/>
          <p:nvPr/>
        </p:nvGrpSpPr>
        <p:grpSpPr>
          <a:xfrm>
            <a:off x="3379410" y="3113798"/>
            <a:ext cx="1048556" cy="637410"/>
            <a:chOff x="419565" y="2413567"/>
            <a:chExt cx="2429989" cy="637410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748CE18-F6AC-4C32-A85A-BA18AAEA2180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C848F53-3617-4EFE-98E0-DA3883417F85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8FACE35-28B6-4BDE-8F43-6EC875FF4D6C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AC4A480B-2FC4-45E6-89AC-AB7F3A55AAD2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B4C45EE-9182-427E-8ED6-AA23B22A1BD4}"/>
                  </a:ext>
                </a:extLst>
              </p:cNvPr>
              <p:cNvCxnSpPr>
                <a:cxnSpLocks/>
                <a:endCxn id="61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EF0765BC-08C5-4B57-AAFB-40DE1BC8CC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77FE15A-4907-4240-A63A-D37ACCCE960D}"/>
              </a:ext>
            </a:extLst>
          </p:cNvPr>
          <p:cNvGrpSpPr/>
          <p:nvPr/>
        </p:nvGrpSpPr>
        <p:grpSpPr>
          <a:xfrm>
            <a:off x="4450406" y="3113798"/>
            <a:ext cx="1048556" cy="637410"/>
            <a:chOff x="419565" y="2413567"/>
            <a:chExt cx="2429989" cy="637410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A60C5388-73A3-46C5-BCF8-3F3A2FED03DE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4E8D21B7-A638-4F15-87DD-ADAADB4B9D1C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928CFD7-95DB-4D95-8461-B30A24144DD7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34ABED37-C8A6-4A51-A310-45E73EC28157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428D4686-8F77-4D3A-B450-E5A150579B14}"/>
                  </a:ext>
                </a:extLst>
              </p:cNvPr>
              <p:cNvCxnSpPr>
                <a:cxnSpLocks/>
                <a:endCxn id="68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104BBF48-B5EF-428E-8A4A-8455825BE09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6651B12-E6CC-4C29-A59D-B4D99F626AB2}"/>
              </a:ext>
            </a:extLst>
          </p:cNvPr>
          <p:cNvGrpSpPr/>
          <p:nvPr/>
        </p:nvGrpSpPr>
        <p:grpSpPr>
          <a:xfrm>
            <a:off x="5532998" y="3113798"/>
            <a:ext cx="1048556" cy="637410"/>
            <a:chOff x="419565" y="2413567"/>
            <a:chExt cx="2429989" cy="637410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CDD7CF22-DACB-44B9-8B2F-B6CC6D1ACFAF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F5875B29-23E9-4E62-9D60-495F687EFA30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2A3D506-AD5E-4DE7-8457-9F250F66EB5B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B506FA54-481D-433C-B00E-1E3628DC7D58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CB58BE39-4BE6-4E41-98AE-F149F8F89C02}"/>
                  </a:ext>
                </a:extLst>
              </p:cNvPr>
              <p:cNvCxnSpPr>
                <a:cxnSpLocks/>
                <a:endCxn id="75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88B4BBF7-5DD0-4A1D-BE1A-0667D26D582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0D47984-2D83-41EC-96FF-EBC32C1603D1}"/>
              </a:ext>
            </a:extLst>
          </p:cNvPr>
          <p:cNvGrpSpPr/>
          <p:nvPr/>
        </p:nvGrpSpPr>
        <p:grpSpPr>
          <a:xfrm>
            <a:off x="6618441" y="3113798"/>
            <a:ext cx="1048556" cy="637410"/>
            <a:chOff x="419565" y="2413567"/>
            <a:chExt cx="2429989" cy="637410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BFFEFCD7-1619-477B-8CEC-BFC12776390F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A53650C-7ABB-4FDC-942C-45DE0961B314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113EAFF1-FA7F-46A4-B274-665D9BCCB29D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24FE6964-5B11-4E63-B300-986C7655C05B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EC334108-602D-4E8A-9535-0762B07EACA4}"/>
                  </a:ext>
                </a:extLst>
              </p:cNvPr>
              <p:cNvCxnSpPr>
                <a:cxnSpLocks/>
                <a:endCxn id="82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BEA608F1-EB26-4E26-B9BA-35BD77FF7E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2687184-AF2C-45AF-A316-18E9AC4E8924}"/>
              </a:ext>
            </a:extLst>
          </p:cNvPr>
          <p:cNvGrpSpPr/>
          <p:nvPr/>
        </p:nvGrpSpPr>
        <p:grpSpPr>
          <a:xfrm>
            <a:off x="7695234" y="3125010"/>
            <a:ext cx="1048556" cy="637410"/>
            <a:chOff x="419565" y="2413567"/>
            <a:chExt cx="2429989" cy="6374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CE7AFD1-DF9C-4ABA-9D1C-47F025EE97B0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2B1F2F2A-CDB2-46A7-B4A0-AC497E152557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4D7D7746-BCC8-4B65-9B0F-E7DC6CCF3BEC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BB042A3A-27AE-40A6-8484-1E42689CE185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DF216EA7-F6AD-4A5C-8223-27B89D838E4C}"/>
                  </a:ext>
                </a:extLst>
              </p:cNvPr>
              <p:cNvCxnSpPr>
                <a:cxnSpLocks/>
                <a:endCxn id="89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9F6E4EBB-EB0E-4C45-847E-9C7A93AB5AA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28927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16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2286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4343400" y="1828796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22860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6553200" y="1828791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2502182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4572000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6845582" y="2727614"/>
            <a:ext cx="1625035" cy="396032"/>
            <a:chOff x="380072" y="2743200"/>
            <a:chExt cx="1625035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380072" y="2413567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2995094" y="2404140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5015906" y="2413567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7287976" y="2397981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0089510-CED1-4B25-9A94-CB86D539A634}"/>
              </a:ext>
            </a:extLst>
          </p:cNvPr>
          <p:cNvGrpSpPr/>
          <p:nvPr/>
        </p:nvGrpSpPr>
        <p:grpSpPr>
          <a:xfrm>
            <a:off x="217602" y="3133073"/>
            <a:ext cx="1048556" cy="637410"/>
            <a:chOff x="419565" y="2413567"/>
            <a:chExt cx="2429989" cy="63741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4D29AF6-E29C-49C3-B8D9-16E6F117B7F2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6B26844-C099-4C34-BB98-31EDA5F71E04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3850FFE-E435-4323-8C32-9060C755BA63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A8A593B-483A-47AB-A2D4-E6D2253BBE5D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AE4F914-E2D9-4921-838C-6D1A221A2B23}"/>
                  </a:ext>
                </a:extLst>
              </p:cNvPr>
              <p:cNvCxnSpPr>
                <a:cxnSpLocks/>
                <a:endCxn id="39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1C0770E-2E78-4329-A8F9-9CEA1CBCB3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9C14CC1-AD60-4326-BCC7-83F8DFEEDBE5}"/>
              </a:ext>
            </a:extLst>
          </p:cNvPr>
          <p:cNvGrpSpPr/>
          <p:nvPr/>
        </p:nvGrpSpPr>
        <p:grpSpPr>
          <a:xfrm>
            <a:off x="1262189" y="3125028"/>
            <a:ext cx="1048556" cy="637410"/>
            <a:chOff x="419565" y="2413567"/>
            <a:chExt cx="2429989" cy="63741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12622B4-33F1-45E1-8F44-AB413813C5F4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D58F741-4D1C-4A3F-809D-0B843F3AB1AF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CDAAD2A-4699-47CD-B420-C4236B53CE37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13F0CC23-09D0-477D-A012-BB7D73ACC7B5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10DDE5EA-415F-4B4F-8471-51BC597EB3E3}"/>
                  </a:ext>
                </a:extLst>
              </p:cNvPr>
              <p:cNvCxnSpPr>
                <a:cxnSpLocks/>
                <a:endCxn id="47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FC7DEC9-228B-4E46-AA5C-8438E12B15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4955DE1-594B-4B7D-9D43-72699FFCBE02}"/>
              </a:ext>
            </a:extLst>
          </p:cNvPr>
          <p:cNvGrpSpPr/>
          <p:nvPr/>
        </p:nvGrpSpPr>
        <p:grpSpPr>
          <a:xfrm>
            <a:off x="2315657" y="3123460"/>
            <a:ext cx="1048556" cy="637410"/>
            <a:chOff x="419565" y="2413567"/>
            <a:chExt cx="2429989" cy="637410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1C4A21D-083F-477C-B0F3-B5780145C611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24E59EA-E479-44C9-805D-9C0ED2B961D3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1528290-AE15-4208-917A-46E4FF324E31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9B492E8E-0C9C-4F57-AD9E-E489813D32BC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DF5E9602-16FD-4BB5-B93C-7E2D8D542F5F}"/>
                  </a:ext>
                </a:extLst>
              </p:cNvPr>
              <p:cNvCxnSpPr>
                <a:cxnSpLocks/>
                <a:endCxn id="54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1E805657-53E4-4C77-8A2B-8607BA966E8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FEAC680-91EF-4BA1-A0A7-4E1800B12B41}"/>
              </a:ext>
            </a:extLst>
          </p:cNvPr>
          <p:cNvGrpSpPr/>
          <p:nvPr/>
        </p:nvGrpSpPr>
        <p:grpSpPr>
          <a:xfrm>
            <a:off x="3379410" y="3113798"/>
            <a:ext cx="1048556" cy="637410"/>
            <a:chOff x="419565" y="2413567"/>
            <a:chExt cx="2429989" cy="637410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748CE18-F6AC-4C32-A85A-BA18AAEA2180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C848F53-3617-4EFE-98E0-DA3883417F85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8FACE35-28B6-4BDE-8F43-6EC875FF4D6C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AC4A480B-2FC4-45E6-89AC-AB7F3A55AAD2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B4C45EE-9182-427E-8ED6-AA23B22A1BD4}"/>
                  </a:ext>
                </a:extLst>
              </p:cNvPr>
              <p:cNvCxnSpPr>
                <a:cxnSpLocks/>
                <a:endCxn id="61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EF0765BC-08C5-4B57-AAFB-40DE1BC8CC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77FE15A-4907-4240-A63A-D37ACCCE960D}"/>
              </a:ext>
            </a:extLst>
          </p:cNvPr>
          <p:cNvGrpSpPr/>
          <p:nvPr/>
        </p:nvGrpSpPr>
        <p:grpSpPr>
          <a:xfrm>
            <a:off x="4450406" y="3113798"/>
            <a:ext cx="1048556" cy="637410"/>
            <a:chOff x="419565" y="2413567"/>
            <a:chExt cx="2429989" cy="637410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A60C5388-73A3-46C5-BCF8-3F3A2FED03DE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4E8D21B7-A638-4F15-87DD-ADAADB4B9D1C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928CFD7-95DB-4D95-8461-B30A24144DD7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34ABED37-C8A6-4A51-A310-45E73EC28157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428D4686-8F77-4D3A-B450-E5A150579B14}"/>
                  </a:ext>
                </a:extLst>
              </p:cNvPr>
              <p:cNvCxnSpPr>
                <a:cxnSpLocks/>
                <a:endCxn id="68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104BBF48-B5EF-428E-8A4A-8455825BE09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6651B12-E6CC-4C29-A59D-B4D99F626AB2}"/>
              </a:ext>
            </a:extLst>
          </p:cNvPr>
          <p:cNvGrpSpPr/>
          <p:nvPr/>
        </p:nvGrpSpPr>
        <p:grpSpPr>
          <a:xfrm>
            <a:off x="5532998" y="3113798"/>
            <a:ext cx="1048556" cy="637410"/>
            <a:chOff x="419565" y="2413567"/>
            <a:chExt cx="2429989" cy="637410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CDD7CF22-DACB-44B9-8B2F-B6CC6D1ACFAF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F5875B29-23E9-4E62-9D60-495F687EFA30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2A3D506-AD5E-4DE7-8457-9F250F66EB5B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B506FA54-481D-433C-B00E-1E3628DC7D58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CB58BE39-4BE6-4E41-98AE-F149F8F89C02}"/>
                  </a:ext>
                </a:extLst>
              </p:cNvPr>
              <p:cNvCxnSpPr>
                <a:cxnSpLocks/>
                <a:endCxn id="75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88B4BBF7-5DD0-4A1D-BE1A-0667D26D582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0D47984-2D83-41EC-96FF-EBC32C1603D1}"/>
              </a:ext>
            </a:extLst>
          </p:cNvPr>
          <p:cNvGrpSpPr/>
          <p:nvPr/>
        </p:nvGrpSpPr>
        <p:grpSpPr>
          <a:xfrm>
            <a:off x="6618441" y="3113798"/>
            <a:ext cx="1048556" cy="637410"/>
            <a:chOff x="419565" y="2413567"/>
            <a:chExt cx="2429989" cy="637410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BFFEFCD7-1619-477B-8CEC-BFC12776390F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A53650C-7ABB-4FDC-942C-45DE0961B314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113EAFF1-FA7F-46A4-B274-665D9BCCB29D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24FE6964-5B11-4E63-B300-986C7655C05B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EC334108-602D-4E8A-9535-0762B07EACA4}"/>
                  </a:ext>
                </a:extLst>
              </p:cNvPr>
              <p:cNvCxnSpPr>
                <a:cxnSpLocks/>
                <a:endCxn id="82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BEA608F1-EB26-4E26-B9BA-35BD77FF7E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2687184-AF2C-45AF-A316-18E9AC4E8924}"/>
              </a:ext>
            </a:extLst>
          </p:cNvPr>
          <p:cNvGrpSpPr/>
          <p:nvPr/>
        </p:nvGrpSpPr>
        <p:grpSpPr>
          <a:xfrm>
            <a:off x="7695234" y="3125010"/>
            <a:ext cx="1048556" cy="637410"/>
            <a:chOff x="419565" y="2413567"/>
            <a:chExt cx="2429989" cy="6374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CE7AFD1-DF9C-4ABA-9D1C-47F025EE97B0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2B1F2F2A-CDB2-46A7-B4A0-AC497E152557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4D7D7746-BCC8-4B65-9B0F-E7DC6CCF3BEC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BB042A3A-27AE-40A6-8484-1E42689CE185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DF216EA7-F6AD-4A5C-8223-27B89D838E4C}"/>
                  </a:ext>
                </a:extLst>
              </p:cNvPr>
              <p:cNvCxnSpPr>
                <a:cxnSpLocks/>
                <a:endCxn id="89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9F6E4EBB-EB0E-4C45-847E-9C7A93AB5AA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A09AED7-B8A0-4E8A-B981-7669D40E5A8C}"/>
              </a:ext>
            </a:extLst>
          </p:cNvPr>
          <p:cNvSpPr txBox="1"/>
          <p:nvPr/>
        </p:nvSpPr>
        <p:spPr>
          <a:xfrm>
            <a:off x="457201" y="4456938"/>
            <a:ext cx="7848600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Each</a:t>
            </a:r>
            <a:r>
              <a:rPr lang="en-US" sz="3200" dirty="0">
                <a:solidFill>
                  <a:srgbClr val="FF0000"/>
                </a:solidFill>
              </a:rPr>
              <a:t> of the 16 sample populations has distinct and consistent differences from all of the others!</a:t>
            </a:r>
          </a:p>
        </p:txBody>
      </p:sp>
    </p:spTree>
    <p:extLst>
      <p:ext uri="{BB962C8B-B14F-4D97-AF65-F5344CB8AC3E}">
        <p14:creationId xmlns:p14="http://schemas.microsoft.com/office/powerpoint/2010/main" val="3597733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2A60-6292-4713-B06A-28D0F7DB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16 Sample Populations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FF32A-11C9-4659-A0CB-A87F9BC994E3}"/>
              </a:ext>
            </a:extLst>
          </p:cNvPr>
          <p:cNvSpPr txBox="1"/>
          <p:nvPr/>
        </p:nvSpPr>
        <p:spPr>
          <a:xfrm flipH="1">
            <a:off x="2286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111: Algebra-based;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1244D5-5540-432E-AD23-4BEDEFFC36CF}"/>
              </a:ext>
            </a:extLst>
          </p:cNvPr>
          <p:cNvSpPr txBox="1"/>
          <p:nvPr/>
        </p:nvSpPr>
        <p:spPr>
          <a:xfrm flipH="1">
            <a:off x="4343400" y="1828796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121: Calculus-based; 1</a:t>
            </a:r>
            <a:r>
              <a:rPr lang="en-US" sz="1600" baseline="30000" dirty="0"/>
              <a:t>st</a:t>
            </a:r>
            <a:r>
              <a:rPr lang="en-US" sz="1600" dirty="0"/>
              <a:t> semester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B135E-B561-467D-85F7-D5B09B46DA04}"/>
              </a:ext>
            </a:extLst>
          </p:cNvPr>
          <p:cNvSpPr txBox="1"/>
          <p:nvPr/>
        </p:nvSpPr>
        <p:spPr>
          <a:xfrm flipH="1">
            <a:off x="2286000" y="1828792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112: Algebra-based; 2</a:t>
            </a:r>
            <a:r>
              <a:rPr lang="en-US" sz="1600" baseline="30000" dirty="0"/>
              <a:t>nd</a:t>
            </a:r>
            <a:r>
              <a:rPr lang="en-US" sz="1600" dirty="0"/>
              <a:t>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AA43D-333E-4BFA-9987-A075710018D7}"/>
              </a:ext>
            </a:extLst>
          </p:cNvPr>
          <p:cNvSpPr txBox="1"/>
          <p:nvPr/>
        </p:nvSpPr>
        <p:spPr>
          <a:xfrm flipH="1">
            <a:off x="6553200" y="1828791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PHY 131: Calculus-based; 2</a:t>
            </a:r>
            <a:r>
              <a:rPr lang="en-US" sz="1600" baseline="30000" dirty="0"/>
              <a:t>nd </a:t>
            </a:r>
            <a:r>
              <a:rPr lang="en-US" sz="1600" dirty="0"/>
              <a:t>semester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5C2DA0-99EF-4DB8-B61F-68CF1BB91D57}"/>
              </a:ext>
            </a:extLst>
          </p:cNvPr>
          <p:cNvGrpSpPr/>
          <p:nvPr/>
        </p:nvGrpSpPr>
        <p:grpSpPr>
          <a:xfrm>
            <a:off x="2502182" y="2743200"/>
            <a:ext cx="1625035" cy="369332"/>
            <a:chOff x="380072" y="2743200"/>
            <a:chExt cx="1625035" cy="3693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439DD4-C620-4081-AE93-87D37A525DA9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280D68-CBFE-457E-B520-100E9D472509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CB7A48-96A9-45D3-8F1D-7562AF782716}"/>
              </a:ext>
            </a:extLst>
          </p:cNvPr>
          <p:cNvGrpSpPr/>
          <p:nvPr/>
        </p:nvGrpSpPr>
        <p:grpSpPr>
          <a:xfrm>
            <a:off x="4572000" y="2733773"/>
            <a:ext cx="1625035" cy="369332"/>
            <a:chOff x="380072" y="2743200"/>
            <a:chExt cx="1625035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AAC2F5-C69B-4E32-809F-9C23D5625BDF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2F7813-FC91-42A9-9746-F0EF1799B6C5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B3F86F-A846-424A-8CC0-9802BCC7AB33}"/>
              </a:ext>
            </a:extLst>
          </p:cNvPr>
          <p:cNvGrpSpPr/>
          <p:nvPr/>
        </p:nvGrpSpPr>
        <p:grpSpPr>
          <a:xfrm>
            <a:off x="6845582" y="2727614"/>
            <a:ext cx="1625035" cy="396032"/>
            <a:chOff x="380072" y="2743200"/>
            <a:chExt cx="1625035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DB39F6-63E2-4AE1-99DF-05E6486713B5}"/>
                </a:ext>
              </a:extLst>
            </p:cNvPr>
            <p:cNvSpPr txBox="1"/>
            <p:nvPr/>
          </p:nvSpPr>
          <p:spPr>
            <a:xfrm>
              <a:off x="380072" y="2743200"/>
              <a:ext cx="8772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Tempe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F1A2F31-8ADD-4F95-B342-DAE469E50621}"/>
                </a:ext>
              </a:extLst>
            </p:cNvPr>
            <p:cNvSpPr txBox="1"/>
            <p:nvPr/>
          </p:nvSpPr>
          <p:spPr>
            <a:xfrm>
              <a:off x="1371600" y="2743200"/>
              <a:ext cx="633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Poly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6E87B0-7521-410D-859D-E97F9620D80B}"/>
              </a:ext>
            </a:extLst>
          </p:cNvPr>
          <p:cNvGrpSpPr/>
          <p:nvPr/>
        </p:nvGrpSpPr>
        <p:grpSpPr>
          <a:xfrm>
            <a:off x="380072" y="2413567"/>
            <a:ext cx="1625035" cy="698965"/>
            <a:chOff x="380072" y="2413567"/>
            <a:chExt cx="1625035" cy="6989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A86999C-3BBB-44A9-9683-9606B1C57B61}"/>
                </a:ext>
              </a:extLst>
            </p:cNvPr>
            <p:cNvGrpSpPr/>
            <p:nvPr/>
          </p:nvGrpSpPr>
          <p:grpSpPr>
            <a:xfrm>
              <a:off x="380072" y="2743200"/>
              <a:ext cx="1625035" cy="369332"/>
              <a:chOff x="380072" y="2743200"/>
              <a:chExt cx="1625035" cy="369332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8E38AD-4476-4F48-A499-9F3EB0DBAC04}"/>
                  </a:ext>
                </a:extLst>
              </p:cNvPr>
              <p:cNvSpPr txBox="1"/>
              <p:nvPr/>
            </p:nvSpPr>
            <p:spPr>
              <a:xfrm>
                <a:off x="380072" y="2743200"/>
                <a:ext cx="8772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Tempe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F6CE8F9-69A5-48DD-A941-32F81F9FFBBF}"/>
                  </a:ext>
                </a:extLst>
              </p:cNvPr>
              <p:cNvSpPr txBox="1"/>
              <p:nvPr/>
            </p:nvSpPr>
            <p:spPr>
              <a:xfrm>
                <a:off x="1371600" y="2743200"/>
                <a:ext cx="63350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Poly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7B1BA0-F20D-4C9E-8D21-743F69236494}"/>
                </a:ext>
              </a:extLst>
            </p:cNvPr>
            <p:cNvGrpSpPr/>
            <p:nvPr/>
          </p:nvGrpSpPr>
          <p:grpSpPr>
            <a:xfrm>
              <a:off x="818686" y="2413567"/>
              <a:ext cx="869668" cy="329633"/>
              <a:chOff x="818686" y="2413567"/>
              <a:chExt cx="869668" cy="32963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8140145-3B35-4DE3-9E3C-2376C000405A}"/>
                  </a:ext>
                </a:extLst>
              </p:cNvPr>
              <p:cNvCxnSpPr>
                <a:stCxn id="3" idx="2"/>
                <a:endCxn id="7" idx="0"/>
              </p:cNvCxnSpPr>
              <p:nvPr/>
            </p:nvCxnSpPr>
            <p:spPr>
              <a:xfrm flipH="1">
                <a:off x="818686" y="2413567"/>
                <a:ext cx="438614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E7C50BB-8746-4394-A4D5-3601B774275C}"/>
                  </a:ext>
                </a:extLst>
              </p:cNvPr>
              <p:cNvCxnSpPr>
                <a:cxnSpLocks/>
                <a:stCxn id="8" idx="0"/>
              </p:cNvCxnSpPr>
              <p:nvPr/>
            </p:nvCxnSpPr>
            <p:spPr>
              <a:xfrm flipH="1" flipV="1">
                <a:off x="1266158" y="2428598"/>
                <a:ext cx="422196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0EAA04-5399-4BA8-8AA4-CB7FA645E8CA}"/>
              </a:ext>
            </a:extLst>
          </p:cNvPr>
          <p:cNvGrpSpPr/>
          <p:nvPr/>
        </p:nvGrpSpPr>
        <p:grpSpPr>
          <a:xfrm>
            <a:off x="2995094" y="2404140"/>
            <a:ext cx="869668" cy="329633"/>
            <a:chOff x="818686" y="2413567"/>
            <a:chExt cx="869668" cy="32963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6600F94-608A-4EB3-AF9C-6757D5D9FB45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9C4E79-4E8D-451E-A8C0-3A393DBB79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09FA1ED-A1C8-4AEE-9FE0-4205DD6FF4C7}"/>
              </a:ext>
            </a:extLst>
          </p:cNvPr>
          <p:cNvGrpSpPr/>
          <p:nvPr/>
        </p:nvGrpSpPr>
        <p:grpSpPr>
          <a:xfrm>
            <a:off x="5015906" y="2413567"/>
            <a:ext cx="869668" cy="329633"/>
            <a:chOff x="818686" y="2413567"/>
            <a:chExt cx="869668" cy="32963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C7F2A78-6A9B-4CA7-AF0A-2B8AA1B63252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63746A8-324C-486A-86F6-9E29D80354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AD6B6-15DA-4C4F-AEEA-23A1BDA78FEB}"/>
              </a:ext>
            </a:extLst>
          </p:cNvPr>
          <p:cNvGrpSpPr/>
          <p:nvPr/>
        </p:nvGrpSpPr>
        <p:grpSpPr>
          <a:xfrm>
            <a:off x="7287976" y="2397981"/>
            <a:ext cx="869668" cy="329633"/>
            <a:chOff x="818686" y="2413567"/>
            <a:chExt cx="869668" cy="329633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C8FDE9-621F-44FB-8209-6568FEA82948}"/>
                </a:ext>
              </a:extLst>
            </p:cNvPr>
            <p:cNvCxnSpPr/>
            <p:nvPr/>
          </p:nvCxnSpPr>
          <p:spPr>
            <a:xfrm flipH="1">
              <a:off x="818686" y="2413567"/>
              <a:ext cx="438614" cy="32963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3CCEF-16DC-4EDF-A165-6D9A278560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6158" y="2428598"/>
              <a:ext cx="422196" cy="31460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0089510-CED1-4B25-9A94-CB86D539A634}"/>
              </a:ext>
            </a:extLst>
          </p:cNvPr>
          <p:cNvGrpSpPr/>
          <p:nvPr/>
        </p:nvGrpSpPr>
        <p:grpSpPr>
          <a:xfrm>
            <a:off x="217602" y="3133073"/>
            <a:ext cx="1048556" cy="637410"/>
            <a:chOff x="419565" y="2413567"/>
            <a:chExt cx="2429989" cy="63741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4D29AF6-E29C-49C3-B8D9-16E6F117B7F2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6B26844-C099-4C34-BB98-31EDA5F71E04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3850FFE-E435-4323-8C32-9060C755BA63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A8A593B-483A-47AB-A2D4-E6D2253BBE5D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AE4F914-E2D9-4921-838C-6D1A221A2B23}"/>
                  </a:ext>
                </a:extLst>
              </p:cNvPr>
              <p:cNvCxnSpPr>
                <a:cxnSpLocks/>
                <a:endCxn id="39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1C0770E-2E78-4329-A8F9-9CEA1CBCB3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9C14CC1-AD60-4326-BCC7-83F8DFEEDBE5}"/>
              </a:ext>
            </a:extLst>
          </p:cNvPr>
          <p:cNvGrpSpPr/>
          <p:nvPr/>
        </p:nvGrpSpPr>
        <p:grpSpPr>
          <a:xfrm>
            <a:off x="1262189" y="3125028"/>
            <a:ext cx="1048556" cy="637410"/>
            <a:chOff x="419565" y="2413567"/>
            <a:chExt cx="2429989" cy="63741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12622B4-33F1-45E1-8F44-AB413813C5F4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D58F741-4D1C-4A3F-809D-0B843F3AB1AF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CDAAD2A-4699-47CD-B420-C4236B53CE37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13F0CC23-09D0-477D-A012-BB7D73ACC7B5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10DDE5EA-415F-4B4F-8471-51BC597EB3E3}"/>
                  </a:ext>
                </a:extLst>
              </p:cNvPr>
              <p:cNvCxnSpPr>
                <a:cxnSpLocks/>
                <a:endCxn id="47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FC7DEC9-228B-4E46-AA5C-8438E12B15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4955DE1-594B-4B7D-9D43-72699FFCBE02}"/>
              </a:ext>
            </a:extLst>
          </p:cNvPr>
          <p:cNvGrpSpPr/>
          <p:nvPr/>
        </p:nvGrpSpPr>
        <p:grpSpPr>
          <a:xfrm>
            <a:off x="2315657" y="3123460"/>
            <a:ext cx="1048556" cy="637410"/>
            <a:chOff x="419565" y="2413567"/>
            <a:chExt cx="2429989" cy="637410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1C4A21D-083F-477C-B0F3-B5780145C611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24E59EA-E479-44C9-805D-9C0ED2B961D3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1528290-AE15-4208-917A-46E4FF324E31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9B492E8E-0C9C-4F57-AD9E-E489813D32BC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DF5E9602-16FD-4BB5-B93C-7E2D8D542F5F}"/>
                  </a:ext>
                </a:extLst>
              </p:cNvPr>
              <p:cNvCxnSpPr>
                <a:cxnSpLocks/>
                <a:endCxn id="54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1E805657-53E4-4C77-8A2B-8607BA966E8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FEAC680-91EF-4BA1-A0A7-4E1800B12B41}"/>
              </a:ext>
            </a:extLst>
          </p:cNvPr>
          <p:cNvGrpSpPr/>
          <p:nvPr/>
        </p:nvGrpSpPr>
        <p:grpSpPr>
          <a:xfrm>
            <a:off x="3379410" y="3113798"/>
            <a:ext cx="1048556" cy="637410"/>
            <a:chOff x="419565" y="2413567"/>
            <a:chExt cx="2429989" cy="637410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748CE18-F6AC-4C32-A85A-BA18AAEA2180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C848F53-3617-4EFE-98E0-DA3883417F85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8FACE35-28B6-4BDE-8F43-6EC875FF4D6C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AC4A480B-2FC4-45E6-89AC-AB7F3A55AAD2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B4C45EE-9182-427E-8ED6-AA23B22A1BD4}"/>
                  </a:ext>
                </a:extLst>
              </p:cNvPr>
              <p:cNvCxnSpPr>
                <a:cxnSpLocks/>
                <a:endCxn id="61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EF0765BC-08C5-4B57-AAFB-40DE1BC8CC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77FE15A-4907-4240-A63A-D37ACCCE960D}"/>
              </a:ext>
            </a:extLst>
          </p:cNvPr>
          <p:cNvGrpSpPr/>
          <p:nvPr/>
        </p:nvGrpSpPr>
        <p:grpSpPr>
          <a:xfrm>
            <a:off x="4450406" y="3113798"/>
            <a:ext cx="1048556" cy="637410"/>
            <a:chOff x="419565" y="2413567"/>
            <a:chExt cx="2429989" cy="637410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A60C5388-73A3-46C5-BCF8-3F3A2FED03DE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4E8D21B7-A638-4F15-87DD-ADAADB4B9D1C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928CFD7-95DB-4D95-8461-B30A24144DD7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34ABED37-C8A6-4A51-A310-45E73EC28157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428D4686-8F77-4D3A-B450-E5A150579B14}"/>
                  </a:ext>
                </a:extLst>
              </p:cNvPr>
              <p:cNvCxnSpPr>
                <a:cxnSpLocks/>
                <a:endCxn id="68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104BBF48-B5EF-428E-8A4A-8455825BE09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6651B12-E6CC-4C29-A59D-B4D99F626AB2}"/>
              </a:ext>
            </a:extLst>
          </p:cNvPr>
          <p:cNvGrpSpPr/>
          <p:nvPr/>
        </p:nvGrpSpPr>
        <p:grpSpPr>
          <a:xfrm>
            <a:off x="5532998" y="3113798"/>
            <a:ext cx="1048556" cy="637410"/>
            <a:chOff x="419565" y="2413567"/>
            <a:chExt cx="2429989" cy="637410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CDD7CF22-DACB-44B9-8B2F-B6CC6D1ACFAF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F5875B29-23E9-4E62-9D60-495F687EFA30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2A3D506-AD5E-4DE7-8457-9F250F66EB5B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B506FA54-481D-433C-B00E-1E3628DC7D58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CB58BE39-4BE6-4E41-98AE-F149F8F89C02}"/>
                  </a:ext>
                </a:extLst>
              </p:cNvPr>
              <p:cNvCxnSpPr>
                <a:cxnSpLocks/>
                <a:endCxn id="75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88B4BBF7-5DD0-4A1D-BE1A-0667D26D582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0D47984-2D83-41EC-96FF-EBC32C1603D1}"/>
              </a:ext>
            </a:extLst>
          </p:cNvPr>
          <p:cNvGrpSpPr/>
          <p:nvPr/>
        </p:nvGrpSpPr>
        <p:grpSpPr>
          <a:xfrm>
            <a:off x="6618441" y="3113798"/>
            <a:ext cx="1048556" cy="637410"/>
            <a:chOff x="419565" y="2413567"/>
            <a:chExt cx="2429989" cy="637410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BFFEFCD7-1619-477B-8CEC-BFC12776390F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A53650C-7ABB-4FDC-942C-45DE0961B314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113EAFF1-FA7F-46A4-B274-665D9BCCB29D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24FE6964-5B11-4E63-B300-986C7655C05B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EC334108-602D-4E8A-9535-0762B07EACA4}"/>
                  </a:ext>
                </a:extLst>
              </p:cNvPr>
              <p:cNvCxnSpPr>
                <a:cxnSpLocks/>
                <a:endCxn id="82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BEA608F1-EB26-4E26-B9BA-35BD77FF7E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2687184-AF2C-45AF-A316-18E9AC4E8924}"/>
              </a:ext>
            </a:extLst>
          </p:cNvPr>
          <p:cNvGrpSpPr/>
          <p:nvPr/>
        </p:nvGrpSpPr>
        <p:grpSpPr>
          <a:xfrm>
            <a:off x="7695234" y="3125010"/>
            <a:ext cx="1048556" cy="637410"/>
            <a:chOff x="419565" y="2413567"/>
            <a:chExt cx="2429989" cy="6374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CE7AFD1-DF9C-4ABA-9D1C-47F025EE97B0}"/>
                </a:ext>
              </a:extLst>
            </p:cNvPr>
            <p:cNvGrpSpPr/>
            <p:nvPr/>
          </p:nvGrpSpPr>
          <p:grpSpPr>
            <a:xfrm>
              <a:off x="419565" y="2743200"/>
              <a:ext cx="2429989" cy="307777"/>
              <a:chOff x="419565" y="2743200"/>
              <a:chExt cx="2429989" cy="307777"/>
            </a:xfrm>
          </p:grpSpPr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2B1F2F2A-CDB2-46A7-B4A0-AC497E152557}"/>
                  </a:ext>
                </a:extLst>
              </p:cNvPr>
              <p:cNvSpPr txBox="1"/>
              <p:nvPr/>
            </p:nvSpPr>
            <p:spPr>
              <a:xfrm>
                <a:off x="419565" y="2743200"/>
                <a:ext cx="99564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Fall</a:t>
                </a: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4D7D7746-BCC8-4B65-9B0F-E7DC6CCF3BEC}"/>
                  </a:ext>
                </a:extLst>
              </p:cNvPr>
              <p:cNvSpPr txBox="1"/>
              <p:nvPr/>
            </p:nvSpPr>
            <p:spPr>
              <a:xfrm>
                <a:off x="1371598" y="2743200"/>
                <a:ext cx="147795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Spring</a:t>
                </a: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BB042A3A-27AE-40A6-8484-1E42689CE185}"/>
                </a:ext>
              </a:extLst>
            </p:cNvPr>
            <p:cNvGrpSpPr/>
            <p:nvPr/>
          </p:nvGrpSpPr>
          <p:grpSpPr>
            <a:xfrm>
              <a:off x="917389" y="2413567"/>
              <a:ext cx="1227138" cy="337257"/>
              <a:chOff x="917389" y="2413567"/>
              <a:chExt cx="1227138" cy="337257"/>
            </a:xfrm>
          </p:grpSpPr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DF216EA7-F6AD-4A5C-8223-27B89D838E4C}"/>
                  </a:ext>
                </a:extLst>
              </p:cNvPr>
              <p:cNvCxnSpPr>
                <a:cxnSpLocks/>
                <a:endCxn id="89" idx="0"/>
              </p:cNvCxnSpPr>
              <p:nvPr/>
            </p:nvCxnSpPr>
            <p:spPr>
              <a:xfrm flipH="1">
                <a:off x="917389" y="2413567"/>
                <a:ext cx="494620" cy="32963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9F6E4EBB-EB0E-4C45-847E-9C7A93AB5AA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412006" y="2436222"/>
                <a:ext cx="732521" cy="3146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A09AED7-B8A0-4E8A-B981-7669D40E5A8C}"/>
              </a:ext>
            </a:extLst>
          </p:cNvPr>
          <p:cNvSpPr txBox="1"/>
          <p:nvPr/>
        </p:nvSpPr>
        <p:spPr>
          <a:xfrm>
            <a:off x="228600" y="4456938"/>
            <a:ext cx="8763000" cy="1508105"/>
          </a:xfrm>
          <a:prstGeom prst="rect">
            <a:avLst/>
          </a:prstGeom>
          <a:noFill/>
          <a:ln w="1905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300" dirty="0">
                <a:solidFill>
                  <a:srgbClr val="009900"/>
                </a:solidFill>
              </a:rPr>
              <a:t>Our data-collection period (2016-19) included 4 spring semesters and 3 fall semesters, and several of the 16 populations were only sampled once or twice, some with low </a:t>
            </a:r>
            <a:r>
              <a:rPr lang="en-US" sz="2300" i="1" dirty="0">
                <a:solidFill>
                  <a:srgbClr val="009900"/>
                </a:solidFill>
              </a:rPr>
              <a:t>N</a:t>
            </a:r>
            <a:r>
              <a:rPr lang="en-US" sz="2300" dirty="0">
                <a:solidFill>
                  <a:srgbClr val="009900"/>
                </a:solidFill>
              </a:rPr>
              <a:t>. So, even with total </a:t>
            </a:r>
            <a:r>
              <a:rPr lang="en-US" sz="2300" i="1" dirty="0">
                <a:solidFill>
                  <a:srgbClr val="009900"/>
                </a:solidFill>
              </a:rPr>
              <a:t>N</a:t>
            </a:r>
            <a:r>
              <a:rPr lang="en-US" sz="2300" dirty="0">
                <a:solidFill>
                  <a:srgbClr val="009900"/>
                </a:solidFill>
              </a:rPr>
              <a:t> &gt; 4000, confirmation of consistent patterns is challenging. </a:t>
            </a:r>
          </a:p>
        </p:txBody>
      </p:sp>
    </p:spTree>
    <p:extLst>
      <p:ext uri="{BB962C8B-B14F-4D97-AF65-F5344CB8AC3E}">
        <p14:creationId xmlns:p14="http://schemas.microsoft.com/office/powerpoint/2010/main" val="3117117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Problem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College physics instructors often report deficiencies in introductory students’ mathematical skills</a:t>
            </a:r>
          </a:p>
          <a:p>
            <a:r>
              <a:rPr lang="en-US" altLang="en-US" sz="2800" dirty="0"/>
              <a:t>Weak skills with basic pre-college mathematics can severely impact physics students’ course performance </a:t>
            </a:r>
          </a:p>
          <a:p>
            <a:r>
              <a:rPr lang="en-US" altLang="en-US" sz="2800" dirty="0"/>
              <a:t>We have explored the nature and prevalence of physics students’ difficulties with elementary mathematics, using “stripped-down” problems with </a:t>
            </a:r>
            <a:r>
              <a:rPr lang="en-US" altLang="en-US" sz="2800"/>
              <a:t>little or no </a:t>
            </a:r>
            <a:r>
              <a:rPr lang="en-US" altLang="en-US" sz="2800" dirty="0"/>
              <a:t>physics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4CCC2-33A7-457D-A55E-A5485CDE8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AE1C4-B196-4546-9F7B-D75AB8520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/>
              <a:t>Regardless of course (algebra- or calculus-based), campus (Tempe or Poly), or semester (Spring or Fall):</a:t>
            </a:r>
          </a:p>
          <a:p>
            <a:r>
              <a:rPr lang="en-US" sz="2400" dirty="0"/>
              <a:t>Difficulties with basic mathematical operations are widespread; average error rates range from 20-70%;</a:t>
            </a:r>
          </a:p>
          <a:p>
            <a:r>
              <a:rPr lang="en-US" sz="2400" dirty="0"/>
              <a:t>Performance on problems using symbols for constants is significantly worse than on problems using numbers;</a:t>
            </a:r>
          </a:p>
          <a:p>
            <a:r>
              <a:rPr lang="en-US" sz="2400" dirty="0"/>
              <a:t>During problem-solving interviews, students self-correct approximately 50% of errors following minimal prompts;</a:t>
            </a:r>
          </a:p>
          <a:p>
            <a:endParaRPr lang="en-US" sz="2400" dirty="0"/>
          </a:p>
          <a:p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0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4CCC2-33A7-457D-A55E-A5485CDE8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AE1C4-B196-4546-9F7B-D75AB8520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Regardless of course (algebra- or calculus-based), campus (Tempe or Poly), or semester (Spring or Fall):</a:t>
            </a:r>
          </a:p>
          <a:p>
            <a:r>
              <a:rPr lang="en-US" sz="2400" dirty="0"/>
              <a:t>Difficulties with basic mathematical operations are widespread; average error rates range from 20-70%;</a:t>
            </a:r>
          </a:p>
          <a:p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Performance on problems using symbols for constants is significantly worse than on problems using numbers;</a:t>
            </a:r>
          </a:p>
          <a:p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During problem-solving interviews, students self-correct approximately 50% of errors following minimal prompts;</a:t>
            </a:r>
          </a:p>
          <a:p>
            <a:endParaRPr lang="en-US" sz="2400" dirty="0"/>
          </a:p>
          <a:p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00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7694" y="2209800"/>
            <a:ext cx="8229600" cy="2884487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F3875F1-4246-4AF6-B056-F00E111C8CB0}"/>
              </a:ext>
            </a:extLst>
          </p:cNvPr>
          <p:cNvSpPr/>
          <p:nvPr/>
        </p:nvSpPr>
        <p:spPr>
          <a:xfrm>
            <a:off x="685800" y="2362200"/>
            <a:ext cx="457200" cy="490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596854-776C-4813-92D3-01F3C7976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16" y="355249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AF7B4B-EE04-46A8-92E1-34CFE597B699}"/>
              </a:ext>
            </a:extLst>
          </p:cNvPr>
          <p:cNvSpPr txBox="1"/>
          <p:nvPr/>
        </p:nvSpPr>
        <p:spPr>
          <a:xfrm>
            <a:off x="1641602" y="5094287"/>
            <a:ext cx="6035627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Correct Response Rate, Poly; Fall 2016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Algebra-based course, first semester: 47%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= 94)</a:t>
            </a:r>
          </a:p>
          <a:p>
            <a:pPr>
              <a:spcAft>
                <a:spcPts val="300"/>
              </a:spcAft>
            </a:pPr>
            <a:r>
              <a:rPr lang="en-US" sz="2000" dirty="0"/>
              <a:t>Calculus-based course, first semester: 44%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= 98)</a:t>
            </a:r>
          </a:p>
        </p:txBody>
      </p:sp>
    </p:spTree>
    <p:extLst>
      <p:ext uri="{BB962C8B-B14F-4D97-AF65-F5344CB8AC3E}">
        <p14:creationId xmlns:p14="http://schemas.microsoft.com/office/powerpoint/2010/main" val="104666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22868" y="334169"/>
            <a:ext cx="8229600" cy="1143000"/>
          </a:xfrm>
        </p:spPr>
        <p:txBody>
          <a:bodyPr/>
          <a:lstStyle/>
          <a:p>
            <a:endParaRPr lang="en-US" altLang="en-US" dirty="0"/>
          </a:p>
        </p:txBody>
      </p:sp>
      <p:pic>
        <p:nvPicPr>
          <p:cNvPr id="1843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2133600"/>
            <a:ext cx="8229600" cy="2836863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E7A1122-258C-44B2-B57B-EA3DF2AD8485}"/>
              </a:ext>
            </a:extLst>
          </p:cNvPr>
          <p:cNvSpPr/>
          <p:nvPr/>
        </p:nvSpPr>
        <p:spPr>
          <a:xfrm>
            <a:off x="838200" y="2362200"/>
            <a:ext cx="457200" cy="338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9076FD-AD4D-4506-BF0B-AAC719B7461A}"/>
              </a:ext>
            </a:extLst>
          </p:cNvPr>
          <p:cNvSpPr txBox="1"/>
          <p:nvPr/>
        </p:nvSpPr>
        <p:spPr>
          <a:xfrm>
            <a:off x="1447800" y="5119062"/>
            <a:ext cx="6163867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Correct Response Rate, Tempe; Fall 2018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Algebra-based course, first semester: 50%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= 308)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Calculus-based course, first semester: 79%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= 330)</a:t>
            </a:r>
          </a:p>
        </p:txBody>
      </p:sp>
    </p:spTree>
    <p:extLst>
      <p:ext uri="{BB962C8B-B14F-4D97-AF65-F5344CB8AC3E}">
        <p14:creationId xmlns:p14="http://schemas.microsoft.com/office/powerpoint/2010/main" val="41023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81E1B75-3139-4285-97AD-70BF408DCE02}"/>
              </a:ext>
            </a:extLst>
          </p:cNvPr>
          <p:cNvGrpSpPr/>
          <p:nvPr/>
        </p:nvGrpSpPr>
        <p:grpSpPr>
          <a:xfrm>
            <a:off x="270453" y="228600"/>
            <a:ext cx="8603093" cy="5232512"/>
            <a:chOff x="381000" y="1219200"/>
            <a:chExt cx="8603093" cy="5232512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B3C9F3F-1F43-4C23-9F49-C2ADB96E1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" y="1219200"/>
              <a:ext cx="8603093" cy="5232512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9FE3750-ACEE-459D-8D4D-91223CCD9BF9}"/>
                </a:ext>
              </a:extLst>
            </p:cNvPr>
            <p:cNvSpPr/>
            <p:nvPr/>
          </p:nvSpPr>
          <p:spPr>
            <a:xfrm>
              <a:off x="762000" y="1676400"/>
              <a:ext cx="457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A1B9B2B-0593-4AD4-B6EE-203BE2D6D107}"/>
              </a:ext>
            </a:extLst>
          </p:cNvPr>
          <p:cNvSpPr txBox="1"/>
          <p:nvPr/>
        </p:nvSpPr>
        <p:spPr>
          <a:xfrm>
            <a:off x="1508500" y="5257800"/>
            <a:ext cx="616386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Correct Response Rate, Tempe; Fall 2018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Algebra-based course, first semester: 43%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= 305)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Calculus-based course, first semester: 56%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= 329)</a:t>
            </a:r>
          </a:p>
        </p:txBody>
      </p:sp>
    </p:spTree>
    <p:extLst>
      <p:ext uri="{BB962C8B-B14F-4D97-AF65-F5344CB8AC3E}">
        <p14:creationId xmlns:p14="http://schemas.microsoft.com/office/powerpoint/2010/main" val="264502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EBF748B-2BA9-43B5-9BCB-CA459DC8C5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9" t="33310" r="80147" b="23527"/>
          <a:stretch/>
        </p:blipFill>
        <p:spPr>
          <a:xfrm>
            <a:off x="3200400" y="2209800"/>
            <a:ext cx="1922690" cy="214939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0665422-32F2-49E3-8D86-DCBEBB85E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A7187A-E2AC-43F2-B86D-702489941841}"/>
              </a:ext>
            </a:extLst>
          </p:cNvPr>
          <p:cNvSpPr txBox="1"/>
          <p:nvPr/>
        </p:nvSpPr>
        <p:spPr>
          <a:xfrm>
            <a:off x="1490066" y="5151356"/>
            <a:ext cx="616386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Correct Response Rate, Tempe; Spring 2018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Algebra-based course, first semester: 36%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= 140)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Calculus-based course, first semester: 63%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= 733)</a:t>
            </a:r>
          </a:p>
        </p:txBody>
      </p:sp>
    </p:spTree>
    <p:extLst>
      <p:ext uri="{BB962C8B-B14F-4D97-AF65-F5344CB8AC3E}">
        <p14:creationId xmlns:p14="http://schemas.microsoft.com/office/powerpoint/2010/main" val="267214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4CCC2-33A7-457D-A55E-A5485CDE8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AE1C4-B196-4546-9F7B-D75AB8520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Regardless of course (algebra- or calculus-based), campus (Tempe or Poly), or semester (Spring or Fall):</a:t>
            </a:r>
          </a:p>
          <a:p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Difficulties with basic mathematical operations are widespread; average error rates range from 20-70%;</a:t>
            </a:r>
          </a:p>
          <a:p>
            <a:r>
              <a:rPr lang="en-US" sz="2400" dirty="0"/>
              <a:t>Performance on problems using symbols for constants is significantly worse than on problems using numbers;</a:t>
            </a:r>
          </a:p>
          <a:p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During problem-solving interviews, students self-correct approximately 50% of errors following minimal prompts;</a:t>
            </a:r>
          </a:p>
          <a:p>
            <a:endParaRPr lang="en-US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035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BF5E85-9A78-414C-A1B8-FDF30EA52A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" t="26973" r="75793" b="38487"/>
          <a:stretch/>
        </p:blipFill>
        <p:spPr>
          <a:xfrm>
            <a:off x="139888" y="2619636"/>
            <a:ext cx="2356558" cy="9941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8F7750-EC34-404D-BF1F-A8AFC1DA4A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9" t="33310" r="80147" b="23527"/>
          <a:stretch/>
        </p:blipFill>
        <p:spPr>
          <a:xfrm>
            <a:off x="391080" y="4708606"/>
            <a:ext cx="1922690" cy="214939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39CFB07-64A8-4776-A2F3-CF0A2944C0A4}"/>
              </a:ext>
            </a:extLst>
          </p:cNvPr>
          <p:cNvCxnSpPr>
            <a:cxnSpLocks/>
          </p:cNvCxnSpPr>
          <p:nvPr/>
        </p:nvCxnSpPr>
        <p:spPr>
          <a:xfrm>
            <a:off x="0" y="4038600"/>
            <a:ext cx="88392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365D34B2-F89B-40E9-88EA-82A51BE99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Algebra, numeric </a:t>
            </a:r>
            <a:r>
              <a:rPr lang="en-US" sz="3600" i="1" dirty="0">
                <a:latin typeface="+mn-lt"/>
                <a:cs typeface="Times New Roman" panose="02020603050405020304" pitchFamily="18" charset="0"/>
              </a:rPr>
              <a:t>vs. </a:t>
            </a:r>
            <a:r>
              <a:rPr lang="en-US" sz="3600" dirty="0">
                <a:latin typeface="+mn-lt"/>
                <a:cs typeface="Times New Roman" panose="02020603050405020304" pitchFamily="18" charset="0"/>
              </a:rPr>
              <a:t>symbolic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709879-821D-49C3-A706-E9D2998C45FD}"/>
              </a:ext>
            </a:extLst>
          </p:cNvPr>
          <p:cNvSpPr/>
          <p:nvPr/>
        </p:nvSpPr>
        <p:spPr>
          <a:xfrm>
            <a:off x="406006" y="5788857"/>
            <a:ext cx="1371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CD40DC-D457-427F-AA8A-DD2577E43309}"/>
              </a:ext>
            </a:extLst>
          </p:cNvPr>
          <p:cNvSpPr txBox="1"/>
          <p:nvPr/>
        </p:nvSpPr>
        <p:spPr>
          <a:xfrm>
            <a:off x="3077066" y="2204957"/>
            <a:ext cx="5638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r>
              <a:rPr lang="en-US" sz="2400" b="1" i="1" dirty="0"/>
              <a:t>Fall 2018: 		</a:t>
            </a:r>
            <a:r>
              <a:rPr lang="en-US" sz="2400" dirty="0"/>
              <a:t>75% 	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 = 146)</a:t>
            </a:r>
          </a:p>
          <a:p>
            <a:r>
              <a:rPr lang="en-US" sz="2400" b="1" i="1" dirty="0"/>
              <a:t>Spring 2018: 	</a:t>
            </a:r>
            <a:r>
              <a:rPr lang="en-US" sz="2400" dirty="0"/>
              <a:t>83% 	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 = 897)</a:t>
            </a:r>
          </a:p>
          <a:p>
            <a:pPr algn="ctr"/>
            <a:endParaRPr lang="en-US" sz="2400" dirty="0"/>
          </a:p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EE811F-8420-48C8-876B-CAEB752D58CD}"/>
              </a:ext>
            </a:extLst>
          </p:cNvPr>
          <p:cNvSpPr/>
          <p:nvPr/>
        </p:nvSpPr>
        <p:spPr>
          <a:xfrm>
            <a:off x="2990568" y="4698449"/>
            <a:ext cx="5620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Fall 2018: 		</a:t>
            </a:r>
            <a:r>
              <a:rPr lang="en-US" sz="2400" dirty="0"/>
              <a:t>47% 	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 = 129)</a:t>
            </a:r>
          </a:p>
          <a:p>
            <a:r>
              <a:rPr lang="en-US" sz="2400" b="1" i="1" dirty="0"/>
              <a:t>Spring 2018: 	</a:t>
            </a:r>
            <a:r>
              <a:rPr lang="en-US" sz="2400" dirty="0"/>
              <a:t>63% 	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 = 733)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839FBA-5CA6-405B-B682-265586286BAA}"/>
              </a:ext>
            </a:extLst>
          </p:cNvPr>
          <p:cNvSpPr txBox="1"/>
          <p:nvPr/>
        </p:nvSpPr>
        <p:spPr>
          <a:xfrm>
            <a:off x="1429120" y="1354672"/>
            <a:ext cx="628576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Calculus-based course, first semester (Tempe);</a:t>
            </a:r>
          </a:p>
          <a:p>
            <a:pPr algn="ctr"/>
            <a:r>
              <a:rPr lang="en-US" sz="2000" b="1" dirty="0"/>
              <a:t> </a:t>
            </a:r>
            <a:r>
              <a:rPr lang="en-US" sz="2000" i="1" dirty="0"/>
              <a:t>Solve for </a:t>
            </a:r>
            <a:r>
              <a:rPr lang="en-US" sz="2000" dirty="0"/>
              <a:t>x</a:t>
            </a:r>
            <a:r>
              <a:rPr lang="en-US" sz="2000" i="1" dirty="0"/>
              <a:t>: % correct responses: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43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7" grpId="0"/>
      <p:bldP spid="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4CCC2-33A7-457D-A55E-A5485CDE8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AE1C4-B196-4546-9F7B-D75AB8520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Regardless of course (algebra- or calculus-based), campus (Tempe or Poly), or semester (Spring or Fall):</a:t>
            </a:r>
          </a:p>
          <a:p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Difficulties with basic mathematical operations are widespread; average error rates range from 20-70%;</a:t>
            </a:r>
          </a:p>
          <a:p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Performance on problems using symbols for constants is significantly worse than on problems using numbers;</a:t>
            </a:r>
          </a:p>
          <a:p>
            <a:r>
              <a:rPr lang="en-US" sz="2400" dirty="0"/>
              <a:t>During problem-solving interviews, students self-correct approximately 50% of errors following minimal prompts;</a:t>
            </a:r>
          </a:p>
          <a:p>
            <a:endParaRPr lang="en-US" sz="2400" dirty="0"/>
          </a:p>
          <a:p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694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3C8C6-3BFF-40CD-838B-44D5BC081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Student Self-Correction of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64DA5-614F-4EE9-8CF8-18A6FFBBA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>
                <a:solidFill>
                  <a:srgbClr val="000000"/>
                </a:solidFill>
              </a:rPr>
              <a:t>Our Interview Findings: </a:t>
            </a:r>
            <a:r>
              <a:rPr lang="en-US" sz="2400" dirty="0">
                <a:solidFill>
                  <a:srgbClr val="FF0000"/>
                </a:solidFill>
              </a:rPr>
              <a:t>Almost half </a:t>
            </a:r>
            <a:r>
              <a:rPr lang="en-US" sz="2400" dirty="0"/>
              <a:t>of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students’ errors on algebra problems were self-corrected by students during interviews, as a consequence of interviewer prompts or unprompted auto-correction.</a:t>
            </a:r>
            <a:endParaRPr lang="en-US" sz="1800" dirty="0">
              <a:solidFill>
                <a:sysClr val="windowText" lastClr="000000"/>
              </a:solidFill>
            </a:endParaRPr>
          </a:p>
          <a:p>
            <a:pPr marL="0" lvl="0" indent="0" algn="ctr">
              <a:spcBef>
                <a:spcPts val="3000"/>
              </a:spcBef>
              <a:buNone/>
            </a:pPr>
            <a:r>
              <a:rPr lang="en-US" sz="2400" b="1" dirty="0">
                <a:solidFill>
                  <a:srgbClr val="002060"/>
                </a:solidFill>
              </a:rPr>
              <a:t>Prompts Leading to Self-Correction</a:t>
            </a:r>
          </a:p>
          <a:p>
            <a:pPr lvl="0"/>
            <a:r>
              <a:rPr lang="en-US" sz="2400" i="1" dirty="0">
                <a:solidFill>
                  <a:srgbClr val="000000"/>
                </a:solidFill>
              </a:rPr>
              <a:t>“Explain that step”</a:t>
            </a:r>
            <a:endParaRPr lang="en-US" sz="2400" dirty="0">
              <a:solidFill>
                <a:srgbClr val="000000"/>
              </a:solidFill>
            </a:endParaRPr>
          </a:p>
          <a:p>
            <a:pPr lvl="0">
              <a:spcBef>
                <a:spcPts val="1200"/>
              </a:spcBef>
            </a:pPr>
            <a:r>
              <a:rPr lang="en-US" sz="2400" i="1" dirty="0">
                <a:solidFill>
                  <a:srgbClr val="000000"/>
                </a:solidFill>
              </a:rPr>
              <a:t>“Clarify what you mean</a:t>
            </a:r>
            <a:r>
              <a:rPr lang="en-US" sz="2400" dirty="0">
                <a:solidFill>
                  <a:srgbClr val="000000"/>
                </a:solidFill>
              </a:rPr>
              <a:t>.”</a:t>
            </a:r>
          </a:p>
          <a:p>
            <a:pPr lvl="0">
              <a:spcBef>
                <a:spcPts val="1200"/>
              </a:spcBef>
            </a:pPr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i="1" dirty="0">
                <a:solidFill>
                  <a:srgbClr val="000000"/>
                </a:solidFill>
              </a:rPr>
              <a:t>What does the problem ask you to do?”</a:t>
            </a:r>
          </a:p>
          <a:p>
            <a:pPr lvl="0">
              <a:spcBef>
                <a:spcPts val="1200"/>
              </a:spcBef>
            </a:pPr>
            <a:r>
              <a:rPr lang="en-US" sz="2400" i="1" dirty="0">
                <a:solidFill>
                  <a:srgbClr val="000000"/>
                </a:solidFill>
              </a:rPr>
              <a:t>[No specific prompt: Students asked to explain all work]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4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 to Date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Administer (and analyze) written diagnostic quiz, given to &gt; 4000 students in ≈ 30 algebra- and calculus-based physics classes over seven semesters at Arizona State University during 2016-2019; calculators </a:t>
            </a:r>
            <a:r>
              <a:rPr lang="en-US" altLang="en-US" sz="2800" i="1" dirty="0"/>
              <a:t>are</a:t>
            </a:r>
            <a:r>
              <a:rPr lang="en-US" altLang="en-US" sz="2800" dirty="0"/>
              <a:t> allowed</a:t>
            </a:r>
          </a:p>
          <a:p>
            <a:r>
              <a:rPr lang="en-US" altLang="en-US" sz="2800" dirty="0"/>
              <a:t>Carry out individual interviews with 75 students enrolled in those or similar courses during same period </a:t>
            </a:r>
            <a:r>
              <a:rPr lang="en-US" altLang="en-US" sz="2400" dirty="0"/>
              <a:t>(Primary interviewer: Matt Jones)</a:t>
            </a:r>
          </a:p>
          <a:p>
            <a:r>
              <a:rPr lang="en-US" altLang="en-US" sz="2800" dirty="0"/>
              <a:t>Topics: trigonometry, algebra, vectors, graphing, geometry</a:t>
            </a:r>
          </a:p>
        </p:txBody>
      </p:sp>
    </p:spTree>
    <p:extLst>
      <p:ext uri="{BB962C8B-B14F-4D97-AF65-F5344CB8AC3E}">
        <p14:creationId xmlns:p14="http://schemas.microsoft.com/office/powerpoint/2010/main" val="217322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  <p:bldP spid="17408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Interview Results: </a:t>
            </a:r>
            <a:r>
              <a:rPr lang="en-US" altLang="en-US" sz="4000" i="1" dirty="0"/>
              <a:t>N</a:t>
            </a:r>
            <a:r>
              <a:rPr lang="en-US" altLang="en-US" sz="4000" dirty="0"/>
              <a:t> = 53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10185" t="49413" r="28703" b="14691"/>
          <a:stretch>
            <a:fillRect/>
          </a:stretch>
        </p:blipFill>
        <p:spPr>
          <a:xfrm>
            <a:off x="325058" y="1552728"/>
            <a:ext cx="8493884" cy="2806393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0F2FA1-27A6-4807-A4AC-D3F46B1C8EB9}"/>
              </a:ext>
            </a:extLst>
          </p:cNvPr>
          <p:cNvSpPr txBox="1"/>
          <p:nvPr/>
        </p:nvSpPr>
        <p:spPr>
          <a:xfrm flipH="1">
            <a:off x="2019300" y="42672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/>
            <a:r>
              <a:rPr lang="en-US" altLang="en-US" sz="2400" b="1" dirty="0">
                <a:solidFill>
                  <a:srgbClr val="000000"/>
                </a:solidFill>
              </a:rPr>
              <a:t>Correct: 	         	         83%</a:t>
            </a:r>
          </a:p>
          <a:p>
            <a:pPr lvl="0" eaLnBrk="0" hangingPunct="0"/>
            <a:r>
              <a:rPr lang="en-US" altLang="en-US" sz="2400" b="1" dirty="0">
                <a:solidFill>
                  <a:srgbClr val="000000"/>
                </a:solidFill>
              </a:rPr>
              <a:t>Error, Self-corrected:       9%</a:t>
            </a:r>
          </a:p>
          <a:p>
            <a:pPr lvl="0" eaLnBrk="0" hangingPunct="0"/>
            <a:r>
              <a:rPr lang="en-US" altLang="en-US" sz="2400" b="1" dirty="0">
                <a:solidFill>
                  <a:srgbClr val="000000"/>
                </a:solidFill>
              </a:rPr>
              <a:t>Error, Uncorrected:          8%</a:t>
            </a:r>
          </a:p>
        </p:txBody>
      </p:sp>
    </p:spTree>
    <p:extLst>
      <p:ext uri="{BB962C8B-B14F-4D97-AF65-F5344CB8AC3E}">
        <p14:creationId xmlns:p14="http://schemas.microsoft.com/office/powerpoint/2010/main" val="202350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Interview Results: </a:t>
            </a:r>
            <a:r>
              <a:rPr lang="en-US" altLang="en-US" sz="4000" i="1" dirty="0"/>
              <a:t>N</a:t>
            </a:r>
            <a:r>
              <a:rPr lang="en-US" altLang="en-US" sz="4000" dirty="0"/>
              <a:t> = 53</a:t>
            </a:r>
          </a:p>
        </p:txBody>
      </p:sp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2362200" y="2895600"/>
            <a:ext cx="5410200" cy="2895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BFC302-33E2-41C3-886C-BA82A498C5E8}"/>
              </a:ext>
            </a:extLst>
          </p:cNvPr>
          <p:cNvSpPr txBox="1"/>
          <p:nvPr/>
        </p:nvSpPr>
        <p:spPr>
          <a:xfrm flipH="1">
            <a:off x="838200" y="1964773"/>
            <a:ext cx="731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dirty="0"/>
              <a:t> cos (20°) = </a:t>
            </a:r>
            <a:r>
              <a:rPr lang="en-US" i="1" dirty="0"/>
              <a:t>y</a:t>
            </a:r>
            <a:r>
              <a:rPr lang="en-US" dirty="0"/>
              <a:t> cos (70°)</a:t>
            </a:r>
          </a:p>
          <a:p>
            <a:r>
              <a:rPr lang="en-US" i="1" dirty="0"/>
              <a:t>x</a:t>
            </a:r>
            <a:r>
              <a:rPr lang="en-US" dirty="0"/>
              <a:t> cos (70°) + </a:t>
            </a:r>
            <a:r>
              <a:rPr lang="en-US" i="1" dirty="0"/>
              <a:t>y</a:t>
            </a:r>
            <a:r>
              <a:rPr lang="en-US" dirty="0"/>
              <a:t> cos (20°) = 10</a:t>
            </a:r>
          </a:p>
          <a:p>
            <a:endParaRPr lang="en-US" dirty="0"/>
          </a:p>
          <a:p>
            <a:r>
              <a:rPr lang="en-US" dirty="0"/>
              <a:t>What are the values of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? Show all your steps. Note: The value for </a:t>
            </a:r>
            <a:r>
              <a:rPr lang="en-US" i="1" dirty="0"/>
              <a:t>x</a:t>
            </a:r>
            <a:r>
              <a:rPr lang="en-US" dirty="0"/>
              <a:t> should NOT include </a:t>
            </a:r>
            <a:r>
              <a:rPr lang="en-US" i="1" dirty="0"/>
              <a:t>y</a:t>
            </a:r>
            <a:r>
              <a:rPr lang="en-US" dirty="0"/>
              <a:t>, and the value for </a:t>
            </a:r>
            <a:r>
              <a:rPr lang="en-US" i="1" dirty="0"/>
              <a:t>y</a:t>
            </a:r>
            <a:r>
              <a:rPr lang="en-US" dirty="0"/>
              <a:t> should NOT include </a:t>
            </a:r>
            <a:r>
              <a:rPr lang="en-US" i="1" dirty="0"/>
              <a:t>x</a:t>
            </a:r>
            <a:r>
              <a:rPr lang="en-US" dirty="0"/>
              <a:t>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DC979E7-A297-41FE-9240-3680BC079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2DADC1-A843-461C-AF84-C5E3D99CDDB3}"/>
              </a:ext>
            </a:extLst>
          </p:cNvPr>
          <p:cNvSpPr txBox="1"/>
          <p:nvPr/>
        </p:nvSpPr>
        <p:spPr>
          <a:xfrm flipH="1">
            <a:off x="1752600" y="44958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/>
            <a:r>
              <a:rPr lang="en-US" altLang="en-US" sz="2400" b="1" dirty="0">
                <a:solidFill>
                  <a:srgbClr val="000000"/>
                </a:solidFill>
              </a:rPr>
              <a:t>Correct: 	         	         57%</a:t>
            </a:r>
          </a:p>
          <a:p>
            <a:pPr lvl="0" eaLnBrk="0" hangingPunct="0"/>
            <a:r>
              <a:rPr lang="en-US" altLang="en-US" sz="2400" b="1" dirty="0">
                <a:solidFill>
                  <a:srgbClr val="000000"/>
                </a:solidFill>
              </a:rPr>
              <a:t>Error, Self-corrected:     19%</a:t>
            </a:r>
          </a:p>
          <a:p>
            <a:pPr lvl="0" eaLnBrk="0" hangingPunct="0"/>
            <a:r>
              <a:rPr lang="en-US" altLang="en-US" sz="2400" b="1" dirty="0">
                <a:solidFill>
                  <a:srgbClr val="000000"/>
                </a:solidFill>
              </a:rPr>
              <a:t>Error, Uncorrected:        25%</a:t>
            </a:r>
          </a:p>
        </p:txBody>
      </p:sp>
    </p:spTree>
    <p:extLst>
      <p:ext uri="{BB962C8B-B14F-4D97-AF65-F5344CB8AC3E}">
        <p14:creationId xmlns:p14="http://schemas.microsoft.com/office/powerpoint/2010/main" val="278298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7" grpId="0" build="p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Interview Results: </a:t>
            </a:r>
            <a:r>
              <a:rPr lang="en-US" altLang="en-US" sz="4000" i="1" dirty="0"/>
              <a:t>N</a:t>
            </a:r>
            <a:r>
              <a:rPr lang="en-US" altLang="en-US" sz="4000" dirty="0"/>
              <a:t> = 53</a:t>
            </a:r>
          </a:p>
        </p:txBody>
      </p:sp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2209800" y="2895600"/>
            <a:ext cx="5410200" cy="2895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0F716D-F868-490F-9C6F-613685FC4D83}"/>
              </a:ext>
            </a:extLst>
          </p:cNvPr>
          <p:cNvSpPr txBox="1"/>
          <p:nvPr/>
        </p:nvSpPr>
        <p:spPr>
          <a:xfrm>
            <a:off x="1219200" y="1794213"/>
            <a:ext cx="5867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i="1" dirty="0"/>
              <a:t>x</a:t>
            </a:r>
            <a:r>
              <a:rPr lang="en-US" dirty="0"/>
              <a:t> = b</a:t>
            </a:r>
            <a:r>
              <a:rPr lang="en-US" i="1" dirty="0"/>
              <a:t>y</a:t>
            </a:r>
          </a:p>
          <a:p>
            <a:r>
              <a:rPr lang="en-US" dirty="0" err="1"/>
              <a:t>b</a:t>
            </a:r>
            <a:r>
              <a:rPr lang="en-US" i="1" dirty="0" err="1"/>
              <a:t>x</a:t>
            </a:r>
            <a:r>
              <a:rPr lang="en-US" dirty="0"/>
              <a:t> + a</a:t>
            </a:r>
            <a:r>
              <a:rPr lang="en-US" i="1" dirty="0"/>
              <a:t>y</a:t>
            </a:r>
            <a:r>
              <a:rPr lang="en-US" dirty="0"/>
              <a:t> = c</a:t>
            </a:r>
          </a:p>
          <a:p>
            <a:endParaRPr lang="en-US" dirty="0"/>
          </a:p>
          <a:p>
            <a:r>
              <a:rPr lang="en-US" dirty="0"/>
              <a:t>a, b, and c are constants. </a:t>
            </a:r>
          </a:p>
          <a:p>
            <a:r>
              <a:rPr lang="en-US" dirty="0"/>
              <a:t>What are the values of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 in terms of a, b, and c? Show all your steps. Note: The value for </a:t>
            </a:r>
            <a:r>
              <a:rPr lang="en-US" i="1" dirty="0"/>
              <a:t>x</a:t>
            </a:r>
            <a:r>
              <a:rPr lang="en-US" dirty="0"/>
              <a:t> should NOT include </a:t>
            </a:r>
            <a:r>
              <a:rPr lang="en-US" i="1" dirty="0"/>
              <a:t>y</a:t>
            </a:r>
            <a:r>
              <a:rPr lang="en-US" dirty="0"/>
              <a:t>, and the value for </a:t>
            </a:r>
            <a:r>
              <a:rPr lang="en-US" i="1" dirty="0"/>
              <a:t>y</a:t>
            </a:r>
            <a:r>
              <a:rPr lang="en-US" dirty="0"/>
              <a:t> should NOT include </a:t>
            </a:r>
            <a:r>
              <a:rPr lang="en-US" i="1" dirty="0"/>
              <a:t>x</a:t>
            </a:r>
            <a:r>
              <a:rPr lang="en-US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B33306-7CBB-41BF-B702-2BE8929C566E}"/>
              </a:ext>
            </a:extLst>
          </p:cNvPr>
          <p:cNvSpPr txBox="1"/>
          <p:nvPr/>
        </p:nvSpPr>
        <p:spPr>
          <a:xfrm flipH="1">
            <a:off x="1676400" y="4703335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/>
            <a:r>
              <a:rPr lang="en-US" altLang="en-US" sz="2400" b="1" dirty="0">
                <a:solidFill>
                  <a:srgbClr val="000000"/>
                </a:solidFill>
              </a:rPr>
              <a:t>Correct: 	         	         55%</a:t>
            </a:r>
          </a:p>
          <a:p>
            <a:pPr lvl="0" eaLnBrk="0" hangingPunct="0"/>
            <a:r>
              <a:rPr lang="en-US" altLang="en-US" sz="2400" b="1" dirty="0">
                <a:solidFill>
                  <a:srgbClr val="000000"/>
                </a:solidFill>
              </a:rPr>
              <a:t>Error, Self-corrected:     21%</a:t>
            </a:r>
          </a:p>
          <a:p>
            <a:pPr lvl="0" eaLnBrk="0" hangingPunct="0"/>
            <a:r>
              <a:rPr lang="en-US" altLang="en-US" sz="2400" b="1" dirty="0">
                <a:solidFill>
                  <a:srgbClr val="000000"/>
                </a:solidFill>
              </a:rPr>
              <a:t>Error, Uncorrected:        25%</a:t>
            </a:r>
          </a:p>
        </p:txBody>
      </p:sp>
    </p:spTree>
    <p:extLst>
      <p:ext uri="{BB962C8B-B14F-4D97-AF65-F5344CB8AC3E}">
        <p14:creationId xmlns:p14="http://schemas.microsoft.com/office/powerpoint/2010/main" val="90872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3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7DD9-2E25-4A7B-A6A9-3B49D1AD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1664"/>
            <a:ext cx="8229600" cy="1143000"/>
          </a:xfrm>
        </p:spPr>
        <p:txBody>
          <a:bodyPr/>
          <a:lstStyle/>
          <a:p>
            <a:r>
              <a:rPr lang="en-US" sz="3600" dirty="0"/>
              <a:t>Summary: Implications for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36933-53F1-408A-98D1-7C393748F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33979"/>
            <a:ext cx="8534400" cy="49530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300" dirty="0"/>
              <a:t>Difficulties due to </a:t>
            </a:r>
            <a:r>
              <a:rPr lang="en-US" sz="2300" b="1" dirty="0"/>
              <a:t>skill-practice deficits </a:t>
            </a:r>
            <a:r>
              <a:rPr lang="en-US" sz="2300" dirty="0"/>
              <a:t>might be addressed by short-term, in- and out-of-class tutorials and assignments, designed to refresh students’ previously learned knowledge and skills (e.g., </a:t>
            </a:r>
            <a:r>
              <a:rPr lang="en-US" sz="2300" dirty="0" err="1"/>
              <a:t>Mikula</a:t>
            </a:r>
            <a:r>
              <a:rPr lang="en-US" sz="2300" dirty="0"/>
              <a:t> and Heckler, 2017)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Difficulties due to </a:t>
            </a:r>
            <a:r>
              <a:rPr lang="en-US" sz="2400" b="1" dirty="0"/>
              <a:t>“carelessness” </a:t>
            </a:r>
            <a:r>
              <a:rPr lang="en-US" sz="2400" dirty="0"/>
              <a:t>might be addressed by guiding students to (1) carefully check and re-check key steps in their calculation; (2) slow down, review problem statements, and re-solve when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67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8790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BDF130-2794-4E63-8032-3092274EA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609600"/>
            <a:ext cx="4520644" cy="45557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2D78AE-16C6-4CC8-BC71-FC79748D7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953000"/>
            <a:ext cx="6400013" cy="17131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2B50BD-ACBF-4F21-933A-5C40E719F6A2}"/>
              </a:ext>
            </a:extLst>
          </p:cNvPr>
          <p:cNvSpPr txBox="1"/>
          <p:nvPr/>
        </p:nvSpPr>
        <p:spPr>
          <a:xfrm>
            <a:off x="457200" y="381000"/>
            <a:ext cx="3754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</a:t>
            </a:r>
            <a:r>
              <a:rPr lang="en-US" dirty="0" err="1"/>
              <a:t>Torigoe</a:t>
            </a:r>
            <a:r>
              <a:rPr lang="en-US" dirty="0"/>
              <a:t> and Gladding (2011):</a:t>
            </a:r>
          </a:p>
        </p:txBody>
      </p:sp>
    </p:spTree>
    <p:extLst>
      <p:ext uri="{BB962C8B-B14F-4D97-AF65-F5344CB8AC3E}">
        <p14:creationId xmlns:p14="http://schemas.microsoft.com/office/powerpoint/2010/main" val="19510016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BDF130-2794-4E63-8032-3092274EA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609600"/>
            <a:ext cx="4520644" cy="45557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2D78AE-16C6-4CC8-BC71-FC79748D7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953000"/>
            <a:ext cx="6400013" cy="17131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2B50BD-ACBF-4F21-933A-5C40E719F6A2}"/>
              </a:ext>
            </a:extLst>
          </p:cNvPr>
          <p:cNvSpPr txBox="1"/>
          <p:nvPr/>
        </p:nvSpPr>
        <p:spPr>
          <a:xfrm>
            <a:off x="457200" y="381000"/>
            <a:ext cx="3754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</a:t>
            </a:r>
            <a:r>
              <a:rPr lang="en-US" dirty="0" err="1"/>
              <a:t>Torigoe</a:t>
            </a:r>
            <a:r>
              <a:rPr lang="en-US" dirty="0"/>
              <a:t> and Gladding (2011):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B411C3-85FB-42B8-83B4-9617F93598AB}"/>
              </a:ext>
            </a:extLst>
          </p:cNvPr>
          <p:cNvSpPr txBox="1"/>
          <p:nvPr/>
        </p:nvSpPr>
        <p:spPr>
          <a:xfrm>
            <a:off x="6096000" y="397933"/>
            <a:ext cx="289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−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Iα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[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½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a/R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…→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[½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][a/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= 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78.4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y =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x =?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8AF38C-C15C-4E43-AD65-84D360C6586D}"/>
              </a:ext>
            </a:extLst>
          </p:cNvPr>
          <p:cNvSpPr txBox="1"/>
          <p:nvPr/>
        </p:nvSpPr>
        <p:spPr>
          <a:xfrm>
            <a:off x="6018925" y="4250267"/>
            <a:ext cx="25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Our Numeric version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1772A7-7F21-4D9B-BDEE-C5984D61AEB7}"/>
              </a:ext>
            </a:extLst>
          </p:cNvPr>
          <p:cNvSpPr/>
          <p:nvPr/>
        </p:nvSpPr>
        <p:spPr>
          <a:xfrm>
            <a:off x="6424118" y="4921955"/>
            <a:ext cx="662481" cy="3149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EC2476-7DAD-4C84-8B96-352EC51D87F4}"/>
              </a:ext>
            </a:extLst>
          </p:cNvPr>
          <p:cNvSpPr/>
          <p:nvPr/>
        </p:nvSpPr>
        <p:spPr>
          <a:xfrm>
            <a:off x="2408676" y="5166845"/>
            <a:ext cx="791724" cy="3149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D34ED1-880B-4A45-B3C0-4982DAF5F07E}"/>
              </a:ext>
            </a:extLst>
          </p:cNvPr>
          <p:cNvSpPr/>
          <p:nvPr/>
        </p:nvSpPr>
        <p:spPr>
          <a:xfrm>
            <a:off x="6096000" y="3124200"/>
            <a:ext cx="1752599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A61FC6-B1F9-483B-B7CB-CF33CE6614F2}"/>
              </a:ext>
            </a:extLst>
          </p:cNvPr>
          <p:cNvSpPr/>
          <p:nvPr/>
        </p:nvSpPr>
        <p:spPr>
          <a:xfrm>
            <a:off x="5727930" y="1823921"/>
            <a:ext cx="2895600" cy="11944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0D6B8C29-827F-4BF4-B50D-09F8CB1E9B09}"/>
              </a:ext>
            </a:extLst>
          </p:cNvPr>
          <p:cNvSpPr/>
          <p:nvPr/>
        </p:nvSpPr>
        <p:spPr>
          <a:xfrm rot="2738539">
            <a:off x="7816153" y="3964536"/>
            <a:ext cx="707031" cy="23997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12649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DD492-4423-45D0-8B9F-9D519A471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/>
          <a:lstStyle/>
          <a:p>
            <a:r>
              <a:rPr lang="en-US" sz="4000" dirty="0"/>
              <a:t>Why the Difficulties with Symbols?</a:t>
            </a:r>
            <a:br>
              <a:rPr lang="en-US" sz="4000" dirty="0"/>
            </a:br>
            <a:r>
              <a:rPr lang="en-US" sz="2800" dirty="0"/>
              <a:t>Some Suggestions Arising from the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C9CDD-8C6D-4B8A-8D42-D827FE1AF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elementary math courses, “simplified forms” of equations are emphasized (i.e., few messy symbols and functions).</a:t>
            </a:r>
          </a:p>
          <a:p>
            <a:r>
              <a:rPr lang="en-US" sz="2400" dirty="0"/>
              <a:t>Many students get “overloaded” by seeing all the variables, and are unable to carry out procedures that they do successfully with numbers.</a:t>
            </a:r>
          </a:p>
          <a:p>
            <a:r>
              <a:rPr lang="en-US" sz="2400" dirty="0"/>
              <a:t>Many students have had </a:t>
            </a:r>
            <a:r>
              <a:rPr lang="en-US" sz="2400" i="1" dirty="0"/>
              <a:t>insufficient practice </a:t>
            </a:r>
            <a:r>
              <a:rPr lang="en-US" sz="2400" dirty="0"/>
              <a:t>with algebraic operations to avoid being overwhelmed by standard algebraic manipulations.</a:t>
            </a:r>
          </a:p>
          <a:p>
            <a:pPr lvl="1"/>
            <a:r>
              <a:rPr lang="en-US" sz="2000" dirty="0"/>
              <a:t>Students tend to become </a:t>
            </a:r>
            <a:r>
              <a:rPr lang="en-US" sz="2000" i="1" dirty="0"/>
              <a:t>careless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42" y="2227082"/>
            <a:ext cx="8229600" cy="1143000"/>
          </a:xfrm>
        </p:spPr>
        <p:txBody>
          <a:bodyPr/>
          <a:lstStyle/>
          <a:p>
            <a:r>
              <a:rPr lang="en-US" altLang="en-US" sz="4000" dirty="0"/>
              <a:t>Diagnostic Questions</a:t>
            </a:r>
            <a:br>
              <a:rPr lang="en-US" altLang="en-US" sz="4000" dirty="0"/>
            </a:br>
            <a:r>
              <a:rPr lang="en-US" altLang="en-US" sz="4000" dirty="0"/>
              <a:t> </a:t>
            </a:r>
            <a:r>
              <a:rPr lang="en-US" altLang="en-US" sz="2800" dirty="0"/>
              <a:t>with samples of correct student responses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3875F1-4246-4AF6-B056-F00E111C8CB0}"/>
              </a:ext>
            </a:extLst>
          </p:cNvPr>
          <p:cNvSpPr/>
          <p:nvPr/>
        </p:nvSpPr>
        <p:spPr>
          <a:xfrm>
            <a:off x="685800" y="2633663"/>
            <a:ext cx="457200" cy="490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88358-E10A-4866-91CC-F1E8B0583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198" y="2633663"/>
            <a:ext cx="8229600" cy="2884487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F3875F1-4246-4AF6-B056-F00E111C8CB0}"/>
              </a:ext>
            </a:extLst>
          </p:cNvPr>
          <p:cNvSpPr/>
          <p:nvPr/>
        </p:nvSpPr>
        <p:spPr>
          <a:xfrm>
            <a:off x="685800" y="2633663"/>
            <a:ext cx="457200" cy="490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596854-776C-4813-92D3-01F3C797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407C8AA-DD69-43B2-91F8-E9715F0D4068}"/>
              </a:ext>
            </a:extLst>
          </p:cNvPr>
          <p:cNvSpPr/>
          <p:nvPr/>
        </p:nvSpPr>
        <p:spPr>
          <a:xfrm>
            <a:off x="3733800" y="1905000"/>
            <a:ext cx="4953000" cy="3657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6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198" y="2633663"/>
            <a:ext cx="8229600" cy="2884487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F3875F1-4246-4AF6-B056-F00E111C8CB0}"/>
              </a:ext>
            </a:extLst>
          </p:cNvPr>
          <p:cNvSpPr/>
          <p:nvPr/>
        </p:nvSpPr>
        <p:spPr>
          <a:xfrm>
            <a:off x="685800" y="2633663"/>
            <a:ext cx="457200" cy="490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596854-776C-4813-92D3-01F3C797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62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pic>
        <p:nvPicPr>
          <p:cNvPr id="1843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667000"/>
            <a:ext cx="8229600" cy="2836863"/>
          </a:xfrm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762000" y="2895600"/>
            <a:ext cx="3810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600" b="1"/>
              <a:t>3.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7A1122-258C-44B2-B57B-EA3DF2AD8485}"/>
              </a:ext>
            </a:extLst>
          </p:cNvPr>
          <p:cNvSpPr/>
          <p:nvPr/>
        </p:nvSpPr>
        <p:spPr>
          <a:xfrm>
            <a:off x="685800" y="2895600"/>
            <a:ext cx="457200" cy="338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4383A4-90ED-43AB-9747-646E4C15E25B}"/>
              </a:ext>
            </a:extLst>
          </p:cNvPr>
          <p:cNvSpPr/>
          <p:nvPr/>
        </p:nvSpPr>
        <p:spPr>
          <a:xfrm>
            <a:off x="3733800" y="1905000"/>
            <a:ext cx="4953000" cy="3657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pic>
        <p:nvPicPr>
          <p:cNvPr id="1843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667000"/>
            <a:ext cx="8229600" cy="2836863"/>
          </a:xfrm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762000" y="2895600"/>
            <a:ext cx="3810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600" b="1"/>
              <a:t>3.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7A1122-258C-44B2-B57B-EA3DF2AD8485}"/>
              </a:ext>
            </a:extLst>
          </p:cNvPr>
          <p:cNvSpPr/>
          <p:nvPr/>
        </p:nvSpPr>
        <p:spPr>
          <a:xfrm>
            <a:off x="685800" y="2895600"/>
            <a:ext cx="457200" cy="338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0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81E1B75-3139-4285-97AD-70BF408DCE02}"/>
              </a:ext>
            </a:extLst>
          </p:cNvPr>
          <p:cNvGrpSpPr/>
          <p:nvPr/>
        </p:nvGrpSpPr>
        <p:grpSpPr>
          <a:xfrm>
            <a:off x="228600" y="812744"/>
            <a:ext cx="8603093" cy="5232512"/>
            <a:chOff x="381000" y="1219200"/>
            <a:chExt cx="8603093" cy="5232512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B3C9F3F-1F43-4C23-9F49-C2ADB96E1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" y="1219200"/>
              <a:ext cx="8603093" cy="5232512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9FE3750-ACEE-459D-8D4D-91223CCD9BF9}"/>
                </a:ext>
              </a:extLst>
            </p:cNvPr>
            <p:cNvSpPr/>
            <p:nvPr/>
          </p:nvSpPr>
          <p:spPr>
            <a:xfrm>
              <a:off x="762000" y="1676400"/>
              <a:ext cx="457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8CFB1327-E938-4C2E-96C1-835C4DE52065}"/>
              </a:ext>
            </a:extLst>
          </p:cNvPr>
          <p:cNvSpPr txBox="1"/>
          <p:nvPr/>
        </p:nvSpPr>
        <p:spPr>
          <a:xfrm>
            <a:off x="3287033" y="6045256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[Some physics content]</a:t>
            </a:r>
          </a:p>
        </p:txBody>
      </p:sp>
    </p:spTree>
    <p:extLst>
      <p:ext uri="{BB962C8B-B14F-4D97-AF65-F5344CB8AC3E}">
        <p14:creationId xmlns:p14="http://schemas.microsoft.com/office/powerpoint/2010/main" val="199102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6111</TotalTime>
  <Words>1452</Words>
  <Application>Microsoft Office PowerPoint</Application>
  <PresentationFormat>On-screen Show (4:3)</PresentationFormat>
  <Paragraphs>247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Times New Roman</vt:lpstr>
      <vt:lpstr>Default Design</vt:lpstr>
      <vt:lpstr>Physics Students’ Familiarity with Mathematical Facts and Procedures</vt:lpstr>
      <vt:lpstr>The Problem</vt:lpstr>
      <vt:lpstr>Work to Date</vt:lpstr>
      <vt:lpstr>Diagnostic Questions  with samples of correct student responses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Our 4 Sample Populations</vt:lpstr>
      <vt:lpstr>Our 8 Sample Populations</vt:lpstr>
      <vt:lpstr>Our 8 Sample Populations</vt:lpstr>
      <vt:lpstr>Our 8 Sample Populations</vt:lpstr>
      <vt:lpstr>Our 16 Sample Populations</vt:lpstr>
      <vt:lpstr>Our 16 Sample Populations</vt:lpstr>
      <vt:lpstr>Our 16 Sample Populations</vt:lpstr>
      <vt:lpstr>Primary Findings</vt:lpstr>
      <vt:lpstr>Primary Findings</vt:lpstr>
      <vt:lpstr>PowerPoint Presentation</vt:lpstr>
      <vt:lpstr>PowerPoint Presentation</vt:lpstr>
      <vt:lpstr>PowerPoint Presentation</vt:lpstr>
      <vt:lpstr>PowerPoint Presentation</vt:lpstr>
      <vt:lpstr>Primary Findings</vt:lpstr>
      <vt:lpstr>Algebra, numeric vs. symbolic</vt:lpstr>
      <vt:lpstr>Primary Findings</vt:lpstr>
      <vt:lpstr>Student Self-Correction of Errors</vt:lpstr>
      <vt:lpstr>Interview Results: N = 53</vt:lpstr>
      <vt:lpstr>Interview Results: N = 53</vt:lpstr>
      <vt:lpstr>Interview Results: N = 53</vt:lpstr>
      <vt:lpstr>Summary: Implications for Instruction</vt:lpstr>
      <vt:lpstr>PowerPoint Presentation</vt:lpstr>
      <vt:lpstr>PowerPoint Presentation</vt:lpstr>
      <vt:lpstr>PowerPoint Presentation</vt:lpstr>
      <vt:lpstr>Why the Difficulties with Symbols? Some Suggestions Arising from the Interviews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gewichtheber99</dc:creator>
  <cp:lastModifiedBy>gewichtheber99</cp:lastModifiedBy>
  <cp:revision>643</cp:revision>
  <cp:lastPrinted>2017-06-18T21:53:03Z</cp:lastPrinted>
  <dcterms:created xsi:type="dcterms:W3CDTF">2013-03-14T05:41:31Z</dcterms:created>
  <dcterms:modified xsi:type="dcterms:W3CDTF">2019-01-14T07:11:22Z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