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0" r:id="rId2"/>
    <p:sldId id="438" r:id="rId3"/>
    <p:sldId id="584" r:id="rId4"/>
    <p:sldId id="514" r:id="rId5"/>
    <p:sldId id="485" r:id="rId6"/>
    <p:sldId id="486" r:id="rId7"/>
    <p:sldId id="487" r:id="rId8"/>
    <p:sldId id="493" r:id="rId9"/>
    <p:sldId id="586" r:id="rId10"/>
    <p:sldId id="583" r:id="rId11"/>
    <p:sldId id="591" r:id="rId12"/>
    <p:sldId id="587" r:id="rId13"/>
    <p:sldId id="524" r:id="rId14"/>
    <p:sldId id="530" r:id="rId15"/>
    <p:sldId id="525" r:id="rId16"/>
    <p:sldId id="529" r:id="rId17"/>
    <p:sldId id="596" r:id="rId18"/>
    <p:sldId id="595" r:id="rId19"/>
    <p:sldId id="526" r:id="rId20"/>
    <p:sldId id="594" r:id="rId21"/>
    <p:sldId id="542" r:id="rId22"/>
    <p:sldId id="543" r:id="rId23"/>
    <p:sldId id="545" r:id="rId24"/>
    <p:sldId id="515" r:id="rId25"/>
    <p:sldId id="581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6600"/>
    <a:srgbClr val="FF0000"/>
    <a:srgbClr val="009900"/>
    <a:srgbClr val="DDDDD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3" autoAdjust="0"/>
    <p:restoredTop sz="94690" autoAdjust="0"/>
  </p:normalViewPr>
  <p:slideViewPr>
    <p:cSldViewPr>
      <p:cViewPr varScale="1">
        <p:scale>
          <a:sx n="135" d="100"/>
          <a:sy n="135" d="100"/>
        </p:scale>
        <p:origin x="123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FFF6A-BAB8-417B-A862-667C85518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5E122-9FA0-46A6-B6B5-413AF25787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8C555-4348-409E-86FB-53164A04B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5C1A-3CA6-4C46-8A1E-A8FF9B4F7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F1C78-51A6-4501-83BE-01A9651064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4AE13-2AFF-4850-9229-8E20CD54EE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59ABC-C4AA-42FB-9058-EC8302B361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5B247-466A-4414-A8EF-74E2916822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B3736-879E-4949-BB0C-648C25A0EB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D88A0-FABB-498E-992E-5C8DE1A77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5933E-2EF6-4540-B64C-4273A8CF7F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10B453-F4E5-489B-B2CF-66710B8E4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8600" y="1143000"/>
            <a:ext cx="8763000" cy="1695450"/>
          </a:xfrm>
        </p:spPr>
        <p:txBody>
          <a:bodyPr/>
          <a:lstStyle/>
          <a:p>
            <a:r>
              <a:rPr lang="en-US" altLang="en-US" sz="3200" b="1" dirty="0"/>
              <a:t>Some Mathematical Aspects of Physics Students’ Problem-Solving Difficulties</a:t>
            </a:r>
            <a:endParaRPr lang="en-US" altLang="en-US" sz="3200" dirty="0"/>
          </a:p>
        </p:txBody>
      </p:sp>
      <p:sp>
        <p:nvSpPr>
          <p:cNvPr id="1331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44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David E. Meltzer and Dakota H. King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Arizona State University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Supported in part by NSF DUE #1504986</a:t>
            </a:r>
          </a:p>
          <a:p>
            <a:pPr eaLnBrk="1" hangingPunct="1"/>
            <a:endParaRPr lang="en-US" altLang="en-US" sz="2200" dirty="0"/>
          </a:p>
          <a:p>
            <a:pPr eaLnBrk="1" hangingPunct="1"/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235280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Physics Students’ Difficulties with Algebraic Symbols and Operations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382000" cy="4953000"/>
          </a:xfrm>
        </p:spPr>
        <p:txBody>
          <a:bodyPr/>
          <a:lstStyle/>
          <a:p>
            <a:r>
              <a:rPr lang="en-US" sz="2800" dirty="0"/>
              <a:t>Extensive investigations by </a:t>
            </a:r>
            <a:r>
              <a:rPr lang="en-US" sz="2800" dirty="0" err="1"/>
              <a:t>Torigoe</a:t>
            </a:r>
            <a:r>
              <a:rPr lang="en-US" sz="2800" dirty="0"/>
              <a:t> and Gladding (2007; 2007; 2011): Probed differences in University of Illinois students’ responses to physics problems posed in numerical and symbolic form.</a:t>
            </a:r>
          </a:p>
          <a:p>
            <a:pPr lvl="1"/>
            <a:r>
              <a:rPr lang="en-US" sz="2400" dirty="0"/>
              <a:t>In general, students tended to have more difficulties with questions in symbolic form.</a:t>
            </a:r>
          </a:p>
          <a:p>
            <a:r>
              <a:rPr lang="en-US" sz="2800" dirty="0"/>
              <a:t>Our investigation at Arizona State probed physics students’ responses to mathematical problems stripped of all physics context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94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Students’ Difficulties with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en-US" sz="2000" b="1" dirty="0"/>
              <a:t>Confusion of symbolic meaning: </a:t>
            </a:r>
            <a:r>
              <a:rPr lang="en-US" sz="2000" dirty="0"/>
              <a:t>Students perform worse on solving problems when symbols are used to represent common physical quantities in equations [</a:t>
            </a:r>
            <a:r>
              <a:rPr lang="en-US" sz="2000" dirty="0" err="1"/>
              <a:t>Torigoe</a:t>
            </a:r>
            <a:r>
              <a:rPr lang="en-US" sz="2000" dirty="0"/>
              <a:t> and Gladding, 2007; 2011)</a:t>
            </a:r>
          </a:p>
          <a:p>
            <a:pPr marL="914400" lvl="2" indent="0">
              <a:buNone/>
            </a:pPr>
            <a:endParaRPr lang="en-US" sz="2000" dirty="0"/>
          </a:p>
          <a:p>
            <a:pPr marL="914400" lvl="2" indent="0">
              <a:buNone/>
            </a:pPr>
            <a:r>
              <a:rPr lang="en-US" sz="2000" b="1" i="1" dirty="0"/>
              <a:t>Example </a:t>
            </a:r>
            <a:r>
              <a:rPr lang="en-US" sz="1800" b="1" i="1" dirty="0"/>
              <a:t>[University of Illinois]:</a:t>
            </a:r>
          </a:p>
          <a:p>
            <a:pPr marL="0" indent="0">
              <a:buNone/>
            </a:pPr>
            <a:r>
              <a:rPr lang="en-US" sz="1800" i="1" dirty="0"/>
              <a:t>Version #1</a:t>
            </a:r>
            <a:r>
              <a:rPr lang="en-US" sz="1800" dirty="0"/>
              <a:t>: A car can go from 0 to 60 m/s in 8 s. At what distance </a:t>
            </a:r>
            <a:r>
              <a:rPr lang="en-US" sz="1800" i="1" dirty="0"/>
              <a:t>d </a:t>
            </a:r>
            <a:r>
              <a:rPr lang="en-US" sz="1800" dirty="0"/>
              <a:t>from the start at rest is the car traveling 30 m/s? </a:t>
            </a:r>
            <a:endParaRPr lang="en-US" sz="1800" i="1" dirty="0"/>
          </a:p>
          <a:p>
            <a:pPr marL="0" indent="0">
              <a:buNone/>
            </a:pPr>
            <a:r>
              <a:rPr lang="en-US" sz="1800" i="1" dirty="0"/>
              <a:t>Version #2</a:t>
            </a:r>
            <a:r>
              <a:rPr lang="en-US" sz="1800" dirty="0"/>
              <a:t>:</a:t>
            </a:r>
            <a:r>
              <a:rPr lang="en-US" sz="1800" i="1" dirty="0"/>
              <a:t> </a:t>
            </a:r>
            <a:r>
              <a:rPr lang="en-US" sz="1800" dirty="0"/>
              <a:t>A car can go from 0 to </a:t>
            </a:r>
            <a:r>
              <a:rPr lang="en-US" sz="1800" i="1" dirty="0"/>
              <a:t>v</a:t>
            </a:r>
            <a:r>
              <a:rPr lang="en-US" sz="1800" baseline="-25000" dirty="0"/>
              <a:t>1</a:t>
            </a:r>
            <a:r>
              <a:rPr lang="en-US" sz="1800" dirty="0"/>
              <a:t> in </a:t>
            </a:r>
            <a:r>
              <a:rPr lang="en-US" sz="1800" i="1" dirty="0"/>
              <a:t>t</a:t>
            </a:r>
            <a:r>
              <a:rPr lang="en-US" sz="1800" baseline="-25000" dirty="0"/>
              <a:t>1</a:t>
            </a:r>
            <a:r>
              <a:rPr lang="en-US" sz="1800" dirty="0"/>
              <a:t> seconds. At what distance </a:t>
            </a:r>
            <a:r>
              <a:rPr lang="en-US" sz="1800" i="1" dirty="0"/>
              <a:t>d </a:t>
            </a:r>
            <a:r>
              <a:rPr lang="en-US" sz="1800" dirty="0"/>
              <a:t>from the start at rest is the car traveling (</a:t>
            </a:r>
            <a:r>
              <a:rPr lang="en-US" sz="1800" i="1" dirty="0"/>
              <a:t>v</a:t>
            </a:r>
            <a:r>
              <a:rPr lang="en-US" sz="1800" baseline="-25000" dirty="0"/>
              <a:t>1</a:t>
            </a:r>
            <a:r>
              <a:rPr lang="en-US" sz="1800" dirty="0"/>
              <a:t>/2)? </a:t>
            </a:r>
            <a:endParaRPr lang="en-US" sz="1800" i="1" dirty="0"/>
          </a:p>
          <a:p>
            <a:pPr marL="914400" lvl="2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>
                <a:solidFill>
                  <a:srgbClr val="0000FF"/>
                </a:solidFill>
              </a:rPr>
              <a:t>Our results on “stripped-down” versions are analogous, although differences are smaller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60914" y="4862403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Much worse!</a:t>
            </a:r>
          </a:p>
        </p:txBody>
      </p:sp>
      <p:sp>
        <p:nvSpPr>
          <p:cNvPr id="8" name="Arrow: Right 7"/>
          <p:cNvSpPr/>
          <p:nvPr/>
        </p:nvSpPr>
        <p:spPr>
          <a:xfrm rot="12889615">
            <a:off x="5983200" y="4784978"/>
            <a:ext cx="624489" cy="25218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933CE2A1-D209-4E52-85B1-AEC85DA254F9}"/>
              </a:ext>
            </a:extLst>
          </p:cNvPr>
          <p:cNvSpPr/>
          <p:nvPr/>
        </p:nvSpPr>
        <p:spPr>
          <a:xfrm>
            <a:off x="4663751" y="3736911"/>
            <a:ext cx="1447800" cy="381000"/>
          </a:xfrm>
          <a:prstGeom prst="round1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F4D882B5-2CED-48C6-B1B9-36CC633EEA05}"/>
              </a:ext>
            </a:extLst>
          </p:cNvPr>
          <p:cNvSpPr/>
          <p:nvPr/>
        </p:nvSpPr>
        <p:spPr>
          <a:xfrm>
            <a:off x="4420440" y="4452240"/>
            <a:ext cx="1447800" cy="381000"/>
          </a:xfrm>
          <a:prstGeom prst="round1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034C98-22CD-48CB-92AF-879D3CA04B98}"/>
              </a:ext>
            </a:extLst>
          </p:cNvPr>
          <p:cNvSpPr txBox="1"/>
          <p:nvPr/>
        </p:nvSpPr>
        <p:spPr>
          <a:xfrm>
            <a:off x="4620346" y="3707368"/>
            <a:ext cx="1569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i="1" dirty="0"/>
              <a:t>[93% correct]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B27D10-5D4F-40AC-9C9D-61A20B2339A0}"/>
              </a:ext>
            </a:extLst>
          </p:cNvPr>
          <p:cNvSpPr txBox="1"/>
          <p:nvPr/>
        </p:nvSpPr>
        <p:spPr>
          <a:xfrm>
            <a:off x="4373786" y="4474427"/>
            <a:ext cx="1576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i="1" dirty="0"/>
              <a:t>[57% correct]</a:t>
            </a:r>
          </a:p>
        </p:txBody>
      </p:sp>
    </p:spTree>
    <p:extLst>
      <p:ext uri="{BB962C8B-B14F-4D97-AF65-F5344CB8AC3E}">
        <p14:creationId xmlns:p14="http://schemas.microsoft.com/office/powerpoint/2010/main" val="409215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 animBg="1"/>
      <p:bldP spid="6" grpId="0" animBg="1"/>
      <p:bldP spid="9" grpId="0" animBg="1"/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0127D-D3EC-4B12-995F-A599C90EC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Algebra: Simultaneous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05927-0F36-40CB-9EBF-C38969821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differences in students’ success rate between numerical and symbolic versions of same problem persist when simultaneous equations are involved? (E.g., two equations, two unknowns)</a:t>
            </a:r>
          </a:p>
        </p:txBody>
      </p:sp>
    </p:spTree>
    <p:extLst>
      <p:ext uri="{BB962C8B-B14F-4D97-AF65-F5344CB8AC3E}">
        <p14:creationId xmlns:p14="http://schemas.microsoft.com/office/powerpoint/2010/main" val="292992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BDF130-2794-4E63-8032-3092274EA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09600"/>
            <a:ext cx="4520644" cy="45557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2D78AE-16C6-4CC8-BC71-FC79748D7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953000"/>
            <a:ext cx="6400013" cy="1713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2B50BD-ACBF-4F21-933A-5C40E719F6A2}"/>
              </a:ext>
            </a:extLst>
          </p:cNvPr>
          <p:cNvSpPr txBox="1"/>
          <p:nvPr/>
        </p:nvSpPr>
        <p:spPr>
          <a:xfrm>
            <a:off x="457200" y="381000"/>
            <a:ext cx="3754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</a:t>
            </a:r>
            <a:r>
              <a:rPr lang="en-US" dirty="0" err="1"/>
              <a:t>Torigoe</a:t>
            </a:r>
            <a:r>
              <a:rPr lang="en-US" dirty="0"/>
              <a:t> and Gladding (2011):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B411C3-85FB-42B8-83B4-9617F93598AB}"/>
              </a:ext>
            </a:extLst>
          </p:cNvPr>
          <p:cNvSpPr txBox="1"/>
          <p:nvPr/>
        </p:nvSpPr>
        <p:spPr>
          <a:xfrm>
            <a:off x="6096000" y="381000"/>
            <a:ext cx="289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Iα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½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a/R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…→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[½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][a/R]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= 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272843-FDB6-44FB-8648-F73560808951}"/>
              </a:ext>
            </a:extLst>
          </p:cNvPr>
          <p:cNvSpPr txBox="1"/>
          <p:nvPr/>
        </p:nvSpPr>
        <p:spPr>
          <a:xfrm>
            <a:off x="990600" y="1981200"/>
            <a:ext cx="1042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20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BDF130-2794-4E63-8032-3092274EA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09600"/>
            <a:ext cx="4520644" cy="45557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2D78AE-16C6-4CC8-BC71-FC79748D7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953000"/>
            <a:ext cx="6400013" cy="1713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2B50BD-ACBF-4F21-933A-5C40E719F6A2}"/>
              </a:ext>
            </a:extLst>
          </p:cNvPr>
          <p:cNvSpPr txBox="1"/>
          <p:nvPr/>
        </p:nvSpPr>
        <p:spPr>
          <a:xfrm>
            <a:off x="457200" y="381000"/>
            <a:ext cx="3754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</a:t>
            </a:r>
            <a:r>
              <a:rPr lang="en-US" dirty="0" err="1"/>
              <a:t>Torigoe</a:t>
            </a:r>
            <a:r>
              <a:rPr lang="en-US" dirty="0"/>
              <a:t> and Gladding (2011):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B411C3-85FB-42B8-83B4-9617F93598AB}"/>
              </a:ext>
            </a:extLst>
          </p:cNvPr>
          <p:cNvSpPr txBox="1"/>
          <p:nvPr/>
        </p:nvSpPr>
        <p:spPr>
          <a:xfrm>
            <a:off x="6096000" y="381000"/>
            <a:ext cx="289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Iα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½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a/R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…→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[½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][a/R]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= 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43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BDF130-2794-4E63-8032-3092274EA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09600"/>
            <a:ext cx="4520644" cy="45557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2D78AE-16C6-4CC8-BC71-FC79748D7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953000"/>
            <a:ext cx="6400013" cy="1713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2B50BD-ACBF-4F21-933A-5C40E719F6A2}"/>
              </a:ext>
            </a:extLst>
          </p:cNvPr>
          <p:cNvSpPr txBox="1"/>
          <p:nvPr/>
        </p:nvSpPr>
        <p:spPr>
          <a:xfrm>
            <a:off x="457200" y="381000"/>
            <a:ext cx="3754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</a:t>
            </a:r>
            <a:r>
              <a:rPr lang="en-US" dirty="0" err="1"/>
              <a:t>Torigoe</a:t>
            </a:r>
            <a:r>
              <a:rPr lang="en-US" dirty="0"/>
              <a:t> and Gladding (2011):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B411C3-85FB-42B8-83B4-9617F93598AB}"/>
              </a:ext>
            </a:extLst>
          </p:cNvPr>
          <p:cNvSpPr txBox="1"/>
          <p:nvPr/>
        </p:nvSpPr>
        <p:spPr>
          <a:xfrm>
            <a:off x="6096000" y="397933"/>
            <a:ext cx="2895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Iα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½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a/R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…→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[½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][a/R]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= 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BB87E0-A9F8-44C9-B806-2E6658A0C6E0}"/>
              </a:ext>
            </a:extLst>
          </p:cNvPr>
          <p:cNvSpPr txBox="1"/>
          <p:nvPr/>
        </p:nvSpPr>
        <p:spPr>
          <a:xfrm>
            <a:off x="6324601" y="4267200"/>
            <a:ext cx="25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Symbolic version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034E14-ED11-4E50-B72D-B26E362F36C3}"/>
              </a:ext>
            </a:extLst>
          </p:cNvPr>
          <p:cNvSpPr/>
          <p:nvPr/>
        </p:nvSpPr>
        <p:spPr>
          <a:xfrm>
            <a:off x="6448778" y="4885266"/>
            <a:ext cx="228600" cy="3048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977EAD-7F06-4481-A1FF-60B8D0E46BFB}"/>
              </a:ext>
            </a:extLst>
          </p:cNvPr>
          <p:cNvSpPr/>
          <p:nvPr/>
        </p:nvSpPr>
        <p:spPr>
          <a:xfrm>
            <a:off x="2463801" y="5168133"/>
            <a:ext cx="228600" cy="3048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369FF1-1417-4A8E-86BF-CE5658F9F689}"/>
              </a:ext>
            </a:extLst>
          </p:cNvPr>
          <p:cNvSpPr/>
          <p:nvPr/>
        </p:nvSpPr>
        <p:spPr>
          <a:xfrm>
            <a:off x="6718530" y="4921123"/>
            <a:ext cx="914400" cy="2682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CE8C87-8F1C-4C43-A472-8A1A312F7739}"/>
              </a:ext>
            </a:extLst>
          </p:cNvPr>
          <p:cNvSpPr/>
          <p:nvPr/>
        </p:nvSpPr>
        <p:spPr>
          <a:xfrm>
            <a:off x="2743200" y="5186392"/>
            <a:ext cx="734958" cy="2682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B59BBF5-7CB4-4949-BFDC-845DB52A23D4}"/>
              </a:ext>
            </a:extLst>
          </p:cNvPr>
          <p:cNvSpPr/>
          <p:nvPr/>
        </p:nvSpPr>
        <p:spPr>
          <a:xfrm>
            <a:off x="2438400" y="5766816"/>
            <a:ext cx="609600" cy="2682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91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3C9B5-B6F7-4412-908A-A4C6BC04A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Results on #10 </a:t>
            </a:r>
            <a:br>
              <a:rPr lang="en-US" sz="3600" dirty="0"/>
            </a:br>
            <a:r>
              <a:rPr lang="en-US" sz="2400" dirty="0"/>
              <a:t>[</a:t>
            </a:r>
            <a:r>
              <a:rPr lang="en-US" sz="2400" dirty="0" err="1"/>
              <a:t>Torigoe</a:t>
            </a:r>
            <a:r>
              <a:rPr lang="en-US" sz="2400" dirty="0"/>
              <a:t> and Gladding, 2011]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4483D-5CA8-4893-BE5F-DB1BA237A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7850"/>
            <a:ext cx="8458200" cy="4400550"/>
          </a:xfrm>
        </p:spPr>
        <p:txBody>
          <a:bodyPr/>
          <a:lstStyle/>
          <a:p>
            <a:r>
              <a:rPr lang="en-US" sz="2800" b="1" dirty="0"/>
              <a:t>Numeric version: </a:t>
            </a:r>
            <a:r>
              <a:rPr lang="en-US" sz="2800" dirty="0"/>
              <a:t>49% correct (</a:t>
            </a:r>
            <a:r>
              <a:rPr lang="en-US" sz="2800" i="1" dirty="0"/>
              <a:t>N</a:t>
            </a:r>
            <a:r>
              <a:rPr lang="en-US" sz="2800" dirty="0"/>
              <a:t> ≈ 380)</a:t>
            </a:r>
          </a:p>
          <a:p>
            <a:r>
              <a:rPr lang="en-US" sz="2800" b="1" dirty="0"/>
              <a:t>Symbolic version: </a:t>
            </a:r>
            <a:r>
              <a:rPr lang="en-US" sz="2800" dirty="0"/>
              <a:t>53% correct (</a:t>
            </a:r>
            <a:r>
              <a:rPr lang="en-US" sz="2800" i="1" dirty="0"/>
              <a:t>N</a:t>
            </a:r>
            <a:r>
              <a:rPr lang="en-US" sz="2800" dirty="0"/>
              <a:t> ≈ 380)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i="1" dirty="0"/>
              <a:t>No significant difference</a:t>
            </a:r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r>
              <a:rPr lang="en-US" sz="2000" i="1" dirty="0"/>
              <a:t>(“…because students are forced to use the same procedure to solve both the numeric and symbolic versions.” </a:t>
            </a:r>
            <a:r>
              <a:rPr lang="en-US" sz="2000" i="1" dirty="0" err="1"/>
              <a:t>Torigoe</a:t>
            </a:r>
            <a:r>
              <a:rPr lang="en-US" sz="2000" i="1" dirty="0"/>
              <a:t> and Gladding, 2011)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1BA497EC-2D38-4667-B06C-90320FE97341}"/>
              </a:ext>
            </a:extLst>
          </p:cNvPr>
          <p:cNvSpPr/>
          <p:nvPr/>
        </p:nvSpPr>
        <p:spPr>
          <a:xfrm>
            <a:off x="1524000" y="3781425"/>
            <a:ext cx="609600" cy="2667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1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BDF130-2794-4E63-8032-3092274EA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09600"/>
            <a:ext cx="4520644" cy="45557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2D78AE-16C6-4CC8-BC71-FC79748D7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953000"/>
            <a:ext cx="6400013" cy="1713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2B50BD-ACBF-4F21-933A-5C40E719F6A2}"/>
              </a:ext>
            </a:extLst>
          </p:cNvPr>
          <p:cNvSpPr txBox="1"/>
          <p:nvPr/>
        </p:nvSpPr>
        <p:spPr>
          <a:xfrm>
            <a:off x="457200" y="381000"/>
            <a:ext cx="3754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</a:t>
            </a:r>
            <a:r>
              <a:rPr lang="en-US" dirty="0" err="1"/>
              <a:t>Torigoe</a:t>
            </a:r>
            <a:r>
              <a:rPr lang="en-US" dirty="0"/>
              <a:t> and Gladding (2011):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B411C3-85FB-42B8-83B4-9617F93598AB}"/>
              </a:ext>
            </a:extLst>
          </p:cNvPr>
          <p:cNvSpPr txBox="1"/>
          <p:nvPr/>
        </p:nvSpPr>
        <p:spPr>
          <a:xfrm>
            <a:off x="6096000" y="397933"/>
            <a:ext cx="2895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Iα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½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a/R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…→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[½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][a/R]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= 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BB87E0-A9F8-44C9-B806-2E6658A0C6E0}"/>
              </a:ext>
            </a:extLst>
          </p:cNvPr>
          <p:cNvSpPr txBox="1"/>
          <p:nvPr/>
        </p:nvSpPr>
        <p:spPr>
          <a:xfrm>
            <a:off x="6324601" y="4267200"/>
            <a:ext cx="25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Symbolic version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034E14-ED11-4E50-B72D-B26E362F36C3}"/>
              </a:ext>
            </a:extLst>
          </p:cNvPr>
          <p:cNvSpPr/>
          <p:nvPr/>
        </p:nvSpPr>
        <p:spPr>
          <a:xfrm>
            <a:off x="6448778" y="4885266"/>
            <a:ext cx="228600" cy="3048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977EAD-7F06-4481-A1FF-60B8D0E46BFB}"/>
              </a:ext>
            </a:extLst>
          </p:cNvPr>
          <p:cNvSpPr/>
          <p:nvPr/>
        </p:nvSpPr>
        <p:spPr>
          <a:xfrm>
            <a:off x="2463801" y="5168133"/>
            <a:ext cx="228600" cy="3048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369FF1-1417-4A8E-86BF-CE5658F9F689}"/>
              </a:ext>
            </a:extLst>
          </p:cNvPr>
          <p:cNvSpPr/>
          <p:nvPr/>
        </p:nvSpPr>
        <p:spPr>
          <a:xfrm>
            <a:off x="6718530" y="4921123"/>
            <a:ext cx="914400" cy="2682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CE8C87-8F1C-4C43-A472-8A1A312F7739}"/>
              </a:ext>
            </a:extLst>
          </p:cNvPr>
          <p:cNvSpPr/>
          <p:nvPr/>
        </p:nvSpPr>
        <p:spPr>
          <a:xfrm>
            <a:off x="2743200" y="5186392"/>
            <a:ext cx="734958" cy="2682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B59BBF5-7CB4-4949-BFDC-845DB52A23D4}"/>
              </a:ext>
            </a:extLst>
          </p:cNvPr>
          <p:cNvSpPr/>
          <p:nvPr/>
        </p:nvSpPr>
        <p:spPr>
          <a:xfrm>
            <a:off x="2438400" y="5766816"/>
            <a:ext cx="609600" cy="2682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7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BDF130-2794-4E63-8032-3092274EA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09600"/>
            <a:ext cx="4520644" cy="45557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2D78AE-16C6-4CC8-BC71-FC79748D7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953000"/>
            <a:ext cx="6400013" cy="1713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2B50BD-ACBF-4F21-933A-5C40E719F6A2}"/>
              </a:ext>
            </a:extLst>
          </p:cNvPr>
          <p:cNvSpPr txBox="1"/>
          <p:nvPr/>
        </p:nvSpPr>
        <p:spPr>
          <a:xfrm>
            <a:off x="457200" y="381000"/>
            <a:ext cx="3754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</a:t>
            </a:r>
            <a:r>
              <a:rPr lang="en-US" dirty="0" err="1"/>
              <a:t>Torigoe</a:t>
            </a:r>
            <a:r>
              <a:rPr lang="en-US" dirty="0"/>
              <a:t> and Gladding (2011):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B411C3-85FB-42B8-83B4-9617F93598AB}"/>
              </a:ext>
            </a:extLst>
          </p:cNvPr>
          <p:cNvSpPr txBox="1"/>
          <p:nvPr/>
        </p:nvSpPr>
        <p:spPr>
          <a:xfrm>
            <a:off x="6096000" y="397933"/>
            <a:ext cx="289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Iα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½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a/R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…→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[½ </a:t>
            </a:r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][a/</a:t>
            </a:r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= 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– y = </a:t>
            </a:r>
            <a:r>
              <a:rPr lang="en-US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endParaRPr lang="en-US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 = dx</a:t>
            </a:r>
          </a:p>
          <a:p>
            <a:r>
              <a:rPr lang="en-US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x =?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BB87E0-A9F8-44C9-B806-2E6658A0C6E0}"/>
              </a:ext>
            </a:extLst>
          </p:cNvPr>
          <p:cNvSpPr txBox="1"/>
          <p:nvPr/>
        </p:nvSpPr>
        <p:spPr>
          <a:xfrm>
            <a:off x="6081741" y="4259417"/>
            <a:ext cx="25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Our Symbolic version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034E14-ED11-4E50-B72D-B26E362F36C3}"/>
              </a:ext>
            </a:extLst>
          </p:cNvPr>
          <p:cNvSpPr/>
          <p:nvPr/>
        </p:nvSpPr>
        <p:spPr>
          <a:xfrm>
            <a:off x="6448778" y="4885266"/>
            <a:ext cx="228600" cy="3048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977EAD-7F06-4481-A1FF-60B8D0E46BFB}"/>
              </a:ext>
            </a:extLst>
          </p:cNvPr>
          <p:cNvSpPr/>
          <p:nvPr/>
        </p:nvSpPr>
        <p:spPr>
          <a:xfrm>
            <a:off x="2463801" y="5168133"/>
            <a:ext cx="228600" cy="3048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369FF1-1417-4A8E-86BF-CE5658F9F689}"/>
              </a:ext>
            </a:extLst>
          </p:cNvPr>
          <p:cNvSpPr/>
          <p:nvPr/>
        </p:nvSpPr>
        <p:spPr>
          <a:xfrm>
            <a:off x="6718530" y="4921123"/>
            <a:ext cx="914400" cy="2682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CE8C87-8F1C-4C43-A472-8A1A312F7739}"/>
              </a:ext>
            </a:extLst>
          </p:cNvPr>
          <p:cNvSpPr/>
          <p:nvPr/>
        </p:nvSpPr>
        <p:spPr>
          <a:xfrm>
            <a:off x="2743200" y="5186392"/>
            <a:ext cx="734958" cy="2682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B59BBF5-7CB4-4949-BFDC-845DB52A23D4}"/>
              </a:ext>
            </a:extLst>
          </p:cNvPr>
          <p:cNvSpPr/>
          <p:nvPr/>
        </p:nvSpPr>
        <p:spPr>
          <a:xfrm>
            <a:off x="2438400" y="5766816"/>
            <a:ext cx="609600" cy="2682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033EF7-F85A-4B84-AB9E-2DF452EE5D0F}"/>
              </a:ext>
            </a:extLst>
          </p:cNvPr>
          <p:cNvSpPr/>
          <p:nvPr/>
        </p:nvSpPr>
        <p:spPr>
          <a:xfrm>
            <a:off x="6096000" y="3124200"/>
            <a:ext cx="1752599" cy="9144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E3B6083-EE13-4C68-A286-4A1DCFAAD389}"/>
              </a:ext>
            </a:extLst>
          </p:cNvPr>
          <p:cNvSpPr/>
          <p:nvPr/>
        </p:nvSpPr>
        <p:spPr>
          <a:xfrm>
            <a:off x="5727930" y="1823921"/>
            <a:ext cx="2895600" cy="119444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Left 15">
            <a:extLst>
              <a:ext uri="{FF2B5EF4-FFF2-40B4-BE49-F238E27FC236}">
                <a16:creationId xmlns:a16="http://schemas.microsoft.com/office/drawing/2014/main" id="{292C18CF-20C7-4AEB-8137-8CF860BD8DB0}"/>
              </a:ext>
            </a:extLst>
          </p:cNvPr>
          <p:cNvSpPr/>
          <p:nvPr/>
        </p:nvSpPr>
        <p:spPr>
          <a:xfrm rot="2803426">
            <a:off x="7939591" y="3986027"/>
            <a:ext cx="696336" cy="266727"/>
          </a:xfrm>
          <a:prstGeom prst="leftArrow">
            <a:avLst>
              <a:gd name="adj1" fmla="val 31502"/>
              <a:gd name="adj2" fmla="val 50000"/>
            </a:avLst>
          </a:prstGeom>
          <a:solidFill>
            <a:srgbClr val="0000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2C37B-4534-4F3B-B91C-B08CED3DA10A}"/>
              </a:ext>
            </a:extLst>
          </p:cNvPr>
          <p:cNvSpPr txBox="1"/>
          <p:nvPr/>
        </p:nvSpPr>
        <p:spPr>
          <a:xfrm>
            <a:off x="609343" y="1625972"/>
            <a:ext cx="2590800" cy="2308324"/>
          </a:xfrm>
          <a:prstGeom prst="rect">
            <a:avLst/>
          </a:prstGeom>
          <a:noFill/>
          <a:ln w="38100"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C6600"/>
                </a:solidFill>
              </a:rPr>
              <a:t>Rename to simplify: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“</a:t>
            </a:r>
            <a:r>
              <a:rPr lang="en-US" i="1" dirty="0">
                <a:solidFill>
                  <a:srgbClr val="0000FF"/>
                </a:solidFill>
              </a:rPr>
              <a:t>Mg</a:t>
            </a:r>
            <a:r>
              <a:rPr lang="en-US" dirty="0">
                <a:solidFill>
                  <a:srgbClr val="0000FF"/>
                </a:solidFill>
              </a:rPr>
              <a:t>” 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 “</a:t>
            </a:r>
            <a:r>
              <a:rPr lang="en-US" i="1" dirty="0">
                <a:solidFill>
                  <a:srgbClr val="0000FF"/>
                </a:solidFill>
                <a:sym typeface="Wingdings" panose="05000000000000000000" pitchFamily="2" charset="2"/>
              </a:rPr>
              <a:t>a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”</a:t>
            </a:r>
          </a:p>
          <a:p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“</a:t>
            </a:r>
            <a:r>
              <a:rPr lang="en-US" i="1" dirty="0">
                <a:solidFill>
                  <a:srgbClr val="0000FF"/>
                </a:solidFill>
                <a:sym typeface="Wingdings" panose="05000000000000000000" pitchFamily="2" charset="2"/>
              </a:rPr>
              <a:t>M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”  “</a:t>
            </a:r>
            <a:r>
              <a:rPr lang="en-US" i="1" dirty="0">
                <a:solidFill>
                  <a:srgbClr val="0000FF"/>
                </a:solidFill>
                <a:sym typeface="Wingdings" panose="05000000000000000000" pitchFamily="2" charset="2"/>
              </a:rPr>
              <a:t>b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”</a:t>
            </a:r>
          </a:p>
          <a:p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“</a:t>
            </a:r>
            <a:r>
              <a:rPr lang="en-US" i="1" dirty="0">
                <a:solidFill>
                  <a:srgbClr val="0000FF"/>
                </a:solidFill>
                <a:sym typeface="Wingdings" panose="05000000000000000000" pitchFamily="2" charset="2"/>
              </a:rPr>
              <a:t>R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”  “</a:t>
            </a:r>
            <a:r>
              <a:rPr lang="en-US" i="1" dirty="0">
                <a:solidFill>
                  <a:srgbClr val="0000FF"/>
                </a:solidFill>
                <a:sym typeface="Wingdings" panose="05000000000000000000" pitchFamily="2" charset="2"/>
              </a:rPr>
              <a:t>c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”</a:t>
            </a:r>
          </a:p>
          <a:p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“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½</a:t>
            </a:r>
            <a:r>
              <a:rPr lang="en-US" i="1" dirty="0">
                <a:solidFill>
                  <a:srgbClr val="0000FF"/>
                </a:solidFill>
                <a:sym typeface="Wingdings" panose="05000000000000000000" pitchFamily="2" charset="2"/>
              </a:rPr>
              <a:t>MR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”  “</a:t>
            </a:r>
            <a:r>
              <a:rPr lang="en-US" i="1" dirty="0">
                <a:solidFill>
                  <a:srgbClr val="0000FF"/>
                </a:solidFill>
                <a:sym typeface="Wingdings" panose="05000000000000000000" pitchFamily="2" charset="2"/>
              </a:rPr>
              <a:t>d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”</a:t>
            </a:r>
          </a:p>
          <a:p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“</a:t>
            </a:r>
            <a:r>
              <a:rPr lang="en-US" i="1" dirty="0">
                <a:solidFill>
                  <a:srgbClr val="0000FF"/>
                </a:solidFill>
                <a:sym typeface="Wingdings" panose="05000000000000000000" pitchFamily="2" charset="2"/>
              </a:rPr>
              <a:t>T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”  “</a:t>
            </a:r>
            <a:r>
              <a:rPr lang="en-US" i="1" dirty="0">
                <a:solidFill>
                  <a:srgbClr val="0000FF"/>
                </a:solidFill>
                <a:sym typeface="Wingdings" panose="05000000000000000000" pitchFamily="2" charset="2"/>
              </a:rPr>
              <a:t>y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”</a:t>
            </a:r>
            <a:r>
              <a:rPr lang="en-US" i="1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endParaRPr lang="en-US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“</a:t>
            </a:r>
            <a:r>
              <a:rPr lang="en-US" i="1" dirty="0">
                <a:solidFill>
                  <a:srgbClr val="0000FF"/>
                </a:solidFill>
                <a:sym typeface="Wingdings" panose="05000000000000000000" pitchFamily="2" charset="2"/>
              </a:rPr>
              <a:t>a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”  “</a:t>
            </a:r>
            <a:r>
              <a:rPr lang="en-US" i="1" dirty="0">
                <a:solidFill>
                  <a:srgbClr val="0000FF"/>
                </a:solidFill>
                <a:sym typeface="Wingdings" panose="05000000000000000000" pitchFamily="2" charset="2"/>
              </a:rPr>
              <a:t>x</a:t>
            </a:r>
            <a:r>
              <a:rPr lang="en-US" dirty="0">
                <a:solidFill>
                  <a:srgbClr val="0000FF"/>
                </a:solidFill>
                <a:sym typeface="Wingdings" panose="05000000000000000000" pitchFamily="2" charset="2"/>
              </a:rPr>
              <a:t>”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567718DA-604D-4FD4-9F19-7593FFDCB12B}"/>
              </a:ext>
            </a:extLst>
          </p:cNvPr>
          <p:cNvSpPr/>
          <p:nvPr/>
        </p:nvSpPr>
        <p:spPr>
          <a:xfrm>
            <a:off x="2835755" y="3519231"/>
            <a:ext cx="3124200" cy="293883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5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  <p:bldP spid="8" grpId="0" animBg="1"/>
      <p:bldP spid="16" grpId="0" animBg="1"/>
      <p:bldP spid="15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BDF130-2794-4E63-8032-3092274EA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09600"/>
            <a:ext cx="4520644" cy="45557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2D78AE-16C6-4CC8-BC71-FC79748D7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953000"/>
            <a:ext cx="6400013" cy="1713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2B50BD-ACBF-4F21-933A-5C40E719F6A2}"/>
              </a:ext>
            </a:extLst>
          </p:cNvPr>
          <p:cNvSpPr txBox="1"/>
          <p:nvPr/>
        </p:nvSpPr>
        <p:spPr>
          <a:xfrm>
            <a:off x="457200" y="381000"/>
            <a:ext cx="3754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</a:t>
            </a:r>
            <a:r>
              <a:rPr lang="en-US" dirty="0" err="1"/>
              <a:t>Torigoe</a:t>
            </a:r>
            <a:r>
              <a:rPr lang="en-US" dirty="0"/>
              <a:t> and Gladding (2011):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B411C3-85FB-42B8-83B4-9617F93598AB}"/>
              </a:ext>
            </a:extLst>
          </p:cNvPr>
          <p:cNvSpPr txBox="1"/>
          <p:nvPr/>
        </p:nvSpPr>
        <p:spPr>
          <a:xfrm>
            <a:off x="6096000" y="397933"/>
            <a:ext cx="289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Iα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[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½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a/R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…→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[½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][a/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= 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78.4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y =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x =?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8AF38C-C15C-4E43-AD65-84D360C6586D}"/>
              </a:ext>
            </a:extLst>
          </p:cNvPr>
          <p:cNvSpPr txBox="1"/>
          <p:nvPr/>
        </p:nvSpPr>
        <p:spPr>
          <a:xfrm>
            <a:off x="6018925" y="4250267"/>
            <a:ext cx="25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Our Numeric version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1772A7-7F21-4D9B-BDEE-C5984D61AEB7}"/>
              </a:ext>
            </a:extLst>
          </p:cNvPr>
          <p:cNvSpPr/>
          <p:nvPr/>
        </p:nvSpPr>
        <p:spPr>
          <a:xfrm>
            <a:off x="6424118" y="4921955"/>
            <a:ext cx="662481" cy="3149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EC2476-7DAD-4C84-8B96-352EC51D87F4}"/>
              </a:ext>
            </a:extLst>
          </p:cNvPr>
          <p:cNvSpPr/>
          <p:nvPr/>
        </p:nvSpPr>
        <p:spPr>
          <a:xfrm>
            <a:off x="2408676" y="5166845"/>
            <a:ext cx="791724" cy="3149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D34ED1-880B-4A45-B3C0-4982DAF5F07E}"/>
              </a:ext>
            </a:extLst>
          </p:cNvPr>
          <p:cNvSpPr/>
          <p:nvPr/>
        </p:nvSpPr>
        <p:spPr>
          <a:xfrm>
            <a:off x="6096000" y="3124200"/>
            <a:ext cx="1752599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4A61FC6-B1F9-483B-B7CB-CF33CE6614F2}"/>
              </a:ext>
            </a:extLst>
          </p:cNvPr>
          <p:cNvSpPr/>
          <p:nvPr/>
        </p:nvSpPr>
        <p:spPr>
          <a:xfrm>
            <a:off x="5727930" y="1823921"/>
            <a:ext cx="2895600" cy="11944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0D6B8C29-827F-4BF4-B50D-09F8CB1E9B09}"/>
              </a:ext>
            </a:extLst>
          </p:cNvPr>
          <p:cNvSpPr/>
          <p:nvPr/>
        </p:nvSpPr>
        <p:spPr>
          <a:xfrm rot="2738539">
            <a:off x="7816153" y="3964536"/>
            <a:ext cx="707031" cy="23997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312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Challenge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College physics instructors must make certain assumptions regarding their students’ calculational skills</a:t>
            </a:r>
          </a:p>
          <a:p>
            <a:r>
              <a:rPr lang="en-US" altLang="en-US" sz="2800" dirty="0"/>
              <a:t>Students’ problem-solving difficulties can be hard to disentangle from weak skills with basic pre-college mathematics </a:t>
            </a:r>
          </a:p>
          <a:p>
            <a:r>
              <a:rPr lang="en-US" altLang="en-US" sz="2800" dirty="0"/>
              <a:t>The prevalence and nature of physics students’ difficulties with basic skills has not previously been investigated systematically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3C9B5-B6F7-4412-908A-A4C6BC04A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628650"/>
          </a:xfrm>
        </p:spPr>
        <p:txBody>
          <a:bodyPr/>
          <a:lstStyle/>
          <a:p>
            <a:r>
              <a:rPr lang="en-US" sz="3600" dirty="0"/>
              <a:t>Results on Our Versions</a:t>
            </a:r>
            <a:br>
              <a:rPr lang="en-US" sz="3600" dirty="0"/>
            </a:br>
            <a:br>
              <a:rPr lang="en-US" sz="36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4483D-5CA8-4893-BE5F-DB1BA237A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4450"/>
            <a:ext cx="8458200" cy="4933950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/>
              <a:t>Calculus-based course, 1</a:t>
            </a:r>
            <a:r>
              <a:rPr lang="en-US" sz="2800" i="1" baseline="30000" dirty="0"/>
              <a:t>st</a:t>
            </a:r>
            <a:r>
              <a:rPr lang="en-US" sz="2800" i="1" dirty="0"/>
              <a:t> semester:</a:t>
            </a:r>
            <a:endParaRPr lang="en-US" sz="2800" b="1" i="1" dirty="0"/>
          </a:p>
          <a:p>
            <a:r>
              <a:rPr lang="en-US" sz="2800" b="1" dirty="0"/>
              <a:t>Numeric version: </a:t>
            </a:r>
            <a:r>
              <a:rPr lang="en-US" sz="2800" dirty="0"/>
              <a:t>87% correct (</a:t>
            </a:r>
            <a:r>
              <a:rPr lang="en-US" sz="2800" i="1" dirty="0"/>
              <a:t>N</a:t>
            </a:r>
            <a:r>
              <a:rPr lang="en-US" sz="2800" dirty="0"/>
              <a:t> = 733)</a:t>
            </a:r>
          </a:p>
          <a:p>
            <a:r>
              <a:rPr lang="en-US" sz="2800" b="1" dirty="0"/>
              <a:t>Symbolic version: </a:t>
            </a:r>
            <a:r>
              <a:rPr lang="en-US" sz="2800" dirty="0"/>
              <a:t>63% correct (</a:t>
            </a:r>
            <a:r>
              <a:rPr lang="en-US" sz="2800" i="1" dirty="0"/>
              <a:t>N</a:t>
            </a:r>
            <a:r>
              <a:rPr lang="en-US" sz="2800" dirty="0"/>
              <a:t> = 733)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 </a:t>
            </a:r>
            <a:r>
              <a:rPr lang="en-US" i="1" dirty="0"/>
              <a:t>Large and highly significant difference</a:t>
            </a:r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r>
              <a:rPr lang="en-US" sz="2000" i="1" dirty="0"/>
              <a:t>(Because [?] many of the students who can’t do the physics, </a:t>
            </a:r>
            <a:r>
              <a:rPr lang="en-US" sz="2000" u="sng" dirty="0"/>
              <a:t>can</a:t>
            </a:r>
            <a:r>
              <a:rPr lang="en-US" sz="2000" i="1" dirty="0"/>
              <a:t> do the math—but only when posed in numerical form)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1BA497EC-2D38-4667-B06C-90320FE97341}"/>
              </a:ext>
            </a:extLst>
          </p:cNvPr>
          <p:cNvSpPr/>
          <p:nvPr/>
        </p:nvSpPr>
        <p:spPr>
          <a:xfrm>
            <a:off x="763555" y="3943739"/>
            <a:ext cx="609600" cy="2667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7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CA682-5364-46C2-9570-1FAD50234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0351"/>
            <a:ext cx="8458200" cy="1143000"/>
          </a:xfrm>
        </p:spPr>
        <p:txBody>
          <a:bodyPr/>
          <a:lstStyle/>
          <a:p>
            <a:r>
              <a:rPr lang="en-US" sz="4000" dirty="0"/>
              <a:t>Other Difficulties with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B9E05-30DC-42F4-B025-962A1821A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4649"/>
            <a:ext cx="8229600" cy="4953000"/>
          </a:xfrm>
        </p:spPr>
        <p:txBody>
          <a:bodyPr/>
          <a:lstStyle/>
          <a:p>
            <a:r>
              <a:rPr lang="en-US" dirty="0"/>
              <a:t>Possible confusion due merely to replacing numbers by symbols</a:t>
            </a:r>
          </a:p>
          <a:p>
            <a:r>
              <a:rPr lang="en-US" dirty="0"/>
              <a:t>Is this a real difficulty for physics students?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4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90067-A4BE-4FBF-8D7D-3D5CABE76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86747"/>
            <a:ext cx="8229600" cy="1143000"/>
          </a:xfrm>
        </p:spPr>
        <p:txBody>
          <a:bodyPr/>
          <a:lstStyle/>
          <a:p>
            <a:r>
              <a:rPr lang="en-US" sz="3600" dirty="0"/>
              <a:t>Confusion due to replacing numbers by symbols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ABA67B-1AD8-4950-82D1-67DA03812CB7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038600" cy="50292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ABA67B-1AD8-4950-82D1-67DA03812C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038600" cy="50292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56064574-52C3-4D36-A269-7132F0442C9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600200"/>
                <a:ext cx="4038600" cy="50292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56064574-52C3-4D36-A269-7132F0442C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600200"/>
                <a:ext cx="4038600" cy="502920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3E81880E-7758-4ACA-8000-A6574C24A868}"/>
              </a:ext>
            </a:extLst>
          </p:cNvPr>
          <p:cNvSpPr/>
          <p:nvPr/>
        </p:nvSpPr>
        <p:spPr>
          <a:xfrm>
            <a:off x="1219200" y="1295400"/>
            <a:ext cx="6781800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5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90067-A4BE-4FBF-8D7D-3D5CABE76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86747"/>
            <a:ext cx="8229600" cy="1143000"/>
          </a:xfrm>
        </p:spPr>
        <p:txBody>
          <a:bodyPr/>
          <a:lstStyle/>
          <a:p>
            <a:r>
              <a:rPr lang="en-US" sz="3600" dirty="0"/>
              <a:t>“Level 0”: Confusion due to replacing numbers by symbols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7774EF-59FF-42EF-813A-4EE229C248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981200"/>
            <a:ext cx="4038600" cy="2416021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689DA49-597F-4DEB-8BDB-8EA7BA0EC50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120431"/>
            <a:ext cx="4038600" cy="22861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D0A6EDD-D63E-420B-B566-FA4860643571}"/>
              </a:ext>
            </a:extLst>
          </p:cNvPr>
          <p:cNvSpPr txBox="1"/>
          <p:nvPr/>
        </p:nvSpPr>
        <p:spPr>
          <a:xfrm>
            <a:off x="3162300" y="17965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the value of </a:t>
            </a:r>
            <a:r>
              <a:rPr lang="en-US" i="1" dirty="0"/>
              <a:t>x</a:t>
            </a:r>
            <a:r>
              <a:rPr lang="en-US" dirty="0"/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77CE20-D72B-45B9-AAB1-5BCA47970CE1}"/>
              </a:ext>
            </a:extLst>
          </p:cNvPr>
          <p:cNvSpPr txBox="1"/>
          <p:nvPr/>
        </p:nvSpPr>
        <p:spPr>
          <a:xfrm>
            <a:off x="1790700" y="4957912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[First-semester (Fall 2017), calculus-based; </a:t>
            </a:r>
            <a:r>
              <a:rPr lang="en-US" i="1" dirty="0"/>
              <a:t>N</a:t>
            </a:r>
            <a:r>
              <a:rPr lang="en-US" dirty="0"/>
              <a:t> = 91]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DBEB49-58EC-49E0-A883-7C6F4F5176FC}"/>
              </a:ext>
            </a:extLst>
          </p:cNvPr>
          <p:cNvSpPr txBox="1"/>
          <p:nvPr/>
        </p:nvSpPr>
        <p:spPr>
          <a:xfrm>
            <a:off x="1712316" y="4390949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49% correct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5EB1CA-F7F0-4D26-9D3E-37C387FB5986}"/>
              </a:ext>
            </a:extLst>
          </p:cNvPr>
          <p:cNvSpPr txBox="1"/>
          <p:nvPr/>
        </p:nvSpPr>
        <p:spPr>
          <a:xfrm>
            <a:off x="5959614" y="443080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41% correct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D51437-395E-4A34-887A-C87FBA5C752F}"/>
              </a:ext>
            </a:extLst>
          </p:cNvPr>
          <p:cNvSpPr txBox="1"/>
          <p:nvPr/>
        </p:nvSpPr>
        <p:spPr>
          <a:xfrm>
            <a:off x="1828800" y="5434958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McNemar</a:t>
            </a:r>
            <a:r>
              <a:rPr lang="en-US" dirty="0"/>
              <a:t> Test for Correlated Proportions: </a:t>
            </a:r>
            <a:r>
              <a:rPr lang="en-US" i="1" dirty="0"/>
              <a:t>p</a:t>
            </a:r>
            <a:r>
              <a:rPr lang="en-US" dirty="0"/>
              <a:t> = 0.10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E35666-6270-41B5-9D32-78069E232888}"/>
              </a:ext>
            </a:extLst>
          </p:cNvPr>
          <p:cNvSpPr txBox="1"/>
          <p:nvPr/>
        </p:nvSpPr>
        <p:spPr>
          <a:xfrm>
            <a:off x="2076450" y="6001921"/>
            <a:ext cx="483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New results, N = 903: 3% difference, p = 0.03 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CE9CBD0C-5978-4691-97AA-3043FD2F43E5}"/>
              </a:ext>
            </a:extLst>
          </p:cNvPr>
          <p:cNvSpPr/>
          <p:nvPr/>
        </p:nvSpPr>
        <p:spPr>
          <a:xfrm>
            <a:off x="1162968" y="6101447"/>
            <a:ext cx="673608" cy="17027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0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  <p:bldP spid="10" grpId="0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DD492-4423-45D0-8B9F-9D519A471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r>
              <a:rPr lang="en-US" sz="4000" dirty="0"/>
              <a:t>Why the Difficulties with Symbols?</a:t>
            </a:r>
            <a:br>
              <a:rPr lang="en-US" sz="4000" dirty="0"/>
            </a:br>
            <a:r>
              <a:rPr lang="en-US" sz="2800" dirty="0"/>
              <a:t>Some Suggestions Arising from the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C9CDD-8C6D-4B8A-8D42-D827FE1AF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elementary math courses, “simplified forms” of equations are emphasized (i.e., few messy symbols and functions).</a:t>
            </a:r>
          </a:p>
          <a:p>
            <a:r>
              <a:rPr lang="en-US" sz="2400" dirty="0"/>
              <a:t>Many students get “overloaded” by seeing all the variables, and are unable to carry out procedures that they do successfully with numbers.</a:t>
            </a:r>
          </a:p>
          <a:p>
            <a:r>
              <a:rPr lang="en-US" sz="2400" dirty="0"/>
              <a:t>Many students have had </a:t>
            </a:r>
            <a:r>
              <a:rPr lang="en-US" sz="2400" i="1" dirty="0"/>
              <a:t>insufficient practice </a:t>
            </a:r>
            <a:r>
              <a:rPr lang="en-US" sz="2400" dirty="0"/>
              <a:t>with algebraic operations to avoid being overwhelmed by standard algebraic manipulations.</a:t>
            </a:r>
          </a:p>
          <a:p>
            <a:pPr lvl="1"/>
            <a:r>
              <a:rPr lang="en-US" sz="2000" dirty="0"/>
              <a:t>Students tend to become </a:t>
            </a:r>
            <a:r>
              <a:rPr lang="en-US" sz="2000" i="1" dirty="0"/>
              <a:t>careless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5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7DD9-2E25-4A7B-A6A9-3B49D1ADC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Summary: Implications for Instruction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36933-53F1-408A-98D1-7C393748F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2520"/>
            <a:ext cx="8534400" cy="49530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Difficulties might be addressed by: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400" dirty="0"/>
          </a:p>
          <a:p>
            <a:pPr>
              <a:spcBef>
                <a:spcPts val="1800"/>
              </a:spcBef>
            </a:pPr>
            <a:r>
              <a:rPr lang="en-US" sz="2400" dirty="0"/>
              <a:t>short-term, in- and out-of-class tutorials and assignments, designed to refresh students’ previously learned knowledge and skills (e.g., </a:t>
            </a:r>
            <a:r>
              <a:rPr lang="en-US" sz="2400" dirty="0" err="1"/>
              <a:t>Mikula</a:t>
            </a:r>
            <a:r>
              <a:rPr lang="en-US" sz="2400" dirty="0"/>
              <a:t> and Heckler, 2017)</a:t>
            </a:r>
          </a:p>
          <a:p>
            <a:r>
              <a:rPr lang="en-US" sz="2400" dirty="0"/>
              <a:t>guiding students to (1) explicitly identify known and unknown variables; (2) carefully check and re-check key steps in calculation; (3) slow down, review, and re-solve when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4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4A9C3-2896-4535-B217-6740BAB4F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5A206-AA2D-4D4F-AB5B-E9EDB89D8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92756"/>
            <a:ext cx="8229600" cy="4953000"/>
          </a:xfrm>
        </p:spPr>
        <p:txBody>
          <a:bodyPr/>
          <a:lstStyle/>
          <a:p>
            <a:r>
              <a:rPr lang="en-US" sz="2800" dirty="0"/>
              <a:t>Examine prevalence and nature of physics students’ difficulties with trigonometry, graphing, vectors, and algebra</a:t>
            </a:r>
          </a:p>
          <a:p>
            <a:pPr lvl="1"/>
            <a:r>
              <a:rPr lang="en-US" sz="2600" dirty="0"/>
              <a:t>Use “stripped-down” problems with </a:t>
            </a:r>
            <a:r>
              <a:rPr lang="en-US" sz="2600" i="1" dirty="0"/>
              <a:t>no</a:t>
            </a:r>
            <a:r>
              <a:rPr lang="en-US" sz="2600" dirty="0"/>
              <a:t> physics context</a:t>
            </a:r>
          </a:p>
        </p:txBody>
      </p:sp>
    </p:spTree>
    <p:extLst>
      <p:ext uri="{BB962C8B-B14F-4D97-AF65-F5344CB8AC3E}">
        <p14:creationId xmlns:p14="http://schemas.microsoft.com/office/powerpoint/2010/main" val="280861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 to Date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Administer (and analyze) written diagnostic, given to 2700 students in 21 algebra- and calculus-based physics classes over five semesters at Arizona State University during 2016-2018; calculators </a:t>
            </a:r>
            <a:r>
              <a:rPr lang="en-US" altLang="en-US" sz="2800" i="1" dirty="0"/>
              <a:t>are</a:t>
            </a:r>
            <a:r>
              <a:rPr lang="en-US" altLang="en-US" sz="2800" dirty="0"/>
              <a:t> allowed</a:t>
            </a:r>
          </a:p>
          <a:p>
            <a:r>
              <a:rPr lang="en-US" altLang="en-US" sz="2800" dirty="0"/>
              <a:t>Carry out individual interviews with 75 students enrolled in those or similar courses during same period</a:t>
            </a:r>
          </a:p>
        </p:txBody>
      </p:sp>
    </p:spTree>
    <p:extLst>
      <p:ext uri="{BB962C8B-B14F-4D97-AF65-F5344CB8AC3E}">
        <p14:creationId xmlns:p14="http://schemas.microsoft.com/office/powerpoint/2010/main" val="217322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  <p:bldP spid="1740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sz="4000"/>
              <a:t>Trigonometry Questions</a:t>
            </a:r>
            <a:br>
              <a:rPr lang="en-US" altLang="en-US" sz="4000"/>
            </a:br>
            <a:r>
              <a:rPr lang="en-US" altLang="en-US" sz="4000"/>
              <a:t> </a:t>
            </a:r>
            <a:r>
              <a:rPr lang="en-US" altLang="en-US" sz="2800"/>
              <a:t>with samples of correct student responses</a:t>
            </a:r>
          </a:p>
        </p:txBody>
      </p:sp>
      <p:pic>
        <p:nvPicPr>
          <p:cNvPr id="1638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33663"/>
            <a:ext cx="8229600" cy="288448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741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65313"/>
            <a:ext cx="8229600" cy="44227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843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67000"/>
            <a:ext cx="8229600" cy="2836863"/>
          </a:xfrm>
        </p:spPr>
      </p:pic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762000" y="2895600"/>
            <a:ext cx="381000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1"/>
              <a:t>3.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z="4000" dirty="0"/>
              <a:t>Trigonometry Questions: Representative Data</a:t>
            </a:r>
            <a:endParaRPr lang="en-US" altLang="en-US" sz="3200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76400"/>
            <a:ext cx="8382000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400" b="1" dirty="0"/>
              <a:t>Correct Response Rate, #1-3 combined </a:t>
            </a:r>
            <a:endParaRPr lang="en-US" altLang="en-US" sz="2400" i="1" dirty="0"/>
          </a:p>
          <a:p>
            <a:pPr>
              <a:buFontTx/>
              <a:buNone/>
            </a:pPr>
            <a:r>
              <a:rPr lang="en-US" altLang="en-US" sz="2400" i="1" dirty="0"/>
              <a:t>ASU Polytechnic campus, Spring + Fall average:</a:t>
            </a:r>
          </a:p>
          <a:p>
            <a:pPr lvl="1">
              <a:buFontTx/>
              <a:buNone/>
            </a:pPr>
            <a:r>
              <a:rPr lang="en-US" altLang="en-US" sz="2400" dirty="0"/>
              <a:t>Algebra-based course, 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semester, (</a:t>
            </a:r>
            <a:r>
              <a:rPr lang="en-US" altLang="en-US" sz="2400" i="1" dirty="0"/>
              <a:t>N</a:t>
            </a:r>
            <a:r>
              <a:rPr lang="en-US" altLang="en-US" sz="2400" dirty="0"/>
              <a:t> = 116): </a:t>
            </a:r>
            <a:r>
              <a:rPr lang="en-US" altLang="en-US" sz="2400" b="1" dirty="0"/>
              <a:t>37%</a:t>
            </a:r>
          </a:p>
          <a:p>
            <a:pPr>
              <a:buFontTx/>
              <a:buNone/>
            </a:pPr>
            <a:endParaRPr lang="en-US" altLang="en-US" sz="2400" i="1" dirty="0"/>
          </a:p>
          <a:p>
            <a:pPr>
              <a:buFontTx/>
              <a:buNone/>
            </a:pPr>
            <a:r>
              <a:rPr lang="en-US" altLang="en-US" sz="2400" i="1" dirty="0"/>
              <a:t>ASU Polytechnic campus, Spring (2-year average):</a:t>
            </a:r>
          </a:p>
          <a:p>
            <a:pPr lvl="1">
              <a:buFontTx/>
              <a:buNone/>
            </a:pPr>
            <a:r>
              <a:rPr lang="en-US" altLang="en-US" sz="2400" dirty="0"/>
              <a:t>Calculus-based course, 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semester, (</a:t>
            </a:r>
            <a:r>
              <a:rPr lang="en-US" altLang="en-US" sz="2400" i="1" dirty="0"/>
              <a:t>N</a:t>
            </a:r>
            <a:r>
              <a:rPr lang="en-US" altLang="en-US" sz="2400" dirty="0"/>
              <a:t> = 146): </a:t>
            </a:r>
            <a:r>
              <a:rPr lang="en-US" altLang="en-US" sz="2400" b="1" dirty="0"/>
              <a:t>66%</a:t>
            </a:r>
          </a:p>
          <a:p>
            <a:pPr lvl="1">
              <a:buFontTx/>
              <a:buNone/>
            </a:pPr>
            <a:endParaRPr lang="en-US" altLang="en-US" dirty="0">
              <a:solidFill>
                <a:srgbClr val="0070C0"/>
              </a:solidFill>
            </a:endParaRPr>
          </a:p>
          <a:p>
            <a:pPr lvl="1">
              <a:buFontTx/>
              <a:buNone/>
            </a:pP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AC196B9-6F96-4E8D-87D0-079D4113652D}"/>
                  </a:ext>
                </a:extLst>
              </p:cNvPr>
              <p:cNvSpPr txBox="1"/>
              <p:nvPr/>
            </p:nvSpPr>
            <p:spPr>
              <a:xfrm>
                <a:off x="758890" y="5586760"/>
                <a:ext cx="8382000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m:rPr>
                        <m:nor/>
                      </m:rP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to</m:t>
                    </m:r>
                    <m:r>
                      <m:rPr>
                        <m:nor/>
                      </m:rP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sz="2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students confused on basic trigonometry relations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AC196B9-6F96-4E8D-87D0-079D41136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890" y="5586760"/>
                <a:ext cx="8382000" cy="625812"/>
              </a:xfrm>
              <a:prstGeom prst="rect">
                <a:avLst/>
              </a:prstGeom>
              <a:blipFill>
                <a:blip r:embed="rId2"/>
                <a:stretch>
                  <a:fillRect b="-6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rrow: Right 2">
            <a:extLst>
              <a:ext uri="{FF2B5EF4-FFF2-40B4-BE49-F238E27FC236}">
                <a16:creationId xmlns:a16="http://schemas.microsoft.com/office/drawing/2014/main" id="{B39EF0A5-4456-4E69-964C-79C92D61D9ED}"/>
              </a:ext>
            </a:extLst>
          </p:cNvPr>
          <p:cNvSpPr/>
          <p:nvPr/>
        </p:nvSpPr>
        <p:spPr>
          <a:xfrm>
            <a:off x="342900" y="5791200"/>
            <a:ext cx="304800" cy="2169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BC30D-62E6-49A7-846C-EF99B4FF3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Trigonometry Questions: </a:t>
            </a:r>
            <a:br>
              <a:rPr lang="en-US" altLang="en-US" dirty="0"/>
            </a:br>
            <a:r>
              <a:rPr lang="en-US" altLang="en-US" dirty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560CF-56F6-480F-9F89-E7F6FCF3B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Regardless of </a:t>
            </a:r>
            <a:r>
              <a:rPr lang="en-US" altLang="en-US" sz="2800" dirty="0"/>
              <a:t>course, semester, campus, or question type, between 20% and 70% of introductory physics students at ASU have significant difficulties with basic trigonometric relationships.</a:t>
            </a:r>
          </a:p>
          <a:p>
            <a:r>
              <a:rPr lang="en-US" altLang="en-US" sz="2800" dirty="0"/>
              <a:t>Students frequently tended to self-correct errors during interviews, suggesting that many of the errors were “careless” or due to insufficient review or practice.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5770</TotalTime>
  <Words>1194</Words>
  <Application>Microsoft Office PowerPoint</Application>
  <PresentationFormat>On-screen Show (4:3)</PresentationFormat>
  <Paragraphs>178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Cambria Math</vt:lpstr>
      <vt:lpstr>Times New Roman</vt:lpstr>
      <vt:lpstr>Wingdings</vt:lpstr>
      <vt:lpstr>Default Design</vt:lpstr>
      <vt:lpstr>Some Mathematical Aspects of Physics Students’ Problem-Solving Difficulties</vt:lpstr>
      <vt:lpstr>The Challenge</vt:lpstr>
      <vt:lpstr>Our Work</vt:lpstr>
      <vt:lpstr>Work to Date</vt:lpstr>
      <vt:lpstr>Trigonometry Questions  with samples of correct student responses</vt:lpstr>
      <vt:lpstr>PowerPoint Presentation</vt:lpstr>
      <vt:lpstr>PowerPoint Presentation</vt:lpstr>
      <vt:lpstr>Trigonometry Questions: Representative Data</vt:lpstr>
      <vt:lpstr>Trigonometry Questions:  Summary</vt:lpstr>
      <vt:lpstr>Physics Students’ Difficulties with Algebraic Symbols and Operations</vt:lpstr>
      <vt:lpstr>Students’ Difficulties with Symbols</vt:lpstr>
      <vt:lpstr>Algebra: Simultaneous Equations</vt:lpstr>
      <vt:lpstr>PowerPoint Presentation</vt:lpstr>
      <vt:lpstr>PowerPoint Presentation</vt:lpstr>
      <vt:lpstr>PowerPoint Presentation</vt:lpstr>
      <vt:lpstr>Results on #10  [Torigoe and Gladding, 2011]</vt:lpstr>
      <vt:lpstr>PowerPoint Presentation</vt:lpstr>
      <vt:lpstr>PowerPoint Presentation</vt:lpstr>
      <vt:lpstr>PowerPoint Presentation</vt:lpstr>
      <vt:lpstr>Results on Our Versions  </vt:lpstr>
      <vt:lpstr>Other Difficulties with Symbols</vt:lpstr>
      <vt:lpstr>Confusion due to replacing numbers by symbols </vt:lpstr>
      <vt:lpstr>“Level 0”: Confusion due to replacing numbers by symbols </vt:lpstr>
      <vt:lpstr>Why the Difficulties with Symbols? Some Suggestions Arising from the Interviews</vt:lpstr>
      <vt:lpstr>Summary: Implications for Instruction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gewichtheber99</dc:creator>
  <cp:lastModifiedBy>David Meltzer</cp:lastModifiedBy>
  <cp:revision>588</cp:revision>
  <cp:lastPrinted>2017-06-18T21:53:03Z</cp:lastPrinted>
  <dcterms:created xsi:type="dcterms:W3CDTF">2013-03-14T05:41:31Z</dcterms:created>
  <dcterms:modified xsi:type="dcterms:W3CDTF">2018-10-17T16:45:24Z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