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438" r:id="rId3"/>
    <p:sldId id="514" r:id="rId4"/>
    <p:sldId id="459" r:id="rId5"/>
    <p:sldId id="485" r:id="rId6"/>
    <p:sldId id="486" r:id="rId7"/>
    <p:sldId id="487" r:id="rId8"/>
    <p:sldId id="493" r:id="rId9"/>
    <p:sldId id="508" r:id="rId10"/>
    <p:sldId id="458" r:id="rId11"/>
    <p:sldId id="429" r:id="rId12"/>
    <p:sldId id="522" r:id="rId13"/>
    <p:sldId id="523" r:id="rId14"/>
    <p:sldId id="431" r:id="rId15"/>
    <p:sldId id="517" r:id="rId16"/>
    <p:sldId id="515" r:id="rId17"/>
    <p:sldId id="516" r:id="rId18"/>
    <p:sldId id="519" r:id="rId19"/>
    <p:sldId id="442" r:id="rId20"/>
    <p:sldId id="518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DDDDDD"/>
    <a:srgbClr val="CC6600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3" autoAdjust="0"/>
    <p:restoredTop sz="94690" autoAdjust="0"/>
  </p:normalViewPr>
  <p:slideViewPr>
    <p:cSldViewPr>
      <p:cViewPr varScale="1">
        <p:scale>
          <a:sx n="135" d="100"/>
          <a:sy n="135" d="100"/>
        </p:scale>
        <p:origin x="12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FF6A-BAB8-417B-A862-667C85518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5E122-9FA0-46A6-B6B5-413AF2578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C555-4348-409E-86FB-53164A04B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5C1A-3CA6-4C46-8A1E-A8FF9B4F7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1C78-51A6-4501-83BE-01A965106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AE13-2AFF-4850-9229-8E20CD54E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59ABC-C4AA-42FB-9058-EC8302B36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B247-466A-4414-A8EF-74E291682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3736-879E-4949-BB0C-648C25A0E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88A0-FABB-498E-992E-5C8DE1A77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933E-2EF6-4540-B64C-4273A8CF7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10B453-F4E5-489B-B2CF-66710B8E4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1143000"/>
            <a:ext cx="8763000" cy="1695450"/>
          </a:xfrm>
        </p:spPr>
        <p:txBody>
          <a:bodyPr/>
          <a:lstStyle/>
          <a:p>
            <a:r>
              <a:rPr lang="en-US" sz="3600" b="1" dirty="0"/>
              <a:t>Nature of Students’ Mathematical</a:t>
            </a:r>
            <a:br>
              <a:rPr lang="en-US" sz="3600" b="1" dirty="0"/>
            </a:br>
            <a:r>
              <a:rPr lang="en-US" sz="3600" b="1" dirty="0"/>
              <a:t>Difficulties and of </a:t>
            </a:r>
            <a:br>
              <a:rPr lang="en-US" sz="3600" b="1" dirty="0"/>
            </a:br>
            <a:r>
              <a:rPr lang="en-US" sz="3600" b="1" dirty="0"/>
              <a:t>Potentially Productive Remedies</a:t>
            </a:r>
            <a:endParaRPr lang="en-US" altLang="en-US" sz="3600" dirty="0"/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35350"/>
            <a:ext cx="6400800" cy="19177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/>
              <a:t>David E. Meltzer and Matthew I. Jones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/>
              <a:t>Arizona State University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/>
              <a:t>Supported in part by NSF DUE #1504986</a:t>
            </a:r>
          </a:p>
          <a:p>
            <a:pPr eaLnBrk="1" hangingPunct="1"/>
            <a:endParaRPr lang="en-US" altLang="en-US" sz="2200"/>
          </a:p>
          <a:p>
            <a:pPr eaLnBrk="1" hangingPunct="1"/>
            <a:endParaRPr lang="en-US" altLang="en-US" sz="2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Difficulty  #2: Algebra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Students have difficulties in solving two simultaneous equations, and those difficulties are much greater when the equations are in symbolic form.</a:t>
            </a:r>
          </a:p>
          <a:p>
            <a:pPr lvl="2">
              <a:buFontTx/>
              <a:buNone/>
            </a:pP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Algebra: Simultaneous Equations</a:t>
            </a:r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2362200" y="2895600"/>
            <a:ext cx="54102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0185" t="49413" r="28703" b="14691"/>
          <a:stretch>
            <a:fillRect/>
          </a:stretch>
        </p:blipFill>
        <p:spPr>
          <a:xfrm>
            <a:off x="325058" y="1552728"/>
            <a:ext cx="8493884" cy="2806393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38300" y="3911600"/>
            <a:ext cx="6210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/>
              <a:t>Correct Response Rate, ASU (% correct responses)</a:t>
            </a:r>
          </a:p>
          <a:p>
            <a:pPr algn="ctr" eaLnBrk="0" hangingPunct="0"/>
            <a:r>
              <a:rPr lang="en-US" altLang="en-US" b="1"/>
              <a:t> </a:t>
            </a:r>
          </a:p>
          <a:p>
            <a:pPr eaLnBrk="0" hangingPunct="0"/>
            <a:r>
              <a:rPr lang="en-US" altLang="en-US"/>
              <a:t>Algebra-based course, second semester </a:t>
            </a:r>
            <a:r>
              <a:rPr lang="en-US" altLang="en-US" sz="1600"/>
              <a:t>(</a:t>
            </a:r>
            <a:r>
              <a:rPr lang="en-US" altLang="en-US" sz="1600" i="1"/>
              <a:t>N</a:t>
            </a:r>
            <a:r>
              <a:rPr lang="en-US" altLang="en-US" sz="1600"/>
              <a:t> = 123)</a:t>
            </a:r>
            <a:r>
              <a:rPr lang="en-US" altLang="en-US"/>
              <a:t>: </a:t>
            </a:r>
            <a:r>
              <a:rPr lang="en-US" altLang="en-US">
                <a:solidFill>
                  <a:srgbClr val="FF0000"/>
                </a:solidFill>
              </a:rPr>
              <a:t>70%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C5FD96-71B1-45E9-A53B-42EA987E0167}"/>
              </a:ext>
            </a:extLst>
          </p:cNvPr>
          <p:cNvSpPr txBox="1"/>
          <p:nvPr/>
        </p:nvSpPr>
        <p:spPr>
          <a:xfrm>
            <a:off x="2514600" y="5518150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[This is the “numerical” problem]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5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Algebra: Simultaneous Equations</a:t>
            </a:r>
          </a:p>
        </p:txBody>
      </p:sp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2362200" y="2895600"/>
            <a:ext cx="54102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7338" y="40608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 dirty="0"/>
              <a:t>Correct Response Rate, ASU (% correct responses)</a:t>
            </a:r>
          </a:p>
          <a:p>
            <a:pPr algn="ctr" eaLnBrk="0" hangingPunct="0"/>
            <a:r>
              <a:rPr lang="en-US" altLang="en-US" b="1" dirty="0"/>
              <a:t> </a:t>
            </a:r>
          </a:p>
          <a:p>
            <a:pPr eaLnBrk="0" hangingPunct="0"/>
            <a:r>
              <a:rPr lang="en-US" altLang="en-US" dirty="0"/>
              <a:t>		Algebra-based course, second semester </a:t>
            </a:r>
            <a:r>
              <a:rPr lang="en-US" altLang="en-US" sz="1600" dirty="0"/>
              <a:t>(</a:t>
            </a:r>
            <a:r>
              <a:rPr lang="en-US" altLang="en-US" sz="1600" i="1" dirty="0"/>
              <a:t>N</a:t>
            </a:r>
            <a:r>
              <a:rPr lang="en-US" altLang="en-US" sz="1600" dirty="0"/>
              <a:t> =150)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FF0000"/>
                </a:solidFill>
              </a:rPr>
              <a:t>20-30%</a:t>
            </a:r>
          </a:p>
          <a:p>
            <a:pPr eaLnBrk="0" hangingPunct="0"/>
            <a:r>
              <a:rPr lang="en-US" altLang="en-US" dirty="0"/>
              <a:t>			</a:t>
            </a:r>
            <a:r>
              <a:rPr lang="en-US" altLang="en-US" sz="1600" dirty="0"/>
              <a:t>(different campuses, slightly different versions)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BFC302-33E2-41C3-886C-BA82A498C5E8}"/>
              </a:ext>
            </a:extLst>
          </p:cNvPr>
          <p:cNvSpPr txBox="1"/>
          <p:nvPr/>
        </p:nvSpPr>
        <p:spPr>
          <a:xfrm flipH="1">
            <a:off x="838200" y="1964773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cos (20°) = </a:t>
            </a:r>
            <a:r>
              <a:rPr lang="en-US" i="1" dirty="0"/>
              <a:t>y</a:t>
            </a:r>
            <a:r>
              <a:rPr lang="en-US" dirty="0"/>
              <a:t> cos (70°)</a:t>
            </a:r>
          </a:p>
          <a:p>
            <a:r>
              <a:rPr lang="en-US" i="1" dirty="0"/>
              <a:t>x</a:t>
            </a:r>
            <a:r>
              <a:rPr lang="en-US" dirty="0"/>
              <a:t> cos (70°) + </a:t>
            </a:r>
            <a:r>
              <a:rPr lang="en-US" i="1" dirty="0"/>
              <a:t>y</a:t>
            </a:r>
            <a:r>
              <a:rPr lang="en-US" dirty="0"/>
              <a:t> cos (20°) = 10</a:t>
            </a:r>
          </a:p>
          <a:p>
            <a:endParaRPr lang="en-US" dirty="0"/>
          </a:p>
          <a:p>
            <a:r>
              <a:rPr lang="en-US" dirty="0"/>
              <a:t>What are the values of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? Show all your steps. Note: The value for </a:t>
            </a:r>
            <a:r>
              <a:rPr lang="en-US" i="1" dirty="0"/>
              <a:t>x</a:t>
            </a:r>
            <a:r>
              <a:rPr lang="en-US" dirty="0"/>
              <a:t> should NOT include </a:t>
            </a:r>
            <a:r>
              <a:rPr lang="en-US" i="1" dirty="0"/>
              <a:t>y</a:t>
            </a:r>
            <a:r>
              <a:rPr lang="en-US" dirty="0"/>
              <a:t>, and the value for </a:t>
            </a:r>
            <a:r>
              <a:rPr lang="en-US" i="1" dirty="0"/>
              <a:t>y</a:t>
            </a:r>
            <a:r>
              <a:rPr lang="en-US" dirty="0"/>
              <a:t> should NOT include 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DC979E7-A297-41FE-9240-3680BC079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6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5" grpId="0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Algebra: Simultaneous Equations</a:t>
            </a:r>
          </a:p>
        </p:txBody>
      </p:sp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2209800" y="2895600"/>
            <a:ext cx="54102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8" name="TextBox 2"/>
          <p:cNvSpPr txBox="1">
            <a:spLocks noChangeArrowheads="1"/>
          </p:cNvSpPr>
          <p:nvPr/>
        </p:nvSpPr>
        <p:spPr bwMode="auto">
          <a:xfrm>
            <a:off x="228600" y="4648200"/>
            <a:ext cx="8205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 dirty="0">
                <a:solidFill>
                  <a:srgbClr val="000000"/>
                </a:solidFill>
              </a:rPr>
              <a:t>Correct Response Rate, ASU (% correct responses)</a:t>
            </a:r>
          </a:p>
          <a:p>
            <a:pPr algn="ctr" eaLnBrk="0" hangingPunct="0"/>
            <a:r>
              <a:rPr lang="en-US" altLang="en-US" b="1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r>
              <a:rPr lang="en-US" altLang="en-US" dirty="0">
                <a:solidFill>
                  <a:srgbClr val="000000"/>
                </a:solidFill>
              </a:rPr>
              <a:t>		Algebra-based course, second semester </a:t>
            </a:r>
            <a:r>
              <a:rPr lang="en-US" altLang="en-US" sz="1600" dirty="0">
                <a:solidFill>
                  <a:srgbClr val="000000"/>
                </a:solidFill>
              </a:rPr>
              <a:t>(</a:t>
            </a:r>
            <a:r>
              <a:rPr lang="en-US" altLang="en-US" sz="1600" i="1" dirty="0">
                <a:solidFill>
                  <a:srgbClr val="000000"/>
                </a:solidFill>
              </a:rPr>
              <a:t>N</a:t>
            </a:r>
            <a:r>
              <a:rPr lang="en-US" altLang="en-US" sz="1600" dirty="0">
                <a:solidFill>
                  <a:srgbClr val="000000"/>
                </a:solidFill>
              </a:rPr>
              <a:t> =150)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dirty="0">
                <a:solidFill>
                  <a:srgbClr val="FF0000"/>
                </a:solidFill>
              </a:rPr>
              <a:t>10-20%</a:t>
            </a:r>
          </a:p>
          <a:p>
            <a:pPr eaLnBrk="0" hangingPunct="0"/>
            <a:r>
              <a:rPr lang="en-US" altLang="en-US" dirty="0">
                <a:solidFill>
                  <a:srgbClr val="000000"/>
                </a:solidFill>
              </a:rPr>
              <a:t>			</a:t>
            </a:r>
            <a:r>
              <a:rPr lang="en-US" altLang="en-US" sz="1600" dirty="0">
                <a:solidFill>
                  <a:srgbClr val="000000"/>
                </a:solidFill>
              </a:rPr>
              <a:t>(different campuses, slightly different versions)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60688" y="6019800"/>
            <a:ext cx="4583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</a:rPr>
              <a:t>Only 10-20% correct responses!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0F716D-F868-490F-9C6F-613685FC4D83}"/>
              </a:ext>
            </a:extLst>
          </p:cNvPr>
          <p:cNvSpPr txBox="1"/>
          <p:nvPr/>
        </p:nvSpPr>
        <p:spPr>
          <a:xfrm>
            <a:off x="1219200" y="1794213"/>
            <a:ext cx="5867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i="1" dirty="0"/>
              <a:t>x</a:t>
            </a:r>
            <a:r>
              <a:rPr lang="en-US" dirty="0"/>
              <a:t> = b</a:t>
            </a:r>
            <a:r>
              <a:rPr lang="en-US" i="1" dirty="0"/>
              <a:t>y</a:t>
            </a:r>
          </a:p>
          <a:p>
            <a:r>
              <a:rPr lang="en-US" dirty="0" err="1"/>
              <a:t>b</a:t>
            </a:r>
            <a:r>
              <a:rPr lang="en-US" i="1" dirty="0" err="1"/>
              <a:t>x</a:t>
            </a:r>
            <a:r>
              <a:rPr lang="en-US" dirty="0"/>
              <a:t> + a</a:t>
            </a:r>
            <a:r>
              <a:rPr lang="en-US" i="1" dirty="0"/>
              <a:t>y</a:t>
            </a:r>
            <a:r>
              <a:rPr lang="en-US" dirty="0"/>
              <a:t> = c</a:t>
            </a:r>
          </a:p>
          <a:p>
            <a:endParaRPr lang="en-US" dirty="0"/>
          </a:p>
          <a:p>
            <a:r>
              <a:rPr lang="en-US" dirty="0"/>
              <a:t>a, b, and c are constants. </a:t>
            </a:r>
          </a:p>
          <a:p>
            <a:r>
              <a:rPr lang="en-US" dirty="0"/>
              <a:t>What are the values of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in terms of a, b, and c? Show all your steps. Note: The value for </a:t>
            </a:r>
            <a:r>
              <a:rPr lang="en-US" i="1" dirty="0"/>
              <a:t>x</a:t>
            </a:r>
            <a:r>
              <a:rPr lang="en-US" dirty="0"/>
              <a:t> should NOT include </a:t>
            </a:r>
            <a:r>
              <a:rPr lang="en-US" i="1" dirty="0"/>
              <a:t>y</a:t>
            </a:r>
            <a:r>
              <a:rPr lang="en-US" dirty="0"/>
              <a:t>, and the value for </a:t>
            </a:r>
            <a:r>
              <a:rPr lang="en-US" i="1" dirty="0"/>
              <a:t>y</a:t>
            </a:r>
            <a:r>
              <a:rPr lang="en-US" dirty="0"/>
              <a:t> should NOT include 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409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Algebra: Simultaneous Equations</a:t>
            </a:r>
          </a:p>
        </p:txBody>
      </p:sp>
      <p:pic>
        <p:nvPicPr>
          <p:cNvPr id="2867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676400"/>
            <a:ext cx="6078538" cy="5148263"/>
          </a:xfrm>
        </p:spPr>
      </p:pic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4114800" y="4876800"/>
            <a:ext cx="400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Sample of Correct Student Response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2C02-0300-4820-AB52-8D18804AE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Difficulties with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1F87-59CA-4B9C-8AC7-3BA0EFC4C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Interviews indicate that students who missed the first (numerical) problem had fundamental difficulties with arithmetic and/or algebra (e.g., failing to isolate variables, failing to substitute expression from first equation into the second equation).</a:t>
            </a:r>
          </a:p>
          <a:p>
            <a:r>
              <a:rPr lang="en-US" sz="2400" dirty="0"/>
              <a:t>Many students who could solve the first (numerical) problem failed on one or both of the other two.</a:t>
            </a:r>
          </a:p>
        </p:txBody>
      </p:sp>
    </p:spTree>
    <p:extLst>
      <p:ext uri="{BB962C8B-B14F-4D97-AF65-F5344CB8AC3E}">
        <p14:creationId xmlns:p14="http://schemas.microsoft.com/office/powerpoint/2010/main" val="13472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DD492-4423-45D0-8B9F-9D519A47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sz="4000" dirty="0"/>
              <a:t>Why the Difficulties with Symbols?</a:t>
            </a:r>
            <a:br>
              <a:rPr lang="en-US" sz="4000" dirty="0"/>
            </a:br>
            <a:r>
              <a:rPr lang="en-US" sz="2800" dirty="0"/>
              <a:t>Some Suggestions Arising from the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C9CDD-8C6D-4B8A-8D42-D827FE1AF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elementary math courses, “simplified forms” of equations are emphasized (i.e., few messy symbols and functions)</a:t>
            </a:r>
          </a:p>
          <a:p>
            <a:r>
              <a:rPr lang="en-US" sz="2400" dirty="0"/>
              <a:t>Students get “overloaded” by seeing all the variables, and are unable to carry out procedures (e.g., multiplying each term in an expression by a constant [symbol]) that they do successfully with numbers (e.g., multiply through by a number)</a:t>
            </a:r>
          </a:p>
          <a:p>
            <a:r>
              <a:rPr lang="en-US" sz="2400" dirty="0"/>
              <a:t>Other procedural failures that occur more often with symbols: cancellation, factoring out a constant, retaining coefficients from one line to the next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Students’ Difficulties with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n-US" sz="2000" b="1" dirty="0"/>
              <a:t>Confusion of symbolic meaning: </a:t>
            </a:r>
            <a:r>
              <a:rPr lang="en-US" sz="2000" dirty="0"/>
              <a:t>Students perform worse on solving problems when symbols are used to represent common physical quantities in equations, e.g., “</a:t>
            </a:r>
            <a:r>
              <a:rPr lang="en-US" sz="2000" i="1" dirty="0"/>
              <a:t>m</a:t>
            </a:r>
            <a:r>
              <a:rPr lang="en-US" sz="2000" dirty="0"/>
              <a:t>” instead of “1.5 kg” [</a:t>
            </a:r>
            <a:r>
              <a:rPr lang="en-US" sz="2000" dirty="0" err="1"/>
              <a:t>Torigoe</a:t>
            </a:r>
            <a:r>
              <a:rPr lang="en-US" sz="2000" dirty="0"/>
              <a:t> and Gladding, 2007; 2011)</a:t>
            </a:r>
          </a:p>
          <a:p>
            <a:pPr marL="914400" lvl="2" indent="0">
              <a:buNone/>
            </a:pPr>
            <a:endParaRPr lang="en-US" sz="2000" dirty="0"/>
          </a:p>
          <a:p>
            <a:pPr marL="914400" lvl="2" indent="0">
              <a:buNone/>
            </a:pPr>
            <a:r>
              <a:rPr lang="en-US" sz="2000" b="1" i="1" dirty="0"/>
              <a:t>Example </a:t>
            </a:r>
            <a:r>
              <a:rPr lang="en-US" sz="1800" b="1" i="1" dirty="0"/>
              <a:t>[University of Illinois]:</a:t>
            </a:r>
          </a:p>
          <a:p>
            <a:pPr marL="0" indent="0">
              <a:buNone/>
            </a:pPr>
            <a:r>
              <a:rPr lang="en-US" sz="1800" i="1" dirty="0"/>
              <a:t>Version #1</a:t>
            </a:r>
            <a:r>
              <a:rPr lang="en-US" sz="1800" dirty="0"/>
              <a:t>: A car can go from 0 to 60 m/s in 8 s. At what distance </a:t>
            </a:r>
            <a:r>
              <a:rPr lang="en-US" sz="1800" i="1" dirty="0"/>
              <a:t>d </a:t>
            </a:r>
            <a:r>
              <a:rPr lang="en-US" sz="1800" dirty="0"/>
              <a:t>from the start at rest is the car traveling 30 m/s? 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/>
              <a:t>Version #2</a:t>
            </a:r>
            <a:r>
              <a:rPr lang="en-US" sz="1800" dirty="0"/>
              <a:t>:</a:t>
            </a:r>
            <a:r>
              <a:rPr lang="en-US" sz="1800" i="1" dirty="0"/>
              <a:t> </a:t>
            </a:r>
            <a:r>
              <a:rPr lang="en-US" sz="1800" dirty="0"/>
              <a:t>A car can go from 0 to </a:t>
            </a:r>
            <a:r>
              <a:rPr lang="en-US" sz="1800" i="1" dirty="0"/>
              <a:t>v</a:t>
            </a:r>
            <a:r>
              <a:rPr lang="en-US" sz="1800" baseline="-25000" dirty="0"/>
              <a:t>1</a:t>
            </a:r>
            <a:r>
              <a:rPr lang="en-US" sz="1800" dirty="0"/>
              <a:t> in t</a:t>
            </a:r>
            <a:r>
              <a:rPr lang="en-US" sz="1800" baseline="-25000" dirty="0"/>
              <a:t>1</a:t>
            </a:r>
            <a:r>
              <a:rPr lang="en-US" sz="1800" dirty="0"/>
              <a:t> seconds. At what distance </a:t>
            </a:r>
            <a:r>
              <a:rPr lang="en-US" sz="1800" i="1" dirty="0"/>
              <a:t>d </a:t>
            </a:r>
            <a:r>
              <a:rPr lang="en-US" sz="1800" dirty="0"/>
              <a:t>from the start at rest is the car traveling (</a:t>
            </a:r>
            <a:r>
              <a:rPr lang="en-US" sz="1800" i="1" dirty="0"/>
              <a:t>v</a:t>
            </a:r>
            <a:r>
              <a:rPr lang="en-US" sz="1800" baseline="-25000" dirty="0"/>
              <a:t>1</a:t>
            </a:r>
            <a:r>
              <a:rPr lang="en-US" sz="1800" dirty="0"/>
              <a:t>/2)? </a:t>
            </a:r>
            <a:endParaRPr lang="en-US" sz="1800" i="1" dirty="0"/>
          </a:p>
          <a:p>
            <a:endParaRPr lang="en-US" sz="1800" i="1" dirty="0"/>
          </a:p>
          <a:p>
            <a:pPr marL="914400" lvl="2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33208" y="5530029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Much worse!</a:t>
            </a:r>
          </a:p>
        </p:txBody>
      </p:sp>
      <p:sp>
        <p:nvSpPr>
          <p:cNvPr id="8" name="Arrow: Right 7"/>
          <p:cNvSpPr/>
          <p:nvPr/>
        </p:nvSpPr>
        <p:spPr>
          <a:xfrm rot="12889615">
            <a:off x="5877917" y="5352936"/>
            <a:ext cx="624489" cy="25218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933CE2A1-D209-4E52-85B1-AEC85DA254F9}"/>
              </a:ext>
            </a:extLst>
          </p:cNvPr>
          <p:cNvSpPr/>
          <p:nvPr/>
        </p:nvSpPr>
        <p:spPr>
          <a:xfrm>
            <a:off x="4495800" y="4054151"/>
            <a:ext cx="1447800" cy="381000"/>
          </a:xfrm>
          <a:prstGeom prst="round1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F4D882B5-2CED-48C6-B1B9-36CC633EEA05}"/>
              </a:ext>
            </a:extLst>
          </p:cNvPr>
          <p:cNvSpPr/>
          <p:nvPr/>
        </p:nvSpPr>
        <p:spPr>
          <a:xfrm>
            <a:off x="4373786" y="4806803"/>
            <a:ext cx="1447800" cy="381000"/>
          </a:xfrm>
          <a:prstGeom prst="round1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034C98-22CD-48CB-92AF-879D3CA04B98}"/>
              </a:ext>
            </a:extLst>
          </p:cNvPr>
          <p:cNvSpPr txBox="1"/>
          <p:nvPr/>
        </p:nvSpPr>
        <p:spPr>
          <a:xfrm>
            <a:off x="4458477" y="4038242"/>
            <a:ext cx="156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i="1" dirty="0"/>
              <a:t>[93% correct]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B27D10-5D4F-40AC-9C9D-61A20B2339A0}"/>
              </a:ext>
            </a:extLst>
          </p:cNvPr>
          <p:cNvSpPr txBox="1"/>
          <p:nvPr/>
        </p:nvSpPr>
        <p:spPr>
          <a:xfrm>
            <a:off x="4367318" y="4800290"/>
            <a:ext cx="157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i="1" dirty="0"/>
              <a:t>[57% correct]</a:t>
            </a:r>
          </a:p>
        </p:txBody>
      </p:sp>
    </p:spTree>
    <p:extLst>
      <p:ext uri="{BB962C8B-B14F-4D97-AF65-F5344CB8AC3E}">
        <p14:creationId xmlns:p14="http://schemas.microsoft.com/office/powerpoint/2010/main" val="159267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 animBg="1"/>
      <p:bldP spid="6" grpId="0" animBg="1"/>
      <p:bldP spid="9" grpId="0" animBg="1"/>
      <p:bldP spid="7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17C0-207A-4BDA-9DB4-C2CE54998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Difficulties: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9B411-A9F5-4374-AA77-14878D177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Diagnostic also indicates widespread difficulties with:</a:t>
            </a:r>
          </a:p>
          <a:p>
            <a:pPr lvl="1"/>
            <a:r>
              <a:rPr lang="en-US" dirty="0"/>
              <a:t>Graphical addition of vectors </a:t>
            </a:r>
            <a:r>
              <a:rPr lang="en-US" sz="2400" dirty="0"/>
              <a:t>(25-80% correct)</a:t>
            </a:r>
          </a:p>
          <a:p>
            <a:pPr lvl="1"/>
            <a:r>
              <a:rPr lang="en-US" dirty="0"/>
              <a:t>Meaning of vector “direction” </a:t>
            </a:r>
            <a:r>
              <a:rPr lang="en-US" sz="2400" dirty="0"/>
              <a:t>(40-70% correct)</a:t>
            </a:r>
          </a:p>
        </p:txBody>
      </p:sp>
    </p:spTree>
    <p:extLst>
      <p:ext uri="{BB962C8B-B14F-4D97-AF65-F5344CB8AC3E}">
        <p14:creationId xmlns:p14="http://schemas.microsoft.com/office/powerpoint/2010/main" val="283224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Difficulties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r>
              <a:rPr lang="en-US" sz="3000" dirty="0"/>
              <a:t>Carelessness</a:t>
            </a:r>
          </a:p>
          <a:p>
            <a:pPr lvl="1"/>
            <a:r>
              <a:rPr lang="en-US" sz="2400" dirty="0"/>
              <a:t>Students </a:t>
            </a:r>
            <a:r>
              <a:rPr lang="en-US" sz="2400" i="1" dirty="0"/>
              <a:t>very frequently </a:t>
            </a:r>
            <a:r>
              <a:rPr lang="en-US" sz="2400" dirty="0"/>
              <a:t>self-correct errors during interviews </a:t>
            </a:r>
          </a:p>
          <a:p>
            <a:pPr lvl="1"/>
            <a:r>
              <a:rPr lang="en-US" sz="2400" dirty="0"/>
              <a:t>Evidence of carelessness on written diagnostic</a:t>
            </a:r>
          </a:p>
          <a:p>
            <a:pPr>
              <a:spcBef>
                <a:spcPts val="3600"/>
              </a:spcBef>
            </a:pPr>
            <a:r>
              <a:rPr lang="en-US" sz="3000" dirty="0"/>
              <a:t>Skill practice deficit: Insufficient repetitive practice with learned skills</a:t>
            </a:r>
          </a:p>
          <a:p>
            <a:pPr lvl="1"/>
            <a:r>
              <a:rPr lang="en-US" sz="2400" dirty="0"/>
              <a:t>E.g., applying definitions of sine and cosine; factoring out variables in algebraic expressions</a:t>
            </a:r>
          </a:p>
          <a:p>
            <a:pPr>
              <a:spcBef>
                <a:spcPts val="3600"/>
              </a:spcBef>
            </a:pPr>
            <a:r>
              <a:rPr lang="en-US" sz="2800" dirty="0"/>
              <a:t>Inability to efficiently access previous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Problem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/>
              <a:t>Difficulties with very basic math skills impact performance of introductory physics students.</a:t>
            </a:r>
          </a:p>
          <a:p>
            <a:r>
              <a:rPr lang="en-US" altLang="en-US" sz="3000"/>
              <a:t>The difficulties are often not resolved by students’ previous mathematical training.</a:t>
            </a:r>
          </a:p>
          <a:p>
            <a:r>
              <a:rPr lang="en-US" altLang="en-US" sz="3000"/>
              <a:t>Students can’t effectively grapple with physics ideas when they feel overburdened in dealing with calculational 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1ECB6-3E59-44ED-B06C-BF5305FA9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Summary: What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4A777-ACCC-4FB1-9727-AD43D16D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/>
              <a:t>I have to teach the first-semester algebra-based course next fall: What can I do?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300" dirty="0"/>
              <a:t>Administer first-week diagnostic test (anonymous) to inform instructor and students about prevalence of difficulties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300" dirty="0"/>
              <a:t>Develop small sets of practice exercises with mathematical operations similar to those required in the course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300" dirty="0"/>
              <a:t>Have students complete exercise sets periodically, on-line or on paper, for (small amount of) course credit</a:t>
            </a:r>
          </a:p>
          <a:p>
            <a:pPr lvl="1">
              <a:spcBef>
                <a:spcPts val="1200"/>
              </a:spcBef>
            </a:pPr>
            <a:r>
              <a:rPr lang="en-US" sz="2400" b="1" dirty="0"/>
              <a:t>See also: </a:t>
            </a:r>
            <a:r>
              <a:rPr lang="en-US" sz="2400" b="1" dirty="0" err="1"/>
              <a:t>Mikula</a:t>
            </a:r>
            <a:r>
              <a:rPr lang="en-US" sz="2400" b="1" dirty="0"/>
              <a:t> and Heckler, PRPER (2017)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to Date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Administer written diagnostic to 1300 students in 14 algebra- and calculus-based physics classes over three semesters at Arizona State  University during 2016-2017</a:t>
            </a:r>
          </a:p>
          <a:p>
            <a:r>
              <a:rPr lang="en-US" altLang="en-US" sz="2800" dirty="0"/>
              <a:t>Carry out individual interviews with 65 students enrolled in those or similar courses during same period</a:t>
            </a:r>
          </a:p>
        </p:txBody>
      </p:sp>
    </p:spTree>
    <p:extLst>
      <p:ext uri="{BB962C8B-B14F-4D97-AF65-F5344CB8AC3E}">
        <p14:creationId xmlns:p14="http://schemas.microsoft.com/office/powerpoint/2010/main" val="217322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Difficulty #1: Trigonometry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2400" dirty="0"/>
              <a:t>Many students are confused or unaware (or have forgotten) about the relationships between sides and angles in a right triangle. </a:t>
            </a:r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endParaRPr lang="en-US" sz="2400" dirty="0"/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2400" i="1" dirty="0"/>
              <a:t>Examples: </a:t>
            </a:r>
            <a:r>
              <a:rPr lang="en-US" sz="2400" dirty="0"/>
              <a:t>Questions from a diagnostic math test administered at Arizona State University, 2016-2017 (</a:t>
            </a:r>
            <a:r>
              <a:rPr lang="en-US" altLang="en-US" sz="2400" dirty="0"/>
              <a:t>Administered as no-credit quiz during first week labs and/or recitation sections; </a:t>
            </a:r>
            <a:r>
              <a:rPr lang="en-US" altLang="en-US" sz="2400" b="1" dirty="0"/>
              <a:t>calculators allowed</a:t>
            </a:r>
            <a:r>
              <a:rPr lang="en-US" altLang="en-US" sz="2400" dirty="0"/>
              <a:t>)</a:t>
            </a:r>
            <a:endParaRPr lang="en-US" sz="2400" dirty="0"/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endParaRPr lang="en-US" sz="2400" dirty="0"/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4000"/>
              <a:t>Trigonometry Questions</a:t>
            </a:r>
            <a:br>
              <a:rPr lang="en-US" altLang="en-US" sz="4000"/>
            </a:br>
            <a:r>
              <a:rPr lang="en-US" altLang="en-US" sz="4000"/>
              <a:t> </a:t>
            </a:r>
            <a:r>
              <a:rPr lang="en-US" altLang="en-US" sz="2800"/>
              <a:t>with samples of correct student responses</a:t>
            </a:r>
          </a:p>
        </p:txBody>
      </p:sp>
      <p:pic>
        <p:nvPicPr>
          <p:cNvPr id="1638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33663"/>
            <a:ext cx="8229600" cy="28844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741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65313"/>
            <a:ext cx="8229600" cy="44227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67000"/>
            <a:ext cx="8229600" cy="2836863"/>
          </a:xfrm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762000" y="2895600"/>
            <a:ext cx="381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/>
              <a:t>3.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4000"/>
              <a:t>Trigonometry Questions: </a:t>
            </a:r>
            <a:endParaRPr lang="en-US" altLang="en-US" sz="320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400" b="1" dirty="0"/>
              <a:t>Correct Response Rate, #1-3 combined </a:t>
            </a:r>
            <a:endParaRPr lang="en-US" altLang="en-US" sz="2400" i="1" dirty="0"/>
          </a:p>
          <a:p>
            <a:pPr>
              <a:buFontTx/>
              <a:buNone/>
            </a:pPr>
            <a:r>
              <a:rPr lang="en-US" altLang="en-US" sz="2400" i="1" dirty="0"/>
              <a:t>ASU Polytechnic campus, Spring + Fall average:</a:t>
            </a:r>
          </a:p>
          <a:p>
            <a:pPr lvl="1">
              <a:buFontTx/>
              <a:buNone/>
            </a:pPr>
            <a:r>
              <a:rPr lang="en-US" altLang="en-US" sz="2400" dirty="0"/>
              <a:t>Algebra-based course,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semester, (</a:t>
            </a:r>
            <a:r>
              <a:rPr lang="en-US" altLang="en-US" sz="2400" i="1" dirty="0"/>
              <a:t>N</a:t>
            </a:r>
            <a:r>
              <a:rPr lang="en-US" altLang="en-US" sz="2400" dirty="0"/>
              <a:t> = 116): 37%</a:t>
            </a:r>
          </a:p>
          <a:p>
            <a:pPr lvl="1">
              <a:spcBef>
                <a:spcPts val="900"/>
              </a:spcBef>
              <a:buFontTx/>
              <a:buNone/>
            </a:pPr>
            <a:r>
              <a:rPr lang="en-US" altLang="en-US" sz="2400" dirty="0"/>
              <a:t>Algebra-based course,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semester, (</a:t>
            </a:r>
            <a:r>
              <a:rPr lang="en-US" altLang="en-US" sz="2400" i="1" dirty="0"/>
              <a:t>N</a:t>
            </a:r>
            <a:r>
              <a:rPr lang="en-US" altLang="en-US" sz="2400" dirty="0"/>
              <a:t> =79): 48%</a:t>
            </a:r>
          </a:p>
          <a:p>
            <a:pPr>
              <a:buFontTx/>
              <a:buNone/>
            </a:pPr>
            <a:endParaRPr lang="en-US" altLang="en-US" sz="2400" i="1" dirty="0"/>
          </a:p>
          <a:p>
            <a:pPr>
              <a:buFontTx/>
              <a:buNone/>
            </a:pPr>
            <a:r>
              <a:rPr lang="en-US" altLang="en-US" sz="2400" i="1" dirty="0"/>
              <a:t>ASU Polytechnic campus, Spring (2-year average):</a:t>
            </a:r>
          </a:p>
          <a:p>
            <a:pPr lvl="1">
              <a:buFontTx/>
              <a:buNone/>
            </a:pPr>
            <a:r>
              <a:rPr lang="en-US" altLang="en-US" sz="2400" dirty="0"/>
              <a:t>Calculus-based course,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semester, (</a:t>
            </a:r>
            <a:r>
              <a:rPr lang="en-US" altLang="en-US" sz="2400" i="1" dirty="0"/>
              <a:t>N</a:t>
            </a:r>
            <a:r>
              <a:rPr lang="en-US" altLang="en-US" sz="2400" dirty="0"/>
              <a:t> = 146): 66%</a:t>
            </a:r>
          </a:p>
          <a:p>
            <a:pPr lvl="1">
              <a:buFontTx/>
              <a:buNone/>
            </a:pPr>
            <a:endParaRPr lang="en-US" altLang="en-US" dirty="0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Results on Trigonometry Questions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953000"/>
          </a:xfrm>
        </p:spPr>
        <p:txBody>
          <a:bodyPr/>
          <a:lstStyle/>
          <a:p>
            <a:pPr>
              <a:spcBef>
                <a:spcPct val="100000"/>
              </a:spcBef>
              <a:buFontTx/>
              <a:buNone/>
            </a:pPr>
            <a:r>
              <a:rPr lang="en-US" altLang="en-US" sz="2600" b="1" dirty="0"/>
              <a:t>Errors observed:</a:t>
            </a:r>
          </a:p>
          <a:p>
            <a:pPr>
              <a:spcBef>
                <a:spcPct val="100000"/>
              </a:spcBef>
              <a:buFontTx/>
              <a:buNone/>
            </a:pPr>
            <a:r>
              <a:rPr lang="en-US" altLang="en-US" sz="2600" b="1" dirty="0"/>
              <a:t>	</a:t>
            </a:r>
            <a:r>
              <a:rPr lang="en-US" altLang="en-US" sz="2500" dirty="0"/>
              <a:t>(</a:t>
            </a:r>
            <a:r>
              <a:rPr lang="en-US" altLang="en-US" sz="2500" dirty="0" err="1"/>
              <a:t>i</a:t>
            </a:r>
            <a:r>
              <a:rPr lang="en-US" altLang="en-US" sz="2500" dirty="0"/>
              <a:t>) use of incorrect trigonometric function (e.g., cosine instead of sine), or misunderstanding of definition; </a:t>
            </a:r>
          </a:p>
          <a:p>
            <a:pPr>
              <a:spcBef>
                <a:spcPct val="100000"/>
              </a:spcBef>
              <a:buFontTx/>
              <a:buNone/>
            </a:pPr>
            <a:r>
              <a:rPr lang="en-US" altLang="en-US" sz="2500" dirty="0"/>
              <a:t>	(ii)</a:t>
            </a:r>
            <a:r>
              <a:rPr lang="en-US" altLang="en-US" sz="2500" i="1" dirty="0"/>
              <a:t> </a:t>
            </a:r>
            <a:r>
              <a:rPr lang="en-US" altLang="en-US" sz="2500" dirty="0"/>
              <a:t>unaware (or forgot) about inverse trigonometric functions, e.g., arctan, </a:t>
            </a:r>
            <a:r>
              <a:rPr lang="en-US" altLang="en-US" sz="2500" dirty="0" err="1"/>
              <a:t>arcsin</a:t>
            </a:r>
            <a:r>
              <a:rPr lang="en-US" altLang="en-US" sz="2500" dirty="0"/>
              <a:t>, </a:t>
            </a:r>
            <a:r>
              <a:rPr lang="en-US" altLang="en-US" sz="2500" dirty="0" err="1"/>
              <a:t>arccos</a:t>
            </a:r>
            <a:r>
              <a:rPr lang="en-US" altLang="en-US" sz="2500" dirty="0"/>
              <a:t> [tan</a:t>
            </a:r>
            <a:r>
              <a:rPr lang="en-US" altLang="en-US" sz="2500" baseline="30000" dirty="0"/>
              <a:t>-1</a:t>
            </a:r>
            <a:r>
              <a:rPr lang="en-US" altLang="en-US" sz="2500" dirty="0"/>
              <a:t>, sin</a:t>
            </a:r>
            <a:r>
              <a:rPr lang="en-US" altLang="en-US" sz="2500" baseline="30000" dirty="0"/>
              <a:t>-1</a:t>
            </a:r>
            <a:r>
              <a:rPr lang="en-US" altLang="en-US" sz="2500" dirty="0"/>
              <a:t>, cos</a:t>
            </a:r>
            <a:r>
              <a:rPr lang="en-US" altLang="en-US" sz="2500" baseline="30000" dirty="0"/>
              <a:t>-1</a:t>
            </a:r>
            <a:r>
              <a:rPr lang="en-US" altLang="en-US" sz="2500" dirty="0"/>
              <a:t>]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600" dirty="0"/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How to address these problems: </a:t>
            </a:r>
            <a:r>
              <a:rPr lang="en-US" dirty="0">
                <a:solidFill>
                  <a:srgbClr val="FF0000"/>
                </a:solidFill>
              </a:rPr>
              <a:t>It seems that many students require substantial additional </a:t>
            </a:r>
            <a:r>
              <a:rPr lang="en-US" i="1" dirty="0">
                <a:solidFill>
                  <a:srgbClr val="FF0000"/>
                </a:solidFill>
              </a:rPr>
              <a:t>practice and repetition </a:t>
            </a:r>
            <a:r>
              <a:rPr lang="en-US" dirty="0">
                <a:solidFill>
                  <a:srgbClr val="FF0000"/>
                </a:solidFill>
              </a:rPr>
              <a:t>with basic trigonometric procedures.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4261</TotalTime>
  <Words>954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Default Design</vt:lpstr>
      <vt:lpstr>Nature of Students’ Mathematical Difficulties and of  Potentially Productive Remedies</vt:lpstr>
      <vt:lpstr>The Problem</vt:lpstr>
      <vt:lpstr>Work to Date</vt:lpstr>
      <vt:lpstr>Difficulty #1: Trigonometry</vt:lpstr>
      <vt:lpstr>Trigonometry Questions  with samples of correct student responses</vt:lpstr>
      <vt:lpstr>PowerPoint Presentation</vt:lpstr>
      <vt:lpstr>PowerPoint Presentation</vt:lpstr>
      <vt:lpstr>Trigonometry Questions: </vt:lpstr>
      <vt:lpstr>Results on Trigonometry Questions</vt:lpstr>
      <vt:lpstr>Difficulty  #2: Algebra</vt:lpstr>
      <vt:lpstr>Algebra: Simultaneous Equations</vt:lpstr>
      <vt:lpstr>Algebra: Simultaneous Equations</vt:lpstr>
      <vt:lpstr>Algebra: Simultaneous Equations</vt:lpstr>
      <vt:lpstr>Algebra: Simultaneous Equations</vt:lpstr>
      <vt:lpstr>Difficulties with Equations</vt:lpstr>
      <vt:lpstr>Why the Difficulties with Symbols? Some Suggestions Arising from the Interviews</vt:lpstr>
      <vt:lpstr>Students’ Difficulties with Symbols</vt:lpstr>
      <vt:lpstr>Other Difficulties: Vectors</vt:lpstr>
      <vt:lpstr>Sources of Difficulties</vt:lpstr>
      <vt:lpstr>Summary: What to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gewichtheber99</dc:creator>
  <cp:lastModifiedBy>David Meltzer</cp:lastModifiedBy>
  <cp:revision>444</cp:revision>
  <cp:lastPrinted>2017-06-18T21:53:03Z</cp:lastPrinted>
  <dcterms:created xsi:type="dcterms:W3CDTF">2013-03-14T05:41:31Z</dcterms:created>
  <dcterms:modified xsi:type="dcterms:W3CDTF">2017-07-28T17:11:56Z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