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550" r:id="rId2"/>
    <p:sldId id="783" r:id="rId3"/>
    <p:sldId id="438" r:id="rId4"/>
    <p:sldId id="784" r:id="rId5"/>
    <p:sldId id="487" r:id="rId6"/>
    <p:sldId id="631" r:id="rId7"/>
    <p:sldId id="703" r:id="rId8"/>
    <p:sldId id="668" r:id="rId9"/>
    <p:sldId id="697" r:id="rId10"/>
    <p:sldId id="609" r:id="rId11"/>
    <p:sldId id="699" r:id="rId12"/>
    <p:sldId id="597" r:id="rId13"/>
    <p:sldId id="599" r:id="rId14"/>
    <p:sldId id="604" r:id="rId15"/>
    <p:sldId id="719" r:id="rId16"/>
    <p:sldId id="717" r:id="rId17"/>
    <p:sldId id="796" r:id="rId18"/>
    <p:sldId id="781" r:id="rId19"/>
    <p:sldId id="785" r:id="rId20"/>
    <p:sldId id="774" r:id="rId21"/>
    <p:sldId id="765" r:id="rId22"/>
    <p:sldId id="786" r:id="rId23"/>
    <p:sldId id="763" r:id="rId24"/>
    <p:sldId id="787" r:id="rId25"/>
    <p:sldId id="775" r:id="rId26"/>
    <p:sldId id="754" r:id="rId27"/>
    <p:sldId id="788" r:id="rId28"/>
    <p:sldId id="753" r:id="rId29"/>
    <p:sldId id="789" r:id="rId30"/>
    <p:sldId id="777" r:id="rId31"/>
    <p:sldId id="778" r:id="rId32"/>
    <p:sldId id="776" r:id="rId33"/>
    <p:sldId id="767" r:id="rId34"/>
    <p:sldId id="768" r:id="rId35"/>
    <p:sldId id="791" r:id="rId36"/>
    <p:sldId id="792" r:id="rId37"/>
    <p:sldId id="769" r:id="rId38"/>
    <p:sldId id="770" r:id="rId39"/>
    <p:sldId id="794" r:id="rId40"/>
    <p:sldId id="771" r:id="rId41"/>
    <p:sldId id="772" r:id="rId42"/>
    <p:sldId id="793" r:id="rId43"/>
    <p:sldId id="779" r:id="rId44"/>
    <p:sldId id="760" r:id="rId45"/>
    <p:sldId id="761" r:id="rId46"/>
    <p:sldId id="762" r:id="rId47"/>
    <p:sldId id="759" r:id="rId48"/>
    <p:sldId id="782" r:id="rId49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00FF"/>
    <a:srgbClr val="FF0000"/>
    <a:srgbClr val="008000"/>
    <a:srgbClr val="0099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3E39F-4370-4628-A655-E7B86D7D1BE3}" v="876" dt="2020-12-14T07:45:18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056" autoAdjust="0"/>
  </p:normalViewPr>
  <p:slideViewPr>
    <p:cSldViewPr>
      <p:cViewPr varScale="1">
        <p:scale>
          <a:sx n="83" d="100"/>
          <a:sy n="83" d="100"/>
        </p:scale>
        <p:origin x="677" y="3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8F7F-5ADE-43FC-AA90-CCC86737E65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9AED-804E-45A7-B3A7-86DDE46FD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11125200" cy="1695450"/>
          </a:xfrm>
        </p:spPr>
        <p:txBody>
          <a:bodyPr/>
          <a:lstStyle/>
          <a:p>
            <a:r>
              <a:rPr lang="en-US" sz="3600" b="1" dirty="0"/>
              <a:t>Consistency of students' mathematical difficulties may allow reliable performance predictability</a:t>
            </a: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124200"/>
            <a:ext cx="64008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David E. Meltzer and Dakota H. King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Arizona State University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 and #1914712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23528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BF3F8-B64E-4E4F-B61F-5D53FA362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83" y="1447800"/>
            <a:ext cx="8694835" cy="3276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A3C7AD-FBED-473F-AACD-3BF91D7843C1}"/>
              </a:ext>
            </a:extLst>
          </p:cNvPr>
          <p:cNvSpPr/>
          <p:nvPr/>
        </p:nvSpPr>
        <p:spPr>
          <a:xfrm>
            <a:off x="1981200" y="4076700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7693A-5422-446D-ADB7-9B9DF9FD8848}"/>
              </a:ext>
            </a:extLst>
          </p:cNvPr>
          <p:cNvSpPr/>
          <p:nvPr/>
        </p:nvSpPr>
        <p:spPr>
          <a:xfrm>
            <a:off x="2216853" y="1130431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0EC2E-BAE5-4A10-BC56-87B37D66FE02}"/>
              </a:ext>
            </a:extLst>
          </p:cNvPr>
          <p:cNvSpPr/>
          <p:nvPr/>
        </p:nvSpPr>
        <p:spPr>
          <a:xfrm>
            <a:off x="2207533" y="1740031"/>
            <a:ext cx="251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32B3B-FAF9-4EF4-B519-F11E775992B2}"/>
              </a:ext>
            </a:extLst>
          </p:cNvPr>
          <p:cNvSpPr txBox="1"/>
          <p:nvPr/>
        </p:nvSpPr>
        <p:spPr>
          <a:xfrm>
            <a:off x="1447800" y="774412"/>
            <a:ext cx="8743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Simultaneous Equations, Symbolic Coefficients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592E18-8105-4EE9-829C-79851F3FC476}"/>
              </a:ext>
            </a:extLst>
          </p:cNvPr>
          <p:cNvSpPr/>
          <p:nvPr/>
        </p:nvSpPr>
        <p:spPr>
          <a:xfrm>
            <a:off x="4267200" y="1676400"/>
            <a:ext cx="60198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E0DF84-7A8D-48C8-93A4-1F00EBB3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3916072" cy="2120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37281-2AA8-48D9-AF33-4D86702D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66417"/>
            <a:ext cx="2869238" cy="1323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2187F7-5D79-4CE1-9807-E9601A3D1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74" y="4696318"/>
            <a:ext cx="2835111" cy="144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01EF9-4A3D-45FE-86C0-8F6561A2B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096698"/>
            <a:ext cx="2107500" cy="1016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04BB95-AD2C-4427-927E-FC4CE204B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502" y="705429"/>
            <a:ext cx="5486400" cy="3176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F1570-7CDF-487E-984C-30B328B8912A}"/>
              </a:ext>
            </a:extLst>
          </p:cNvPr>
          <p:cNvSpPr txBox="1"/>
          <p:nvPr/>
        </p:nvSpPr>
        <p:spPr>
          <a:xfrm>
            <a:off x="7772400" y="1600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(Some) Other Items</a:t>
            </a:r>
          </a:p>
        </p:txBody>
      </p:sp>
    </p:spTree>
    <p:extLst>
      <p:ext uri="{BB962C8B-B14F-4D97-AF65-F5344CB8AC3E}">
        <p14:creationId xmlns:p14="http://schemas.microsoft.com/office/powerpoint/2010/main" val="323516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A60-6292-4713-B06A-28D0F7D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Our Primary Sample Populations</a:t>
            </a:r>
            <a:br>
              <a:rPr lang="en-US" dirty="0"/>
            </a:br>
            <a:r>
              <a:rPr lang="en-US" sz="2400" dirty="0"/>
              <a:t>(Arizona State University)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111: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244D5-5540-432E-AD23-4BEDEFFC36CF}"/>
              </a:ext>
            </a:extLst>
          </p:cNvPr>
          <p:cNvSpPr txBox="1"/>
          <p:nvPr/>
        </p:nvSpPr>
        <p:spPr>
          <a:xfrm flipH="1">
            <a:off x="5867400" y="1828797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121: Calculus-based;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135E-B561-467D-85F7-D5B09B46DA04}"/>
              </a:ext>
            </a:extLst>
          </p:cNvPr>
          <p:cNvSpPr txBox="1"/>
          <p:nvPr/>
        </p:nvSpPr>
        <p:spPr>
          <a:xfrm flipH="1">
            <a:off x="38100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112: Algebra-based; 2</a:t>
            </a:r>
            <a:r>
              <a:rPr lang="en-US" sz="1600" baseline="30000" dirty="0"/>
              <a:t>nd</a:t>
            </a:r>
            <a:r>
              <a:rPr lang="en-US" sz="1600" dirty="0"/>
              <a:t>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A43D-333E-4BFA-9987-A075710018D7}"/>
              </a:ext>
            </a:extLst>
          </p:cNvPr>
          <p:cNvSpPr txBox="1"/>
          <p:nvPr/>
        </p:nvSpPr>
        <p:spPr>
          <a:xfrm flipH="1">
            <a:off x="8077200" y="1828792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131: Calculus-based; 2</a:t>
            </a:r>
            <a:r>
              <a:rPr lang="en-US" sz="1600" baseline="30000" dirty="0"/>
              <a:t>nd </a:t>
            </a:r>
            <a:r>
              <a:rPr lang="en-US" sz="1600" dirty="0"/>
              <a:t>semester</a:t>
            </a:r>
          </a:p>
        </p:txBody>
      </p:sp>
    </p:spTree>
    <p:extLst>
      <p:ext uri="{BB962C8B-B14F-4D97-AF65-F5344CB8AC3E}">
        <p14:creationId xmlns:p14="http://schemas.microsoft.com/office/powerpoint/2010/main" val="18881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A60-6292-4713-B06A-28D0F7D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Our Primary Sample Populations</a:t>
            </a:r>
            <a:br>
              <a:rPr lang="en-US" dirty="0"/>
            </a:br>
            <a:r>
              <a:rPr lang="en-US" sz="2400" dirty="0"/>
              <a:t>(Arizona State University)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111: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244D5-5540-432E-AD23-4BEDEFFC36CF}"/>
              </a:ext>
            </a:extLst>
          </p:cNvPr>
          <p:cNvSpPr txBox="1"/>
          <p:nvPr/>
        </p:nvSpPr>
        <p:spPr>
          <a:xfrm flipH="1">
            <a:off x="5867400" y="1828797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121: Calculus-based;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135E-B561-467D-85F7-D5B09B46DA04}"/>
              </a:ext>
            </a:extLst>
          </p:cNvPr>
          <p:cNvSpPr txBox="1"/>
          <p:nvPr/>
        </p:nvSpPr>
        <p:spPr>
          <a:xfrm flipH="1">
            <a:off x="38100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112: Algebra-based; 2</a:t>
            </a:r>
            <a:r>
              <a:rPr lang="en-US" sz="1600" baseline="30000" dirty="0"/>
              <a:t>nd</a:t>
            </a:r>
            <a:r>
              <a:rPr lang="en-US" sz="1600" dirty="0"/>
              <a:t>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A43D-333E-4BFA-9987-A075710018D7}"/>
              </a:ext>
            </a:extLst>
          </p:cNvPr>
          <p:cNvSpPr txBox="1"/>
          <p:nvPr/>
        </p:nvSpPr>
        <p:spPr>
          <a:xfrm flipH="1">
            <a:off x="8077200" y="1828792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131: Calculus-based; 2</a:t>
            </a:r>
            <a:r>
              <a:rPr lang="en-US" sz="1600" baseline="30000" dirty="0"/>
              <a:t>nd </a:t>
            </a:r>
            <a:r>
              <a:rPr lang="en-US" sz="1600" dirty="0"/>
              <a:t>semester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5C2DA0-99EF-4DB8-B61F-68CF1BB91D57}"/>
              </a:ext>
            </a:extLst>
          </p:cNvPr>
          <p:cNvGrpSpPr/>
          <p:nvPr/>
        </p:nvGrpSpPr>
        <p:grpSpPr>
          <a:xfrm>
            <a:off x="4026183" y="2743200"/>
            <a:ext cx="1625035" cy="369332"/>
            <a:chOff x="380072" y="2743200"/>
            <a:chExt cx="1625035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439DD4-C620-4081-AE93-87D37A525DA9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280D68-CBFE-457E-B520-100E9D472509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B7A48-96A9-45D3-8F1D-7562AF782716}"/>
              </a:ext>
            </a:extLst>
          </p:cNvPr>
          <p:cNvGrpSpPr/>
          <p:nvPr/>
        </p:nvGrpSpPr>
        <p:grpSpPr>
          <a:xfrm>
            <a:off x="6096001" y="2733773"/>
            <a:ext cx="1625035" cy="369332"/>
            <a:chOff x="380072" y="2743200"/>
            <a:chExt cx="1625035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AAC2F5-C69B-4E32-809F-9C23D5625BDF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2F7813-FC91-42A9-9746-F0EF1799B6C5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B3F86F-A846-424A-8CC0-9802BCC7AB33}"/>
              </a:ext>
            </a:extLst>
          </p:cNvPr>
          <p:cNvGrpSpPr/>
          <p:nvPr/>
        </p:nvGrpSpPr>
        <p:grpSpPr>
          <a:xfrm>
            <a:off x="8369583" y="2727615"/>
            <a:ext cx="1625035" cy="369332"/>
            <a:chOff x="380072" y="2743200"/>
            <a:chExt cx="1625035" cy="344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B39F6-63E2-4AE1-99DF-05E6486713B5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1A2F31-8ADD-4F95-B342-DAE469E50621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6E87B0-7521-410D-859D-E97F9620D80B}"/>
              </a:ext>
            </a:extLst>
          </p:cNvPr>
          <p:cNvGrpSpPr/>
          <p:nvPr/>
        </p:nvGrpSpPr>
        <p:grpSpPr>
          <a:xfrm>
            <a:off x="1904073" y="2413568"/>
            <a:ext cx="1625035" cy="698965"/>
            <a:chOff x="380072" y="2413567"/>
            <a:chExt cx="1625035" cy="6989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86999C-3BBB-44A9-9683-9606B1C57B61}"/>
                </a:ext>
              </a:extLst>
            </p:cNvPr>
            <p:cNvGrpSpPr/>
            <p:nvPr/>
          </p:nvGrpSpPr>
          <p:grpSpPr>
            <a:xfrm>
              <a:off x="380072" y="2743200"/>
              <a:ext cx="1625035" cy="369332"/>
              <a:chOff x="380072" y="2743200"/>
              <a:chExt cx="1625035" cy="3693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8E38AD-4476-4F48-A499-9F3EB0DBAC04}"/>
                  </a:ext>
                </a:extLst>
              </p:cNvPr>
              <p:cNvSpPr txBox="1"/>
              <p:nvPr/>
            </p:nvSpPr>
            <p:spPr>
              <a:xfrm>
                <a:off x="380072" y="2743200"/>
                <a:ext cx="8772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Tempe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CE8F9-69A5-48DD-A941-32F81F9FFBBF}"/>
                  </a:ext>
                </a:extLst>
              </p:cNvPr>
              <p:cNvSpPr txBox="1"/>
              <p:nvPr/>
            </p:nvSpPr>
            <p:spPr>
              <a:xfrm>
                <a:off x="1371600" y="2743200"/>
                <a:ext cx="63350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Poly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7B1BA0-F20D-4C9E-8D21-743F69236494}"/>
                </a:ext>
              </a:extLst>
            </p:cNvPr>
            <p:cNvGrpSpPr/>
            <p:nvPr/>
          </p:nvGrpSpPr>
          <p:grpSpPr>
            <a:xfrm>
              <a:off x="818686" y="2413567"/>
              <a:ext cx="869668" cy="329633"/>
              <a:chOff x="818686" y="2413567"/>
              <a:chExt cx="869668" cy="329633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8140145-3B35-4DE3-9E3C-2376C000405A}"/>
                  </a:ext>
                </a:extLst>
              </p:cNvPr>
              <p:cNvCxnSpPr>
                <a:stCxn id="3" idx="2"/>
                <a:endCxn id="7" idx="0"/>
              </p:cNvCxnSpPr>
              <p:nvPr/>
            </p:nvCxnSpPr>
            <p:spPr>
              <a:xfrm flipH="1">
                <a:off x="818686" y="2413567"/>
                <a:ext cx="438614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E7C50BB-8746-4394-A4D5-3601B774275C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flipH="1" flipV="1">
                <a:off x="1266158" y="2428598"/>
                <a:ext cx="422196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0EAA04-5399-4BA8-8AA4-CB7FA645E8CA}"/>
              </a:ext>
            </a:extLst>
          </p:cNvPr>
          <p:cNvGrpSpPr/>
          <p:nvPr/>
        </p:nvGrpSpPr>
        <p:grpSpPr>
          <a:xfrm>
            <a:off x="4519094" y="2404141"/>
            <a:ext cx="869668" cy="329633"/>
            <a:chOff x="818686" y="2413567"/>
            <a:chExt cx="869668" cy="3296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600F94-608A-4EB3-AF9C-6757D5D9FB45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9C4E79-4E8D-451E-A8C0-3A393DBB79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9FA1ED-A1C8-4AEE-9FE0-4205DD6FF4C7}"/>
              </a:ext>
            </a:extLst>
          </p:cNvPr>
          <p:cNvGrpSpPr/>
          <p:nvPr/>
        </p:nvGrpSpPr>
        <p:grpSpPr>
          <a:xfrm>
            <a:off x="6539906" y="2413568"/>
            <a:ext cx="869668" cy="329633"/>
            <a:chOff x="818686" y="2413567"/>
            <a:chExt cx="869668" cy="3296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7F2A78-6A9B-4CA7-AF0A-2B8AA1B63252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3746A8-324C-486A-86F6-9E29D80354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AD6B6-15DA-4C4F-AEEA-23A1BDA78FEB}"/>
              </a:ext>
            </a:extLst>
          </p:cNvPr>
          <p:cNvGrpSpPr/>
          <p:nvPr/>
        </p:nvGrpSpPr>
        <p:grpSpPr>
          <a:xfrm>
            <a:off x="8811976" y="2397982"/>
            <a:ext cx="869668" cy="329633"/>
            <a:chOff x="818686" y="2413567"/>
            <a:chExt cx="869668" cy="3296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C8FDE9-621F-44FB-8209-6568FEA82948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23CCEF-16DC-4EDF-A165-6D9A27856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439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CC2-33A7-457D-A55E-A5485CD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/>
          <a:lstStyle/>
          <a:p>
            <a:r>
              <a:rPr lang="en-US" sz="3600" dirty="0"/>
              <a:t>Primary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E1C4-B196-4546-9F7B-D75AB85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8999"/>
            <a:ext cx="10972800" cy="4953000"/>
          </a:xfrm>
        </p:spPr>
        <p:txBody>
          <a:bodyPr/>
          <a:lstStyle/>
          <a:p>
            <a:r>
              <a:rPr lang="en-US" sz="2400" dirty="0"/>
              <a:t>Difficulties with pre-college mathematical operations are widespread among students in both algebra- and calculus-based physics courses.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400" dirty="0"/>
              <a:t>Results were highly consistent among five different campuses at four different state universities: </a:t>
            </a:r>
            <a:r>
              <a:rPr lang="en-US" sz="2000" dirty="0"/>
              <a:t>Arizona State University (ASU), Tempe and Poly campuses; University of Colorado (CU); Ohio State University (OSU); University of West Florida (UWF)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endParaRPr lang="en-US" sz="2400" dirty="0"/>
          </a:p>
          <a:p>
            <a:r>
              <a:rPr lang="en-US" sz="2400" dirty="0"/>
              <a:t>Despite the great diversity of diagnostic item types, students’ item responses were </a:t>
            </a:r>
            <a:r>
              <a:rPr lang="en-US" sz="2400" i="1" dirty="0"/>
              <a:t>highly</a:t>
            </a:r>
            <a:r>
              <a:rPr lang="en-US" sz="2400" dirty="0"/>
              <a:t> correlated with each other, and with </a:t>
            </a:r>
            <a:r>
              <a:rPr lang="en-US" sz="2400" i="1" dirty="0"/>
              <a:t>total</a:t>
            </a:r>
            <a:r>
              <a:rPr lang="en-US" sz="2400" dirty="0"/>
              <a:t> score.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ncil and paper&#10;&#10;Description automatically generated">
            <a:extLst>
              <a:ext uri="{FF2B5EF4-FFF2-40B4-BE49-F238E27FC236}">
                <a16:creationId xmlns:a16="http://schemas.microsoft.com/office/drawing/2014/main" id="{F57DB71E-4E37-4A8F-A6CE-B373B060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5" y="1219200"/>
            <a:ext cx="1078537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244E-F8A6-4C77-8E7D-E359996D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27" y="990600"/>
            <a:ext cx="10404945" cy="47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0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F0BED0E-CE50-40DF-B0B3-A03157398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218473"/>
              </p:ext>
            </p:extLst>
          </p:nvPr>
        </p:nvGraphicFramePr>
        <p:xfrm>
          <a:off x="1524000" y="0"/>
          <a:ext cx="8816975" cy="6813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Acrobat Document" r:id="rId3" imgW="3017233" imgH="2331592" progId="Acrobat.Document.DC">
                  <p:embed/>
                </p:oleObj>
              </mc:Choice>
              <mc:Fallback>
                <p:oleObj name="Acrobat Document" r:id="rId3" imgW="3017233" imgH="233159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0"/>
                        <a:ext cx="8816975" cy="6813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522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CC2-33A7-457D-A55E-A5485CD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/>
          <a:lstStyle/>
          <a:p>
            <a:r>
              <a:rPr lang="en-US" sz="3600" dirty="0"/>
              <a:t>Primary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E1C4-B196-4546-9F7B-D75AB85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8999"/>
            <a:ext cx="10972800" cy="4953000"/>
          </a:xfrm>
        </p:spPr>
        <p:txBody>
          <a:bodyPr/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Difficulties with pre-college mathematical operations are widespread among students in both algebra- and calculus-based physics courses.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Results were highly consistent among five different campuses at four different state universities.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endParaRPr lang="en-US" sz="2400" dirty="0"/>
          </a:p>
          <a:p>
            <a:r>
              <a:rPr lang="en-US" sz="2400" b="1" dirty="0"/>
              <a:t>Despite the great diversity of diagnostic item types, students’ item responses were </a:t>
            </a:r>
            <a:r>
              <a:rPr lang="en-US" sz="2400" b="1" i="1" dirty="0"/>
              <a:t>highly</a:t>
            </a:r>
            <a:r>
              <a:rPr lang="en-US" sz="2400" b="1" dirty="0"/>
              <a:t> correlated with each other, and with </a:t>
            </a:r>
            <a:r>
              <a:rPr lang="en-US" sz="2400" b="1" i="1" dirty="0"/>
              <a:t>total</a:t>
            </a:r>
            <a:r>
              <a:rPr lang="en-US" sz="2400" b="1" dirty="0"/>
              <a:t> score.</a:t>
            </a:r>
          </a:p>
          <a:p>
            <a:pPr lvl="1"/>
            <a:r>
              <a:rPr lang="en-US" sz="2000" b="1" dirty="0"/>
              <a:t>Example: Items #3 and #18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4AEC08E-7E4A-42F3-BFCB-30BFA3931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413405"/>
              </p:ext>
            </p:extLst>
          </p:nvPr>
        </p:nvGraphicFramePr>
        <p:xfrm>
          <a:off x="838200" y="277812"/>
          <a:ext cx="9982200" cy="635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Acrobat Document" r:id="rId3" imgW="4567979" imgH="2906895" progId="Acrobat.Document.DC">
                  <p:embed/>
                </p:oleObj>
              </mc:Choice>
              <mc:Fallback>
                <p:oleObj name="Acrobat Document" r:id="rId3" imgW="4567979" imgH="290689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77812"/>
                        <a:ext cx="9982200" cy="6352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2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644D-A74A-40D6-8CB8-6BB57624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1D6F-45B1-4C0B-B742-64AD269F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data and very useful discussions have been provided by (among others):</a:t>
            </a:r>
          </a:p>
          <a:p>
            <a:pPr marL="0" indent="0">
              <a:buNone/>
            </a:pPr>
            <a:r>
              <a:rPr lang="en-US" sz="2400" dirty="0"/>
              <a:t>	Darya </a:t>
            </a:r>
            <a:r>
              <a:rPr lang="en-US" sz="2400" dirty="0" err="1"/>
              <a:t>Dolenko</a:t>
            </a:r>
            <a:r>
              <a:rPr lang="en-US" sz="2400" dirty="0"/>
              <a:t> (Arizona State University)</a:t>
            </a:r>
          </a:p>
          <a:p>
            <a:pPr marL="0" indent="0">
              <a:buNone/>
            </a:pPr>
            <a:r>
              <a:rPr lang="en-US" sz="2400" dirty="0"/>
              <a:t>	Andrew Heckler (Ohio State University)</a:t>
            </a:r>
          </a:p>
          <a:p>
            <a:pPr marL="0" indent="0">
              <a:buNone/>
            </a:pPr>
            <a:r>
              <a:rPr lang="en-US" sz="2400" dirty="0"/>
              <a:t>	Beatriz </a:t>
            </a:r>
            <a:r>
              <a:rPr lang="en-US" sz="2400" dirty="0" err="1"/>
              <a:t>Burrola</a:t>
            </a:r>
            <a:r>
              <a:rPr lang="en-US" sz="2400" dirty="0"/>
              <a:t> </a:t>
            </a:r>
            <a:r>
              <a:rPr lang="en-US" sz="2400" dirty="0" err="1"/>
              <a:t>Gabilondo</a:t>
            </a:r>
            <a:r>
              <a:rPr lang="en-US" sz="2400" dirty="0"/>
              <a:t> (Ohio State University)</a:t>
            </a:r>
          </a:p>
          <a:p>
            <a:pPr marL="0" indent="0">
              <a:buNone/>
            </a:pPr>
            <a:r>
              <a:rPr lang="en-US" sz="2400" dirty="0"/>
              <a:t>	Steven Pollock (University of Colorado, Boulder)</a:t>
            </a:r>
          </a:p>
          <a:p>
            <a:pPr marL="0" indent="0">
              <a:buNone/>
            </a:pPr>
            <a:r>
              <a:rPr lang="en-US" sz="2400" dirty="0"/>
              <a:t>	Colin West (University of Colorado, Boulder)</a:t>
            </a:r>
          </a:p>
          <a:p>
            <a:pPr marL="0" indent="0">
              <a:buNone/>
            </a:pPr>
            <a:r>
              <a:rPr lang="en-US" sz="2400" dirty="0"/>
              <a:t>	Christopher Varney (University of West Florida)</a:t>
            </a:r>
          </a:p>
        </p:txBody>
      </p:sp>
    </p:spTree>
    <p:extLst>
      <p:ext uri="{BB962C8B-B14F-4D97-AF65-F5344CB8AC3E}">
        <p14:creationId xmlns:p14="http://schemas.microsoft.com/office/powerpoint/2010/main" val="3443608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DD19-E197-4326-A352-71373A8CD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Predictability at Individual-Student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7645-BE2F-408C-A3C7-19B083FF5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Performance on a single test item can predict probable correct-response rate on remaining 13 items</a:t>
            </a:r>
          </a:p>
          <a:p>
            <a:pPr marL="0" indent="0">
              <a:buNone/>
            </a:pPr>
            <a:r>
              <a:rPr lang="en-US" sz="2800" dirty="0"/>
              <a:t>Examples:</a:t>
            </a:r>
          </a:p>
          <a:p>
            <a:pPr lvl="1"/>
            <a:r>
              <a:rPr lang="en-US" dirty="0"/>
              <a:t>Item #3</a:t>
            </a:r>
          </a:p>
          <a:p>
            <a:pPr lvl="1"/>
            <a:r>
              <a:rPr lang="en-US" dirty="0"/>
              <a:t>Item #7</a:t>
            </a:r>
          </a:p>
        </p:txBody>
      </p:sp>
    </p:spTree>
    <p:extLst>
      <p:ext uri="{BB962C8B-B14F-4D97-AF65-F5344CB8AC3E}">
        <p14:creationId xmlns:p14="http://schemas.microsoft.com/office/powerpoint/2010/main" val="11959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5A1496-25D3-42EB-87AA-192DD6CC8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752600"/>
            <a:ext cx="4449435" cy="26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21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C02C405-AC70-4AE6-A19E-377DC7EE7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176467"/>
              </p:ext>
            </p:extLst>
          </p:nvPr>
        </p:nvGraphicFramePr>
        <p:xfrm>
          <a:off x="1676400" y="381000"/>
          <a:ext cx="8458200" cy="6291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Acrobat Document" r:id="rId3" imgW="3482188" imgH="2590786" progId="Acrobat.Document.DC">
                  <p:embed/>
                </p:oleObj>
              </mc:Choice>
              <mc:Fallback>
                <p:oleObj name="Acrobat Document" r:id="rId3" imgW="3482188" imgH="259078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381000"/>
                        <a:ext cx="8458200" cy="6291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78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EFC58-ADB9-4023-A578-7DA99BAE8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57400"/>
            <a:ext cx="10618671" cy="22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37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8DBB207-7F77-46FB-AF5B-973CEF1FA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70467"/>
              </p:ext>
            </p:extLst>
          </p:nvPr>
        </p:nvGraphicFramePr>
        <p:xfrm>
          <a:off x="1295401" y="152401"/>
          <a:ext cx="8686799" cy="6461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Acrobat Document" r:id="rId3" imgW="3482188" imgH="2590786" progId="Acrobat.Document.DC">
                  <p:embed/>
                </p:oleObj>
              </mc:Choice>
              <mc:Fallback>
                <p:oleObj name="Acrobat Document" r:id="rId3" imgW="3482188" imgH="259078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1" y="152401"/>
                        <a:ext cx="8686799" cy="6461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413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Predictability at Individual-Student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Performance on 3-item subset can accurately predict correct-response rate on remaining 11 items</a:t>
            </a:r>
          </a:p>
          <a:p>
            <a:pPr marL="0" indent="0">
              <a:buNone/>
            </a:pPr>
            <a:r>
              <a:rPr lang="en-US" sz="2800" dirty="0"/>
              <a:t>Examples:</a:t>
            </a:r>
          </a:p>
          <a:p>
            <a:pPr marL="457200" lvl="1" indent="0">
              <a:buNone/>
            </a:pPr>
            <a:r>
              <a:rPr lang="en-US" dirty="0"/>
              <a:t>	[#9, #14, #16]</a:t>
            </a:r>
          </a:p>
          <a:p>
            <a:pPr marL="457200" lvl="1" indent="0">
              <a:buNone/>
            </a:pPr>
            <a:r>
              <a:rPr lang="en-US" dirty="0"/>
              <a:t>	[#3, #9, #15]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6FE47-4A68-446D-8EC8-32D4F6852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2171888" cy="1219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AA84A2-90C4-4B7C-8E4A-FB74CBE3B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609600"/>
            <a:ext cx="5837426" cy="3486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BD5F14-9053-4ECC-A2B8-9B18092B4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124200"/>
            <a:ext cx="3505200" cy="3006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ED1B8F-409F-4080-9757-DBD4AC6AEEFF}"/>
              </a:ext>
            </a:extLst>
          </p:cNvPr>
          <p:cNvSpPr/>
          <p:nvPr/>
        </p:nvSpPr>
        <p:spPr>
          <a:xfrm>
            <a:off x="914400" y="838200"/>
            <a:ext cx="28194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E63DF1-8B1F-4D9E-A3CA-7C296562279E}"/>
              </a:ext>
            </a:extLst>
          </p:cNvPr>
          <p:cNvSpPr/>
          <p:nvPr/>
        </p:nvSpPr>
        <p:spPr>
          <a:xfrm>
            <a:off x="5638802" y="615568"/>
            <a:ext cx="5714998" cy="365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1239A-B2D8-49A3-81FD-EAEE84771F8D}"/>
              </a:ext>
            </a:extLst>
          </p:cNvPr>
          <p:cNvSpPr/>
          <p:nvPr/>
        </p:nvSpPr>
        <p:spPr>
          <a:xfrm>
            <a:off x="1066800" y="3200400"/>
            <a:ext cx="3505200" cy="3006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20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DFC60EA-7F4B-4682-A583-B608C028D4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902823"/>
              </p:ext>
            </p:extLst>
          </p:nvPr>
        </p:nvGraphicFramePr>
        <p:xfrm>
          <a:off x="1600200" y="304800"/>
          <a:ext cx="8409195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Acrobat Document" r:id="rId3" imgW="3482188" imgH="2651546" progId="Acrobat.Document.DC">
                  <p:embed/>
                </p:oleObj>
              </mc:Choice>
              <mc:Fallback>
                <p:oleObj name="Acrobat Document" r:id="rId3" imgW="3482188" imgH="265154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304800"/>
                        <a:ext cx="8409195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917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8F6A5-D394-47F8-9853-67B735196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3353091" cy="2179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A77A89-4AFE-414F-AE73-19BC86093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2914903" cy="1638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83BFCD-100D-4B66-A5C4-C25289398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826031"/>
            <a:ext cx="4203933" cy="35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6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0C4C337-F459-44DB-928E-A80CFC67B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189522"/>
              </p:ext>
            </p:extLst>
          </p:nvPr>
        </p:nvGraphicFramePr>
        <p:xfrm>
          <a:off x="2057400" y="381000"/>
          <a:ext cx="8207375" cy="624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Acrobat Document" r:id="rId3" imgW="3482188" imgH="2651546" progId="Acrobat.Document.DC">
                  <p:embed/>
                </p:oleObj>
              </mc:Choice>
              <mc:Fallback>
                <p:oleObj name="Acrobat Document" r:id="rId3" imgW="3482188" imgH="265154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381000"/>
                        <a:ext cx="8207375" cy="6247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19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5062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We have given pre-college-math diagnostic tests to over 6000 physics students in introductory courses at four universities. We find:</a:t>
            </a:r>
          </a:p>
          <a:p>
            <a:r>
              <a:rPr lang="en-US" altLang="en-US" sz="2400" dirty="0"/>
              <a:t>Error rates are consistently in the 30-60% range, suggesting that difficulties with basic operations might have significant impact on course performance.</a:t>
            </a:r>
          </a:p>
          <a:p>
            <a:r>
              <a:rPr lang="en-US" altLang="en-US" sz="2400" dirty="0"/>
              <a:t>Class-average performance on </a:t>
            </a:r>
            <a:r>
              <a:rPr lang="en-US" altLang="en-US" sz="2400" i="1" dirty="0"/>
              <a:t>individual</a:t>
            </a:r>
            <a:r>
              <a:rPr lang="en-US" altLang="en-US" sz="2400" dirty="0"/>
              <a:t> test items is highly predictive of performance on the overall 13-item test</a:t>
            </a:r>
          </a:p>
          <a:p>
            <a:r>
              <a:rPr lang="en-US" altLang="en-US" sz="2400" dirty="0"/>
              <a:t>Individual student performance on test items from any one topic (algebra, trigonometry, graphing, and geometry) is highly correlated with performance on items from the other topics</a:t>
            </a:r>
          </a:p>
          <a:p>
            <a:r>
              <a:rPr lang="en-US" altLang="en-US" sz="2400" dirty="0"/>
              <a:t>Performance on conceptual physics items is correlated with math performance</a:t>
            </a:r>
          </a:p>
          <a:p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7A3A-7A87-4365-8599-9573C49B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Predictability at Individual-Student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20962-F209-4A94-AF3F-DF1532CA9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Individual student pretest score on online version is moderately predictive of post-test score</a:t>
            </a:r>
          </a:p>
        </p:txBody>
      </p:sp>
    </p:spTree>
    <p:extLst>
      <p:ext uri="{BB962C8B-B14F-4D97-AF65-F5344CB8AC3E}">
        <p14:creationId xmlns:p14="http://schemas.microsoft.com/office/powerpoint/2010/main" val="3194581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5F85080-4B5E-4B6B-BFBB-1054E2A6F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45307"/>
              </p:ext>
            </p:extLst>
          </p:nvPr>
        </p:nvGraphicFramePr>
        <p:xfrm>
          <a:off x="2133600" y="685800"/>
          <a:ext cx="7597775" cy="5253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Acrobat Document" r:id="rId3" imgW="3482188" imgH="2407735" progId="Acrobat.Document.DC">
                  <p:embed/>
                </p:oleObj>
              </mc:Choice>
              <mc:Fallback>
                <p:oleObj name="Acrobat Document" r:id="rId3" imgW="3482188" imgH="240773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685800"/>
                        <a:ext cx="7597775" cy="5253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263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BC59-2CCD-4D1B-A96B-1E3F8487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Predictability at Whole-Class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A9D40-3BC7-4A7B-9BC1-463E8DDA3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Class-average performance on </a:t>
            </a:r>
            <a:r>
              <a:rPr lang="en-US" sz="2800" i="1" dirty="0"/>
              <a:t>single test item</a:t>
            </a:r>
            <a:r>
              <a:rPr lang="en-US" sz="2800" dirty="0"/>
              <a:t> can accurately predict class-average correct-response rate on remaining 13 items</a:t>
            </a:r>
          </a:p>
        </p:txBody>
      </p:sp>
    </p:spTree>
    <p:extLst>
      <p:ext uri="{BB962C8B-B14F-4D97-AF65-F5344CB8AC3E}">
        <p14:creationId xmlns:p14="http://schemas.microsoft.com/office/powerpoint/2010/main" val="1185921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7BAFB7-578D-4FBF-853E-34586E122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371600"/>
            <a:ext cx="5305535" cy="37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21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9334B03-A70E-4F70-8ACD-EC78AACEE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76795"/>
              </p:ext>
            </p:extLst>
          </p:nvPr>
        </p:nvGraphicFramePr>
        <p:xfrm>
          <a:off x="1402287" y="304800"/>
          <a:ext cx="9387426" cy="6366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Acrobat Document" r:id="rId3" imgW="4602448" imgH="3120326" progId="Acrobat.Document.DC">
                  <p:embed/>
                </p:oleObj>
              </mc:Choice>
              <mc:Fallback>
                <p:oleObj name="Acrobat Document" r:id="rId3" imgW="4602448" imgH="312032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2287" y="304800"/>
                        <a:ext cx="9387426" cy="6366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891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94AA41D-7A08-49D2-B914-4221461BB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79093"/>
              </p:ext>
            </p:extLst>
          </p:nvPr>
        </p:nvGraphicFramePr>
        <p:xfrm>
          <a:off x="1393428" y="304800"/>
          <a:ext cx="9405144" cy="637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Acrobat Document" r:id="rId3" imgW="4602448" imgH="3120326" progId="Acrobat.Document.DC">
                  <p:embed/>
                </p:oleObj>
              </mc:Choice>
              <mc:Fallback>
                <p:oleObj name="Acrobat Document" r:id="rId3" imgW="4602448" imgH="312032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3428" y="304800"/>
                        <a:ext cx="9405144" cy="637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49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94AA41D-7A08-49D2-B914-4221461BBB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3428" y="304800"/>
          <a:ext cx="9405144" cy="637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Acrobat Document" r:id="rId3" imgW="4602448" imgH="3120326" progId="Acrobat.Document.DC">
                  <p:embed/>
                </p:oleObj>
              </mc:Choice>
              <mc:Fallback>
                <p:oleObj name="Acrobat Document" r:id="rId3" imgW="4602448" imgH="3120326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94AA41D-7A08-49D2-B914-4221461BBB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3428" y="304800"/>
                        <a:ext cx="9405144" cy="637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BFF68CC6-022E-4056-85CB-563F602D50FC}"/>
              </a:ext>
            </a:extLst>
          </p:cNvPr>
          <p:cNvSpPr/>
          <p:nvPr/>
        </p:nvSpPr>
        <p:spPr>
          <a:xfrm rot="20017556">
            <a:off x="7553856" y="2227218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0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7B938-D0E5-4D13-920D-3C02D5423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9733117" cy="19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84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67D6246-D011-43F4-AC55-DA5C8601A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94945"/>
              </p:ext>
            </p:extLst>
          </p:nvPr>
        </p:nvGraphicFramePr>
        <p:xfrm>
          <a:off x="1143000" y="232614"/>
          <a:ext cx="9426575" cy="6392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Acrobat Document" r:id="rId3" imgW="4602448" imgH="3120326" progId="Acrobat.Document.DC">
                  <p:embed/>
                </p:oleObj>
              </mc:Choice>
              <mc:Fallback>
                <p:oleObj name="Acrobat Document" r:id="rId3" imgW="4602448" imgH="312032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32614"/>
                        <a:ext cx="9426575" cy="6392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646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67D6246-D011-43F4-AC55-DA5C8601A4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32614"/>
          <a:ext cx="9426575" cy="6392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Acrobat Document" r:id="rId3" imgW="4602448" imgH="3120326" progId="Acrobat.Document.DC">
                  <p:embed/>
                </p:oleObj>
              </mc:Choice>
              <mc:Fallback>
                <p:oleObj name="Acrobat Document" r:id="rId3" imgW="4602448" imgH="3120326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67D6246-D011-43F4-AC55-DA5C8601A4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32614"/>
                        <a:ext cx="9426575" cy="6392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B6A8B161-3843-4C5E-B61E-2AB541DFF1A5}"/>
              </a:ext>
            </a:extLst>
          </p:cNvPr>
          <p:cNvSpPr/>
          <p:nvPr/>
        </p:nvSpPr>
        <p:spPr>
          <a:xfrm rot="20017556">
            <a:off x="8392057" y="222722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0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D13D-AB93-41ED-8F03-91F8D08B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14600"/>
            <a:ext cx="10972800" cy="1143000"/>
          </a:xfrm>
        </p:spPr>
        <p:txBody>
          <a:bodyPr/>
          <a:lstStyle/>
          <a:p>
            <a:r>
              <a:rPr lang="en-US" dirty="0"/>
              <a:t>Examples of Test Items</a:t>
            </a:r>
          </a:p>
        </p:txBody>
      </p:sp>
    </p:spTree>
    <p:extLst>
      <p:ext uri="{BB962C8B-B14F-4D97-AF65-F5344CB8AC3E}">
        <p14:creationId xmlns:p14="http://schemas.microsoft.com/office/powerpoint/2010/main" val="1395342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173636-BDB3-464C-8C1C-EFC1459DC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10277740" cy="26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1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451E7B6-35B1-46F5-8FCA-E70AD0DD2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674518"/>
              </p:ext>
            </p:extLst>
          </p:nvPr>
        </p:nvGraphicFramePr>
        <p:xfrm>
          <a:off x="1219200" y="225078"/>
          <a:ext cx="9448800" cy="640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Acrobat Document" r:id="rId3" imgW="4602448" imgH="3120326" progId="Acrobat.Document.DC">
                  <p:embed/>
                </p:oleObj>
              </mc:Choice>
              <mc:Fallback>
                <p:oleObj name="Acrobat Document" r:id="rId3" imgW="4602448" imgH="312032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25078"/>
                        <a:ext cx="9448800" cy="6407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199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451E7B6-35B1-46F5-8FCA-E70AD0DD29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225078"/>
          <a:ext cx="9448800" cy="640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Acrobat Document" r:id="rId3" imgW="4602448" imgH="3120326" progId="Acrobat.Document.DC">
                  <p:embed/>
                </p:oleObj>
              </mc:Choice>
              <mc:Fallback>
                <p:oleObj name="Acrobat Document" r:id="rId3" imgW="4602448" imgH="3120326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451E7B6-35B1-46F5-8FCA-E70AD0DD2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25078"/>
                        <a:ext cx="9448800" cy="6407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B5F9B236-0446-4F69-A6D4-AA5A17CD0647}"/>
              </a:ext>
            </a:extLst>
          </p:cNvPr>
          <p:cNvSpPr/>
          <p:nvPr/>
        </p:nvSpPr>
        <p:spPr>
          <a:xfrm rot="18121768">
            <a:off x="6221479" y="2283905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0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87D7-DDD9-46E9-B163-F63EC8DA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Relationship between physics and math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9396-8443-4D03-B033-C7BFDE87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online version, student performance on conceptual physics questions is positively correlated with performance on math diagnostic</a:t>
            </a:r>
          </a:p>
          <a:p>
            <a:r>
              <a:rPr lang="en-US" sz="2800" dirty="0"/>
              <a:t>[4-item physics cluster vs 14-item math diagnostic}</a:t>
            </a:r>
          </a:p>
        </p:txBody>
      </p:sp>
    </p:spTree>
    <p:extLst>
      <p:ext uri="{BB962C8B-B14F-4D97-AF65-F5344CB8AC3E}">
        <p14:creationId xmlns:p14="http://schemas.microsoft.com/office/powerpoint/2010/main" val="2291899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74317-898D-4A11-BD6C-88A36C7D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29" y="506503"/>
            <a:ext cx="9125741" cy="2617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0D0789-4A85-41BE-8168-71A0F2E82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64" y="3733800"/>
            <a:ext cx="7990262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19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DF965-9B31-43FF-AF6B-7636CB31E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9373412" cy="3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40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E3BF54-7CCA-42E0-AB04-549AD57CA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03" y="1438102"/>
            <a:ext cx="9585163" cy="42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11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4D95548-F2E9-47AD-8CDA-B964EC486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037764"/>
              </p:ext>
            </p:extLst>
          </p:nvPr>
        </p:nvGraphicFramePr>
        <p:xfrm>
          <a:off x="1839912" y="381000"/>
          <a:ext cx="8512175" cy="622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Acrobat Document" r:id="rId3" imgW="3623130" imgH="2651546" progId="Acrobat.Document.DC">
                  <p:embed/>
                </p:oleObj>
              </mc:Choice>
              <mc:Fallback>
                <p:oleObj name="Acrobat Document" r:id="rId3" imgW="3623130" imgH="265154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9912" y="381000"/>
                        <a:ext cx="8512175" cy="6229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6778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students’ difficulties with basic mathematical operations are not confined to one particular topic (e.g., trigonometry, algebra, graphing); rather, difficulties on one topic are highly correlated with difficulties on other topics</a:t>
            </a:r>
          </a:p>
          <a:p>
            <a:r>
              <a:rPr lang="en-US" dirty="0"/>
              <a:t>Performance on single math test items, or on small item subsets, is predictive of overall individual-student math performance, and </a:t>
            </a:r>
            <a:r>
              <a:rPr lang="en-US" i="1" dirty="0"/>
              <a:t>highly</a:t>
            </a:r>
            <a:r>
              <a:rPr lang="en-US" dirty="0"/>
              <a:t> predictive at the class-average level</a:t>
            </a:r>
          </a:p>
        </p:txBody>
      </p:sp>
    </p:spTree>
    <p:extLst>
      <p:ext uri="{BB962C8B-B14F-4D97-AF65-F5344CB8AC3E}">
        <p14:creationId xmlns:p14="http://schemas.microsoft.com/office/powerpoint/2010/main" val="2950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Find Unknown Angle</a:t>
            </a:r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667001"/>
            <a:ext cx="8229600" cy="2836863"/>
          </a:xfrm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86000" y="2895600"/>
            <a:ext cx="381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600" b="1" dirty="0"/>
              <a:t>3.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7A1122-258C-44B2-B57B-EA3DF2AD8485}"/>
              </a:ext>
            </a:extLst>
          </p:cNvPr>
          <p:cNvSpPr/>
          <p:nvPr/>
        </p:nvSpPr>
        <p:spPr>
          <a:xfrm>
            <a:off x="2209800" y="2895600"/>
            <a:ext cx="457200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3B53-9FBF-4672-8A78-3619E4C8B7DE}"/>
              </a:ext>
            </a:extLst>
          </p:cNvPr>
          <p:cNvSpPr/>
          <p:nvPr/>
        </p:nvSpPr>
        <p:spPr>
          <a:xfrm>
            <a:off x="6248400" y="2895600"/>
            <a:ext cx="4114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90BF64-8DB5-4E99-86DA-F737DDBCB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47800"/>
            <a:ext cx="5070821" cy="314325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4DF5F4-8916-439A-A209-B3D4FED0F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8641095" cy="4267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3FFDA5-7A6F-4118-A909-8A8D58B4DA00}"/>
              </a:ext>
            </a:extLst>
          </p:cNvPr>
          <p:cNvSpPr/>
          <p:nvPr/>
        </p:nvSpPr>
        <p:spPr>
          <a:xfrm>
            <a:off x="4724400" y="2438400"/>
            <a:ext cx="6202695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ADA969-F6A0-4AE8-A8D4-5004258D3BEF}"/>
              </a:ext>
            </a:extLst>
          </p:cNvPr>
          <p:cNvSpPr/>
          <p:nvPr/>
        </p:nvSpPr>
        <p:spPr>
          <a:xfrm>
            <a:off x="7696200" y="1585912"/>
            <a:ext cx="2402264" cy="140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CC940-8DBE-4CFD-A0D9-C5512690B49C}"/>
              </a:ext>
            </a:extLst>
          </p:cNvPr>
          <p:cNvSpPr/>
          <p:nvPr/>
        </p:nvSpPr>
        <p:spPr>
          <a:xfrm>
            <a:off x="3160540" y="476250"/>
            <a:ext cx="50802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/>
              <a:t>Find Unknown Side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743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44626-54CD-4F69-923A-A1AB5428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07" y="2152683"/>
            <a:ext cx="3157871" cy="338243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32FFC6-1240-48C5-826B-5AB90EE50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223" y="2158994"/>
            <a:ext cx="3021424" cy="337612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87321-EFFB-40BB-A3D4-BCF066F4993C}"/>
              </a:ext>
            </a:extLst>
          </p:cNvPr>
          <p:cNvSpPr txBox="1"/>
          <p:nvPr/>
        </p:nvSpPr>
        <p:spPr>
          <a:xfrm>
            <a:off x="2443065" y="603061"/>
            <a:ext cx="730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Find Area</a:t>
            </a:r>
          </a:p>
        </p:txBody>
      </p:sp>
    </p:spTree>
    <p:extLst>
      <p:ext uri="{BB962C8B-B14F-4D97-AF65-F5344CB8AC3E}">
        <p14:creationId xmlns:p14="http://schemas.microsoft.com/office/powerpoint/2010/main" val="99377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1E1B75-3139-4285-97AD-70BF408DCE02}"/>
              </a:ext>
            </a:extLst>
          </p:cNvPr>
          <p:cNvGrpSpPr/>
          <p:nvPr/>
        </p:nvGrpSpPr>
        <p:grpSpPr>
          <a:xfrm>
            <a:off x="1794453" y="762000"/>
            <a:ext cx="8603093" cy="5232512"/>
            <a:chOff x="381000" y="1219200"/>
            <a:chExt cx="8603093" cy="52325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3C9F3F-1F43-4C23-9F49-C2ADB96E1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219200"/>
              <a:ext cx="8603093" cy="523251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FE3750-ACEE-459D-8D4D-91223CCD9BF9}"/>
                </a:ext>
              </a:extLst>
            </p:cNvPr>
            <p:cNvSpPr/>
            <p:nvPr/>
          </p:nvSpPr>
          <p:spPr>
            <a:xfrm>
              <a:off x="762000" y="1676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836DC7-7CD8-4D96-80C2-2FC3DF62C3B3}"/>
              </a:ext>
            </a:extLst>
          </p:cNvPr>
          <p:cNvSpPr txBox="1"/>
          <p:nvPr/>
        </p:nvSpPr>
        <p:spPr>
          <a:xfrm>
            <a:off x="4191000" y="438834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Find Slope of Graph</a:t>
            </a:r>
          </a:p>
        </p:txBody>
      </p:sp>
    </p:spTree>
    <p:extLst>
      <p:ext uri="{BB962C8B-B14F-4D97-AF65-F5344CB8AC3E}">
        <p14:creationId xmlns:p14="http://schemas.microsoft.com/office/powerpoint/2010/main" val="22672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F0B07C-3405-4F94-BE09-0F8DE14F8198}"/>
              </a:ext>
            </a:extLst>
          </p:cNvPr>
          <p:cNvSpPr txBox="1"/>
          <p:nvPr/>
        </p:nvSpPr>
        <p:spPr>
          <a:xfrm>
            <a:off x="1447800" y="774412"/>
            <a:ext cx="8605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Simultaneous Equations, Numeric Coefficients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9F4AB0-2BED-4E62-B0AB-935A0A78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92982"/>
            <a:ext cx="3657600" cy="15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691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686</Words>
  <Application>Microsoft Office PowerPoint</Application>
  <PresentationFormat>Widescreen</PresentationFormat>
  <Paragraphs>87</Paragraphs>
  <Slides>48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Wingdings</vt:lpstr>
      <vt:lpstr>Default Design</vt:lpstr>
      <vt:lpstr>Acrobat Document</vt:lpstr>
      <vt:lpstr>Consistency of students' mathematical difficulties may allow reliable performance predictability</vt:lpstr>
      <vt:lpstr>Acknowledgments</vt:lpstr>
      <vt:lpstr>Overview</vt:lpstr>
      <vt:lpstr>Examples of Test Items</vt:lpstr>
      <vt:lpstr>Find Unknown 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Primary Sample Populations (Arizona State University)</vt:lpstr>
      <vt:lpstr>Our Primary Sample Populations (Arizona State University)</vt:lpstr>
      <vt:lpstr>Primary Findings</vt:lpstr>
      <vt:lpstr>PowerPoint Presentation</vt:lpstr>
      <vt:lpstr>PowerPoint Presentation</vt:lpstr>
      <vt:lpstr>PowerPoint Presentation</vt:lpstr>
      <vt:lpstr>Primary Findings</vt:lpstr>
      <vt:lpstr>PowerPoint Presentation</vt:lpstr>
      <vt:lpstr>Predictability at Individual-Student Level</vt:lpstr>
      <vt:lpstr>PowerPoint Presentation</vt:lpstr>
      <vt:lpstr>PowerPoint Presentation</vt:lpstr>
      <vt:lpstr>PowerPoint Presentation</vt:lpstr>
      <vt:lpstr>PowerPoint Presentation</vt:lpstr>
      <vt:lpstr>Predictability at Individual-Student Level</vt:lpstr>
      <vt:lpstr>PowerPoint Presentation</vt:lpstr>
      <vt:lpstr>PowerPoint Presentation</vt:lpstr>
      <vt:lpstr>PowerPoint Presentation</vt:lpstr>
      <vt:lpstr>PowerPoint Presentation</vt:lpstr>
      <vt:lpstr>Predictability at Individual-Student Level</vt:lpstr>
      <vt:lpstr>PowerPoint Presentation</vt:lpstr>
      <vt:lpstr>Predictability at Whole-Class 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Relationship between physics and math performance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Patterns by Introductory Physics Students on Mathematics Diagnostic Tests</dc:title>
  <dc:creator>David Meltzer</dc:creator>
  <cp:lastModifiedBy>David Meltzer</cp:lastModifiedBy>
  <cp:revision>42</cp:revision>
  <dcterms:created xsi:type="dcterms:W3CDTF">2020-10-14T06:52:17Z</dcterms:created>
  <dcterms:modified xsi:type="dcterms:W3CDTF">2020-12-17T04:11:21Z</dcterms:modified>
</cp:coreProperties>
</file>