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820" r:id="rId2"/>
    <p:sldId id="822" r:id="rId3"/>
    <p:sldId id="823" r:id="rId4"/>
    <p:sldId id="830" r:id="rId5"/>
    <p:sldId id="863" r:id="rId6"/>
    <p:sldId id="864" r:id="rId7"/>
    <p:sldId id="862" r:id="rId8"/>
    <p:sldId id="840" r:id="rId9"/>
    <p:sldId id="807" r:id="rId10"/>
    <p:sldId id="817" r:id="rId11"/>
    <p:sldId id="818" r:id="rId12"/>
    <p:sldId id="839" r:id="rId13"/>
    <p:sldId id="797" r:id="rId14"/>
    <p:sldId id="799" r:id="rId15"/>
    <p:sldId id="800" r:id="rId16"/>
    <p:sldId id="866" r:id="rId17"/>
    <p:sldId id="865" r:id="rId18"/>
    <p:sldId id="801" r:id="rId19"/>
    <p:sldId id="802" r:id="rId20"/>
    <p:sldId id="803" r:id="rId21"/>
    <p:sldId id="868" r:id="rId22"/>
    <p:sldId id="869" r:id="rId23"/>
    <p:sldId id="870" r:id="rId24"/>
    <p:sldId id="847" r:id="rId25"/>
    <p:sldId id="848" r:id="rId26"/>
    <p:sldId id="859" r:id="rId27"/>
    <p:sldId id="853" r:id="rId28"/>
    <p:sldId id="850" r:id="rId29"/>
    <p:sldId id="858" r:id="rId30"/>
    <p:sldId id="860" r:id="rId31"/>
    <p:sldId id="855" r:id="rId32"/>
    <p:sldId id="856" r:id="rId33"/>
    <p:sldId id="857" r:id="rId34"/>
    <p:sldId id="871" r:id="rId35"/>
    <p:sldId id="874" r:id="rId36"/>
    <p:sldId id="872" r:id="rId37"/>
    <p:sldId id="873" r:id="rId38"/>
    <p:sldId id="875" r:id="rId39"/>
    <p:sldId id="876" r:id="rId40"/>
    <p:sldId id="843" r:id="rId41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6600"/>
    <a:srgbClr val="0000FF"/>
    <a:srgbClr val="DDDDDD"/>
    <a:srgbClr val="FF0000"/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5119" autoAdjust="0"/>
  </p:normalViewPr>
  <p:slideViewPr>
    <p:cSldViewPr>
      <p:cViewPr varScale="1">
        <p:scale>
          <a:sx n="83" d="100"/>
          <a:sy n="83" d="100"/>
        </p:scale>
        <p:origin x="677" y="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48F7F-5ADE-43FC-AA90-CCC86737E65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79AED-804E-45A7-B3A7-86DDE46FD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8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FFF6A-BAB8-417B-A862-667C85518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5E122-9FA0-46A6-B6B5-413AF25787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8C555-4348-409E-86FB-53164A04BE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5C1A-3CA6-4C46-8A1E-A8FF9B4F75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F1C78-51A6-4501-83BE-01A9651064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AE13-2AFF-4850-9229-8E20CD54EE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9ABC-C4AA-42FB-9058-EC8302B361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B247-466A-4414-A8EF-74E2916822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B3736-879E-4949-BB0C-648C25A0EB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D88A0-FABB-498E-992E-5C8DE1A77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933E-2EF6-4540-B64C-4273A8CF7F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10B453-F4E5-489B-B2CF-66710B8E40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7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11125200" cy="1695450"/>
          </a:xfrm>
        </p:spPr>
        <p:txBody>
          <a:bodyPr/>
          <a:lstStyle/>
          <a:p>
            <a:r>
              <a:rPr lang="en-US" sz="3600" b="1" dirty="0"/>
              <a:t>Pre-instruction Math Quiz May Predict Students’ Physics Course Performance</a:t>
            </a:r>
          </a:p>
        </p:txBody>
      </p:sp>
      <p:sp>
        <p:nvSpPr>
          <p:cNvPr id="133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8915400" cy="144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David E. Meltzer,</a:t>
            </a:r>
            <a:r>
              <a:rPr lang="en-US" altLang="en-US" sz="2800" baseline="20000" dirty="0"/>
              <a:t>1</a:t>
            </a:r>
            <a:r>
              <a:rPr lang="en-US" altLang="en-US" sz="2800" dirty="0"/>
              <a:t> Dakota H. King,</a:t>
            </a:r>
            <a:r>
              <a:rPr lang="en-US" altLang="en-US" sz="2800" baseline="20000" dirty="0"/>
              <a:t>2</a:t>
            </a:r>
            <a:r>
              <a:rPr lang="en-US" altLang="en-US" sz="2800" dirty="0"/>
              <a:t> and John D. Byrd</a:t>
            </a:r>
            <a:r>
              <a:rPr lang="en-US" altLang="en-US" sz="2800" baseline="20000" dirty="0"/>
              <a:t>1</a:t>
            </a:r>
            <a:endParaRPr lang="en-US" altLang="en-US" sz="2800" dirty="0"/>
          </a:p>
          <a:p>
            <a:pPr eaLnBrk="1" hangingPunct="1">
              <a:spcBef>
                <a:spcPct val="0"/>
              </a:spcBef>
            </a:pPr>
            <a:r>
              <a:rPr lang="en-US" altLang="en-US" sz="2000" baseline="20000" dirty="0"/>
              <a:t>1 </a:t>
            </a:r>
            <a:r>
              <a:rPr lang="en-US" altLang="en-US" sz="2000" dirty="0"/>
              <a:t>Arizona State University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aseline="20000" dirty="0"/>
              <a:t>2 </a:t>
            </a:r>
            <a:r>
              <a:rPr lang="en-US" altLang="en-US" sz="2000" dirty="0"/>
              <a:t>National Heart, Lung, and Blood Institute, National Institutes of Health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</a:pPr>
            <a:endParaRPr lang="en-US" altLang="en-US" sz="20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Supported in part by NSF DUE #1504986 and #1914712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117705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C2EB-7DFF-4B51-80E1-1D14A0D2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Predictability at Whole-Class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7403-A088-4A97-B08A-04601691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Performance on </a:t>
            </a:r>
            <a:r>
              <a:rPr lang="en-US" sz="2800" b="1" dirty="0"/>
              <a:t>one single diagnostic item </a:t>
            </a:r>
            <a:r>
              <a:rPr lang="en-US" sz="2800" dirty="0"/>
              <a:t>can </a:t>
            </a:r>
            <a:r>
              <a:rPr lang="en-US" sz="2800" i="1" dirty="0"/>
              <a:t>accurately</a:t>
            </a:r>
            <a:r>
              <a:rPr lang="en-US" sz="2800" dirty="0"/>
              <a:t> predict class-average score on full diagnostic</a:t>
            </a:r>
          </a:p>
          <a:p>
            <a:pPr marL="0" indent="0">
              <a:buNone/>
            </a:pPr>
            <a:r>
              <a:rPr lang="en-US" sz="2800" dirty="0"/>
              <a:t>Example:</a:t>
            </a:r>
          </a:p>
          <a:p>
            <a:pPr marL="457200" lvl="1" indent="0">
              <a:buNone/>
            </a:pPr>
            <a:r>
              <a:rPr lang="en-US" dirty="0"/>
              <a:t>	[“#18”]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A3BB8-9EE9-4E5A-9524-D69655C23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0"/>
            <a:ext cx="3048000" cy="27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4E75B9-0FA6-4B63-ADC1-0504B3F7D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698" y="1062785"/>
            <a:ext cx="8706604" cy="473243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BFA0A9F-5050-4130-B041-0CAA3C9D94EA}"/>
              </a:ext>
            </a:extLst>
          </p:cNvPr>
          <p:cNvSpPr/>
          <p:nvPr/>
        </p:nvSpPr>
        <p:spPr>
          <a:xfrm>
            <a:off x="3624451" y="5105400"/>
            <a:ext cx="5715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14E589B-7AD2-49CA-9D00-11991D0F5630}"/>
              </a:ext>
            </a:extLst>
          </p:cNvPr>
          <p:cNvSpPr/>
          <p:nvPr/>
        </p:nvSpPr>
        <p:spPr>
          <a:xfrm rot="16200000">
            <a:off x="-800100" y="2781300"/>
            <a:ext cx="5715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1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A046A-DE11-417E-9F05-8D1FB27D6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/>
          <a:p>
            <a:r>
              <a:rPr lang="en-US" sz="3600" dirty="0"/>
              <a:t>Tentative Finding: Math performance somewhat predictive of final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4979A-C80B-4785-AF67-57E8C06B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8800"/>
            <a:ext cx="10972800" cy="4953000"/>
          </a:xfrm>
        </p:spPr>
        <p:txBody>
          <a:bodyPr/>
          <a:lstStyle/>
          <a:p>
            <a:r>
              <a:rPr lang="en-US" sz="2800" dirty="0"/>
              <a:t>Limited data: three class samples</a:t>
            </a:r>
          </a:p>
          <a:p>
            <a:r>
              <a:rPr lang="en-US" sz="2800" dirty="0"/>
              <a:t>Clear pattern, but pattern type depends on student population</a:t>
            </a:r>
          </a:p>
          <a:p>
            <a:r>
              <a:rPr lang="en-US" sz="2800" dirty="0"/>
              <a:t>No evidence of </a:t>
            </a:r>
            <a:r>
              <a:rPr lang="en-US" sz="2800" i="1" dirty="0"/>
              <a:t>causal</a:t>
            </a:r>
            <a:r>
              <a:rPr lang="en-US" sz="2800" dirty="0"/>
              <a:t> relationship</a:t>
            </a:r>
          </a:p>
        </p:txBody>
      </p:sp>
    </p:spTree>
    <p:extLst>
      <p:ext uri="{BB962C8B-B14F-4D97-AF65-F5344CB8AC3E}">
        <p14:creationId xmlns:p14="http://schemas.microsoft.com/office/powerpoint/2010/main" val="166017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C2EB-7DFF-4B51-80E1-1D14A0D2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Predictability at Individual-Student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7403-A088-4A97-B08A-04601691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Performance on </a:t>
            </a:r>
            <a:r>
              <a:rPr lang="en-US" sz="2800" b="1" dirty="0"/>
              <a:t>3-item subset </a:t>
            </a:r>
            <a:r>
              <a:rPr lang="en-US" sz="2800" dirty="0"/>
              <a:t>may </a:t>
            </a:r>
            <a:r>
              <a:rPr lang="en-US" sz="2800" i="1" dirty="0"/>
              <a:t>approximately</a:t>
            </a:r>
            <a:r>
              <a:rPr lang="en-US" sz="2800" dirty="0"/>
              <a:t> predict final course grade</a:t>
            </a:r>
          </a:p>
          <a:p>
            <a:pPr marL="0" indent="0">
              <a:buNone/>
            </a:pPr>
            <a:r>
              <a:rPr lang="en-US" sz="2800" dirty="0"/>
              <a:t>Example:</a:t>
            </a:r>
          </a:p>
          <a:p>
            <a:pPr marL="457200" lvl="1" indent="0">
              <a:buNone/>
            </a:pPr>
            <a:r>
              <a:rPr lang="en-US" dirty="0"/>
              <a:t>	[#3, #11, #12]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i="1" dirty="0"/>
              <a:t>[We found this to be the most predictive three-item set for the UWF student sample]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EC0B2B-8FA6-4999-A00C-AA6C11472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533400"/>
            <a:ext cx="4953304" cy="285891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D5DAFD-CAD4-42C8-9704-4B613C790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498" y="2971800"/>
            <a:ext cx="5058042" cy="181651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65076E-AA35-47CF-8F10-3DEA019301F3}"/>
              </a:ext>
            </a:extLst>
          </p:cNvPr>
          <p:cNvSpPr txBox="1"/>
          <p:nvPr/>
        </p:nvSpPr>
        <p:spPr>
          <a:xfrm>
            <a:off x="5257800" y="609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016AD-8991-4DE6-B7F4-C9E04402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19600"/>
            <a:ext cx="5695460" cy="168417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8A6F7A-08B2-43C1-8175-E21CDD419B8C}"/>
              </a:ext>
            </a:extLst>
          </p:cNvPr>
          <p:cNvSpPr txBox="1"/>
          <p:nvPr/>
        </p:nvSpPr>
        <p:spPr>
          <a:xfrm>
            <a:off x="52578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F12FD-346F-4D0D-B5DA-B91A77E3C015}"/>
              </a:ext>
            </a:extLst>
          </p:cNvPr>
          <p:cNvSpPr txBox="1"/>
          <p:nvPr/>
        </p:nvSpPr>
        <p:spPr>
          <a:xfrm>
            <a:off x="10591800" y="308810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#12</a:t>
            </a:r>
          </a:p>
        </p:txBody>
      </p:sp>
    </p:spTree>
    <p:extLst>
      <p:ext uri="{BB962C8B-B14F-4D97-AF65-F5344CB8AC3E}">
        <p14:creationId xmlns:p14="http://schemas.microsoft.com/office/powerpoint/2010/main" val="26240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516F-4CDD-4B4A-A77B-A6795BAC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Calculus-based Physics, 1</a:t>
            </a:r>
            <a:r>
              <a:rPr lang="en-US" sz="3600" baseline="30000" dirty="0"/>
              <a:t>st</a:t>
            </a:r>
            <a:r>
              <a:rPr lang="en-US" sz="3600" dirty="0"/>
              <a:t> semester (UWF)</a:t>
            </a:r>
            <a:br>
              <a:rPr lang="en-US" sz="3600" dirty="0"/>
            </a:br>
            <a:r>
              <a:rPr lang="en-US" sz="2400" i="1" dirty="0"/>
              <a:t>N</a:t>
            </a:r>
            <a:r>
              <a:rPr lang="en-US" sz="2400" dirty="0"/>
              <a:t> = 95, 32% with final grade B+/A-/A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C0B26-F31F-40E6-99BD-AA8F69495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0 or 1 correct on [#3, #11, #12]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 = 21)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5% with final grade B+/A-/A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A9244-1D74-424B-836F-FECA5CDDA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3/3 correct on [#3, #11, #12]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 = 44)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52% with final grade B+/A-/A</a:t>
            </a:r>
          </a:p>
          <a:p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7A6A1-F4F2-41DA-A5C9-518CB360CBFB}"/>
              </a:ext>
            </a:extLst>
          </p:cNvPr>
          <p:cNvSpPr/>
          <p:nvPr/>
        </p:nvSpPr>
        <p:spPr>
          <a:xfrm>
            <a:off x="838200" y="1524000"/>
            <a:ext cx="49530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39DCC-BCC2-4196-AF6E-1FE2745661C3}"/>
              </a:ext>
            </a:extLst>
          </p:cNvPr>
          <p:cNvSpPr/>
          <p:nvPr/>
        </p:nvSpPr>
        <p:spPr>
          <a:xfrm>
            <a:off x="6553200" y="1535400"/>
            <a:ext cx="49530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00FC-E048-410F-9A9F-A8C89BBCE9DF}"/>
              </a:ext>
            </a:extLst>
          </p:cNvPr>
          <p:cNvSpPr txBox="1"/>
          <p:nvPr/>
        </p:nvSpPr>
        <p:spPr>
          <a:xfrm>
            <a:off x="1752600" y="48609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Three-item subset appears to be predictive of final grades… </a:t>
            </a:r>
          </a:p>
        </p:txBody>
      </p:sp>
    </p:spTree>
    <p:extLst>
      <p:ext uri="{BB962C8B-B14F-4D97-AF65-F5344CB8AC3E}">
        <p14:creationId xmlns:p14="http://schemas.microsoft.com/office/powerpoint/2010/main" val="272876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EC0B2B-8FA6-4999-A00C-AA6C11472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2895600" cy="167126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D5DAFD-CAD4-42C8-9704-4B613C790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685800"/>
            <a:ext cx="3182663" cy="1143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65076E-AA35-47CF-8F10-3DEA019301F3}"/>
              </a:ext>
            </a:extLst>
          </p:cNvPr>
          <p:cNvSpPr txBox="1"/>
          <p:nvPr/>
        </p:nvSpPr>
        <p:spPr>
          <a:xfrm>
            <a:off x="3048000" y="61812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016AD-8991-4DE6-B7F4-C9E04402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834" y="685800"/>
            <a:ext cx="3895390" cy="115188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8A6F7A-08B2-43C1-8175-E21CDD419B8C}"/>
              </a:ext>
            </a:extLst>
          </p:cNvPr>
          <p:cNvSpPr txBox="1"/>
          <p:nvPr/>
        </p:nvSpPr>
        <p:spPr>
          <a:xfrm>
            <a:off x="6553200" y="62052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F12FD-346F-4D0D-B5DA-B91A77E3C015}"/>
              </a:ext>
            </a:extLst>
          </p:cNvPr>
          <p:cNvSpPr txBox="1"/>
          <p:nvPr/>
        </p:nvSpPr>
        <p:spPr>
          <a:xfrm>
            <a:off x="10668000" y="82997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03D42-E054-426E-9A1E-DB40196D700B}"/>
              </a:ext>
            </a:extLst>
          </p:cNvPr>
          <p:cNvSpPr txBox="1"/>
          <p:nvPr/>
        </p:nvSpPr>
        <p:spPr>
          <a:xfrm>
            <a:off x="1066800" y="3352800"/>
            <a:ext cx="10210800" cy="19389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We found this set to be predictive of course grades for the UWF Spring 2021 sample (calculus-based course).</a:t>
            </a:r>
          </a:p>
          <a:p>
            <a:endParaRPr lang="en-US" sz="2400" i="1" dirty="0">
              <a:solidFill>
                <a:srgbClr val="FF0000"/>
              </a:solidFill>
            </a:endParaRPr>
          </a:p>
          <a:p>
            <a:r>
              <a:rPr lang="en-US" sz="2400" i="1" dirty="0">
                <a:solidFill>
                  <a:srgbClr val="FF0000"/>
                </a:solidFill>
              </a:rPr>
              <a:t>How would it perform in Fall 2021 in an algebra-based course at ASU </a:t>
            </a:r>
            <a:r>
              <a:rPr lang="en-US" sz="2400" i="1" dirty="0" err="1">
                <a:solidFill>
                  <a:srgbClr val="FF0000"/>
                </a:solidFill>
              </a:rPr>
              <a:t>Polytechic</a:t>
            </a:r>
            <a:r>
              <a:rPr lang="en-US" sz="2400" i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246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516F-4CDD-4B4A-A77B-A6795BAC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Algebra-based Physics, 1</a:t>
            </a:r>
            <a:r>
              <a:rPr lang="en-US" sz="3600" baseline="30000" dirty="0"/>
              <a:t>st</a:t>
            </a:r>
            <a:r>
              <a:rPr lang="en-US" sz="3600" dirty="0"/>
              <a:t> semester (ASU Poly)</a:t>
            </a:r>
            <a:br>
              <a:rPr lang="en-US" sz="3600" dirty="0"/>
            </a:br>
            <a:r>
              <a:rPr lang="en-US" sz="2400" i="1" dirty="0"/>
              <a:t>N</a:t>
            </a:r>
            <a:r>
              <a:rPr lang="en-US" sz="2400" dirty="0"/>
              <a:t> = 82, 49% with final grade B+/A-/A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C0B26-F31F-40E6-99BD-AA8F69495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0 or 1 correct on [#3, #11, #12]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 = 20)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35% with final grade B+/A-/A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A9244-1D74-424B-836F-FECA5CDDA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3/3 correct on [#3, #11, #12]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 = 20)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65% with final grade B+/A-/A</a:t>
            </a:r>
          </a:p>
          <a:p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7A6A1-F4F2-41DA-A5C9-518CB360CBFB}"/>
              </a:ext>
            </a:extLst>
          </p:cNvPr>
          <p:cNvSpPr/>
          <p:nvPr/>
        </p:nvSpPr>
        <p:spPr>
          <a:xfrm>
            <a:off x="838200" y="1524000"/>
            <a:ext cx="49530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39DCC-BCC2-4196-AF6E-1FE2745661C3}"/>
              </a:ext>
            </a:extLst>
          </p:cNvPr>
          <p:cNvSpPr/>
          <p:nvPr/>
        </p:nvSpPr>
        <p:spPr>
          <a:xfrm>
            <a:off x="6553200" y="1535400"/>
            <a:ext cx="49530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8B820-0EA6-4355-87CA-BE87990A089D}"/>
              </a:ext>
            </a:extLst>
          </p:cNvPr>
          <p:cNvSpPr txBox="1"/>
          <p:nvPr/>
        </p:nvSpPr>
        <p:spPr>
          <a:xfrm>
            <a:off x="609600" y="5137934"/>
            <a:ext cx="1028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i="1" dirty="0"/>
              <a:t>[We found that the very same three-item set was also predictive for the new ASU Poly sample]</a:t>
            </a:r>
          </a:p>
        </p:txBody>
      </p:sp>
    </p:spTree>
    <p:extLst>
      <p:ext uri="{BB962C8B-B14F-4D97-AF65-F5344CB8AC3E}">
        <p14:creationId xmlns:p14="http://schemas.microsoft.com/office/powerpoint/2010/main" val="9755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C2EB-7DFF-4B51-80E1-1D14A0D2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Predictability at Individual-Student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7403-A088-4A97-B08A-04601691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Performance on </a:t>
            </a:r>
            <a:r>
              <a:rPr lang="en-US" sz="2800" b="1" dirty="0"/>
              <a:t>full online diagnostic </a:t>
            </a:r>
            <a:r>
              <a:rPr lang="en-US" sz="2800" dirty="0"/>
              <a:t>can </a:t>
            </a:r>
            <a:r>
              <a:rPr lang="en-US" sz="2800" i="1" dirty="0"/>
              <a:t>approximately</a:t>
            </a:r>
            <a:r>
              <a:rPr lang="en-US" sz="2800" dirty="0"/>
              <a:t> predict final course grade</a:t>
            </a:r>
          </a:p>
          <a:p>
            <a:pPr marL="0" indent="0">
              <a:buNone/>
            </a:pPr>
            <a:r>
              <a:rPr lang="en-US" sz="2800" i="1" dirty="0"/>
              <a:t>Previous data:</a:t>
            </a:r>
          </a:p>
          <a:p>
            <a:pPr marL="457200" lvl="1" indent="0">
              <a:buNone/>
            </a:pPr>
            <a:r>
              <a:rPr lang="en-US" dirty="0"/>
              <a:t>	Calculus-based physics, 1</a:t>
            </a:r>
            <a:r>
              <a:rPr lang="en-US" baseline="30000" dirty="0"/>
              <a:t>st</a:t>
            </a:r>
            <a:r>
              <a:rPr lang="en-US" dirty="0"/>
              <a:t> semester (UWF)</a:t>
            </a:r>
          </a:p>
          <a:p>
            <a:pPr marL="457200" lvl="1" indent="0">
              <a:buNone/>
            </a:pPr>
            <a:r>
              <a:rPr lang="en-US" dirty="0"/>
              <a:t>	Algebra-based physics, 2</a:t>
            </a:r>
            <a:r>
              <a:rPr lang="en-US" baseline="30000" dirty="0"/>
              <a:t>nd</a:t>
            </a:r>
            <a:r>
              <a:rPr lang="en-US" dirty="0"/>
              <a:t> semester (ASU Tempe)</a:t>
            </a:r>
          </a:p>
          <a:p>
            <a:pPr marL="45720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i="1" dirty="0"/>
              <a:t>New data:</a:t>
            </a:r>
          </a:p>
          <a:p>
            <a:pPr marL="457200" lvl="1" indent="0">
              <a:buNone/>
            </a:pPr>
            <a:r>
              <a:rPr lang="en-US" dirty="0"/>
              <a:t>	Algebra-based physics, 1</a:t>
            </a:r>
            <a:r>
              <a:rPr lang="en-US" baseline="30000" dirty="0"/>
              <a:t>st</a:t>
            </a:r>
            <a:r>
              <a:rPr lang="en-US" dirty="0"/>
              <a:t> semester (ASU Polytechnic)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9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516F-4CDD-4B4A-A77B-A6795BAC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Calculus-based Physics, 1</a:t>
            </a:r>
            <a:r>
              <a:rPr lang="en-US" sz="3600" baseline="30000" dirty="0"/>
              <a:t>st</a:t>
            </a:r>
            <a:r>
              <a:rPr lang="en-US" sz="3600" dirty="0"/>
              <a:t> semester (UWF)</a:t>
            </a:r>
            <a:br>
              <a:rPr lang="en-US" sz="3600" dirty="0"/>
            </a:br>
            <a:r>
              <a:rPr lang="en-US" sz="2400" i="1" dirty="0"/>
              <a:t>N</a:t>
            </a:r>
            <a:r>
              <a:rPr lang="en-US" sz="2400" dirty="0"/>
              <a:t> = 95, 32% with final grade B+/A-/A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C0B26-F31F-40E6-99BD-AA8F69495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5765800" cy="4525963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&lt;70% correct responses (full diagnostic)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 = 35)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6% with final grade B+/A-/A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A9244-1D74-424B-836F-FECA5CDDA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689600" cy="4525963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&gt;92% correct responses (full diagnostic)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 = 21)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62% with final grade B+/A-/A</a:t>
            </a:r>
          </a:p>
          <a:p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7A6A1-F4F2-41DA-A5C9-518CB360CBFB}"/>
              </a:ext>
            </a:extLst>
          </p:cNvPr>
          <p:cNvSpPr/>
          <p:nvPr/>
        </p:nvSpPr>
        <p:spPr>
          <a:xfrm>
            <a:off x="381000" y="1524000"/>
            <a:ext cx="56134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39DCC-BCC2-4196-AF6E-1FE2745661C3}"/>
              </a:ext>
            </a:extLst>
          </p:cNvPr>
          <p:cNvSpPr/>
          <p:nvPr/>
        </p:nvSpPr>
        <p:spPr>
          <a:xfrm>
            <a:off x="6400800" y="1535400"/>
            <a:ext cx="53340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3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644D-A74A-40D6-8CB8-6BB57624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41D6F-45B1-4C0B-B742-64AD269FB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data and very useful discussions have been provided by (among others):</a:t>
            </a:r>
          </a:p>
          <a:p>
            <a:pPr marL="0" indent="0">
              <a:buNone/>
            </a:pPr>
            <a:r>
              <a:rPr lang="en-US" sz="2400" dirty="0"/>
              <a:t>	Darya </a:t>
            </a:r>
            <a:r>
              <a:rPr lang="en-US" sz="2400" dirty="0" err="1"/>
              <a:t>Dolenko</a:t>
            </a:r>
            <a:r>
              <a:rPr lang="en-US" sz="2400" dirty="0"/>
              <a:t> (Arizona State University)</a:t>
            </a:r>
          </a:p>
          <a:p>
            <a:pPr marL="0" indent="0">
              <a:buNone/>
            </a:pPr>
            <a:r>
              <a:rPr lang="en-US" sz="2400" dirty="0"/>
              <a:t>	Andrew Heckler (Ohio State University)</a:t>
            </a:r>
          </a:p>
          <a:p>
            <a:pPr marL="0" indent="0">
              <a:buNone/>
            </a:pPr>
            <a:r>
              <a:rPr lang="en-US" sz="2400" dirty="0"/>
              <a:t>	Beatriz </a:t>
            </a:r>
            <a:r>
              <a:rPr lang="en-US" sz="2400" dirty="0" err="1"/>
              <a:t>Burrola</a:t>
            </a:r>
            <a:r>
              <a:rPr lang="en-US" sz="2400" dirty="0"/>
              <a:t> </a:t>
            </a:r>
            <a:r>
              <a:rPr lang="en-US" sz="2400" dirty="0" err="1"/>
              <a:t>Gabilondo</a:t>
            </a:r>
            <a:r>
              <a:rPr lang="en-US" sz="2400" dirty="0"/>
              <a:t> (Ohio State University)</a:t>
            </a:r>
          </a:p>
          <a:p>
            <a:pPr marL="0" indent="0">
              <a:buNone/>
            </a:pPr>
            <a:r>
              <a:rPr lang="en-US" sz="2400" dirty="0"/>
              <a:t>	Steven Pollock (University of Colorado, Boulder)</a:t>
            </a:r>
          </a:p>
          <a:p>
            <a:pPr marL="0" indent="0">
              <a:buNone/>
            </a:pPr>
            <a:r>
              <a:rPr lang="en-US" sz="2400" dirty="0"/>
              <a:t>	Colin West (University of Colorado, Boulder)</a:t>
            </a:r>
          </a:p>
          <a:p>
            <a:pPr marL="0" indent="0">
              <a:buNone/>
            </a:pPr>
            <a:r>
              <a:rPr lang="en-US" sz="2400" dirty="0"/>
              <a:t>	Christopher Varney (University of West Florida)</a:t>
            </a:r>
          </a:p>
        </p:txBody>
      </p:sp>
    </p:spTree>
    <p:extLst>
      <p:ext uri="{BB962C8B-B14F-4D97-AF65-F5344CB8AC3E}">
        <p14:creationId xmlns:p14="http://schemas.microsoft.com/office/powerpoint/2010/main" val="192539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516F-4CDD-4B4A-A77B-A6795BAC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Algebra-based Physics, 2</a:t>
            </a:r>
            <a:r>
              <a:rPr lang="en-US" sz="3600" baseline="30000" dirty="0"/>
              <a:t>nd</a:t>
            </a:r>
            <a:r>
              <a:rPr lang="en-US" sz="3600" dirty="0"/>
              <a:t> semester (ASU Tempe)</a:t>
            </a:r>
            <a:br>
              <a:rPr lang="en-US" sz="3600" dirty="0"/>
            </a:br>
            <a:r>
              <a:rPr lang="en-US" sz="2400" i="1" dirty="0"/>
              <a:t>N</a:t>
            </a:r>
            <a:r>
              <a:rPr lang="en-US" sz="2400" dirty="0"/>
              <a:t> = 118, 59% with final grade A-/A/A+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C0B26-F31F-40E6-99BD-AA8F69495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5765800" cy="4525963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2000">
                <a:solidFill>
                  <a:srgbClr val="FF0000"/>
                </a:solidFill>
              </a:rPr>
              <a:t>&lt;86% </a:t>
            </a:r>
            <a:r>
              <a:rPr lang="en-US" sz="2000" dirty="0">
                <a:solidFill>
                  <a:srgbClr val="FF0000"/>
                </a:solidFill>
              </a:rPr>
              <a:t>correct responses (full diagnostic)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 = 101)</a:t>
            </a: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53% with final grade A-/A/A+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A9244-1D74-424B-836F-FECA5CDDA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689600" cy="4525963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&gt;92% correct responses (full diagnostic)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 = 17)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94% with final grade A-/A/A+</a:t>
            </a:r>
          </a:p>
          <a:p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7A6A1-F4F2-41DA-A5C9-518CB360CBFB}"/>
              </a:ext>
            </a:extLst>
          </p:cNvPr>
          <p:cNvSpPr/>
          <p:nvPr/>
        </p:nvSpPr>
        <p:spPr>
          <a:xfrm>
            <a:off x="381000" y="1524000"/>
            <a:ext cx="56134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39DCC-BCC2-4196-AF6E-1FE2745661C3}"/>
              </a:ext>
            </a:extLst>
          </p:cNvPr>
          <p:cNvSpPr/>
          <p:nvPr/>
        </p:nvSpPr>
        <p:spPr>
          <a:xfrm>
            <a:off x="6400800" y="1535400"/>
            <a:ext cx="53340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5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E83B7-6DD2-4102-BF29-48BF196E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New Data: </a:t>
            </a:r>
            <a:r>
              <a:rPr lang="en-US" dirty="0"/>
              <a:t>Fall 2021, ASU Polytechnic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4526F-F12B-4159-96BF-0849FD02B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Algebra-based course, 1</a:t>
            </a:r>
            <a:r>
              <a:rPr lang="en-US" baseline="30000" dirty="0"/>
              <a:t>st</a:t>
            </a:r>
            <a:r>
              <a:rPr lang="en-US" dirty="0"/>
              <a:t> semester (mechanics)</a:t>
            </a:r>
          </a:p>
          <a:p>
            <a:r>
              <a:rPr lang="en-US" dirty="0"/>
              <a:t>Very light use of mathematics: little trigonometry, single-variable equations only; limited use of symbols; almost all graphing was qualitative (no numbers or units)</a:t>
            </a:r>
          </a:p>
          <a:p>
            <a:r>
              <a:rPr lang="en-US" dirty="0"/>
              <a:t>Taught by DEM; two sections taught back-to-back; samples combined</a:t>
            </a:r>
          </a:p>
        </p:txBody>
      </p:sp>
    </p:spTree>
    <p:extLst>
      <p:ext uri="{BB962C8B-B14F-4D97-AF65-F5344CB8AC3E}">
        <p14:creationId xmlns:p14="http://schemas.microsoft.com/office/powerpoint/2010/main" val="14328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4E75B9-0FA6-4B63-ADC1-0504B3F7D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698" y="1062785"/>
            <a:ext cx="8706604" cy="473243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BFA0A9F-5050-4130-B041-0CAA3C9D94EA}"/>
              </a:ext>
            </a:extLst>
          </p:cNvPr>
          <p:cNvSpPr/>
          <p:nvPr/>
        </p:nvSpPr>
        <p:spPr>
          <a:xfrm>
            <a:off x="3624451" y="5105400"/>
            <a:ext cx="5715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14E589B-7AD2-49CA-9D00-11991D0F5630}"/>
              </a:ext>
            </a:extLst>
          </p:cNvPr>
          <p:cNvSpPr/>
          <p:nvPr/>
        </p:nvSpPr>
        <p:spPr>
          <a:xfrm rot="16200000">
            <a:off x="-800100" y="2781300"/>
            <a:ext cx="5715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5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4E75B9-0FA6-4B63-ADC1-0504B3F7D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62785"/>
            <a:ext cx="8706604" cy="473243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48A6435-E135-4677-8234-A5C1878C3692}"/>
              </a:ext>
            </a:extLst>
          </p:cNvPr>
          <p:cNvSpPr/>
          <p:nvPr/>
        </p:nvSpPr>
        <p:spPr>
          <a:xfrm>
            <a:off x="4027878" y="2667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836493-A9C7-4349-8CD4-411EA98DCF61}"/>
              </a:ext>
            </a:extLst>
          </p:cNvPr>
          <p:cNvSpPr txBox="1"/>
          <p:nvPr/>
        </p:nvSpPr>
        <p:spPr>
          <a:xfrm>
            <a:off x="2727522" y="1680227"/>
            <a:ext cx="1300356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This class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2F32A5-0C0B-493E-BD16-B22D2284B751}"/>
              </a:ext>
            </a:extLst>
          </p:cNvPr>
          <p:cNvCxnSpPr>
            <a:cxnSpLocks/>
          </p:cNvCxnSpPr>
          <p:nvPr/>
        </p:nvCxnSpPr>
        <p:spPr>
          <a:xfrm>
            <a:off x="4104078" y="19050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81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516F-4CDD-4B4A-A77B-A6795BAC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Algebra-based Physics, 1</a:t>
            </a:r>
            <a:r>
              <a:rPr lang="en-US" sz="3600" baseline="30000" dirty="0"/>
              <a:t>st</a:t>
            </a:r>
            <a:r>
              <a:rPr lang="en-US" sz="3600" dirty="0"/>
              <a:t> semester (ASU Poly)</a:t>
            </a:r>
            <a:br>
              <a:rPr lang="en-US" sz="3600" dirty="0"/>
            </a:br>
            <a:r>
              <a:rPr lang="en-US" sz="2400" i="1" dirty="0"/>
              <a:t>N</a:t>
            </a:r>
            <a:r>
              <a:rPr lang="en-US" sz="2400" dirty="0"/>
              <a:t> = 82, 34% with final grade A-/A/A+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C0B26-F31F-40E6-99BD-AA8F69495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5765800" cy="4525963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&lt;57% correct responses (full diagnostic)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 = 29)</a:t>
            </a: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14% with final grade A-/A/A+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A9244-1D74-424B-836F-FECA5CDDA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689600" cy="4525963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&gt;81% correct responses (full diagnostic)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 = 16)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63% with final grade A-/A/A+</a:t>
            </a:r>
          </a:p>
          <a:p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7A6A1-F4F2-41DA-A5C9-518CB360CBFB}"/>
              </a:ext>
            </a:extLst>
          </p:cNvPr>
          <p:cNvSpPr/>
          <p:nvPr/>
        </p:nvSpPr>
        <p:spPr>
          <a:xfrm>
            <a:off x="381000" y="1524000"/>
            <a:ext cx="56134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39DCC-BCC2-4196-AF6E-1FE2745661C3}"/>
              </a:ext>
            </a:extLst>
          </p:cNvPr>
          <p:cNvSpPr/>
          <p:nvPr/>
        </p:nvSpPr>
        <p:spPr>
          <a:xfrm>
            <a:off x="6400800" y="1535400"/>
            <a:ext cx="53340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DEB28-4820-4E68-A27A-0CE1E82C2C70}"/>
              </a:ext>
            </a:extLst>
          </p:cNvPr>
          <p:cNvSpPr txBox="1"/>
          <p:nvPr/>
        </p:nvSpPr>
        <p:spPr>
          <a:xfrm>
            <a:off x="609600" y="5105401"/>
            <a:ext cx="1127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0000FF"/>
                </a:solidFill>
              </a:rPr>
              <a:t>But here, we can examine individual data points [students] in more detail…</a:t>
            </a:r>
          </a:p>
        </p:txBody>
      </p:sp>
    </p:spTree>
    <p:extLst>
      <p:ext uri="{BB962C8B-B14F-4D97-AF65-F5344CB8AC3E}">
        <p14:creationId xmlns:p14="http://schemas.microsoft.com/office/powerpoint/2010/main" val="24210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A2FFF7-84DF-4072-BFB9-4ACF95E54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068" y="352158"/>
            <a:ext cx="8801863" cy="61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10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A2FFF7-84DF-4072-BFB9-4ACF95E54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068" y="352158"/>
            <a:ext cx="8801863" cy="61536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C8E404-B28F-4CDE-A878-74BB89CBD51C}"/>
              </a:ext>
            </a:extLst>
          </p:cNvPr>
          <p:cNvSpPr txBox="1"/>
          <p:nvPr/>
        </p:nvSpPr>
        <p:spPr>
          <a:xfrm>
            <a:off x="7467600" y="4343400"/>
            <a:ext cx="3634328" cy="369332"/>
          </a:xfrm>
          <a:prstGeom prst="rect">
            <a:avLst/>
          </a:prstGeom>
          <a:noFill/>
          <a:ln w="19050"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13/16 or better on math pre-test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BC4C5CF-851A-4039-90DD-45691B4B16A8}"/>
              </a:ext>
            </a:extLst>
          </p:cNvPr>
          <p:cNvSpPr/>
          <p:nvPr/>
        </p:nvSpPr>
        <p:spPr>
          <a:xfrm>
            <a:off x="7471046" y="4876800"/>
            <a:ext cx="1524000" cy="152400"/>
          </a:xfrm>
          <a:prstGeom prst="right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EF7B010-7EEA-445A-A02C-ADBC86989C04}"/>
              </a:ext>
            </a:extLst>
          </p:cNvPr>
          <p:cNvSpPr/>
          <p:nvPr/>
        </p:nvSpPr>
        <p:spPr>
          <a:xfrm rot="10800000">
            <a:off x="3958955" y="4876800"/>
            <a:ext cx="1524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2B6D8-7CDA-441F-AEF4-766D313C2698}"/>
              </a:ext>
            </a:extLst>
          </p:cNvPr>
          <p:cNvSpPr txBox="1"/>
          <p:nvPr/>
        </p:nvSpPr>
        <p:spPr>
          <a:xfrm>
            <a:off x="2362200" y="4343400"/>
            <a:ext cx="3531736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9/16 or worse on math pre-test</a:t>
            </a:r>
          </a:p>
        </p:txBody>
      </p:sp>
    </p:spTree>
    <p:extLst>
      <p:ext uri="{BB962C8B-B14F-4D97-AF65-F5344CB8AC3E}">
        <p14:creationId xmlns:p14="http://schemas.microsoft.com/office/powerpoint/2010/main" val="232415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59F9E-9385-45AA-BA08-DE6D8901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46" y="376925"/>
            <a:ext cx="8744708" cy="61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59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59F9E-9385-45AA-BA08-DE6D8901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46" y="376925"/>
            <a:ext cx="8744708" cy="61041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0B2A6E-12F6-4797-9FD0-1570457BFF89}"/>
              </a:ext>
            </a:extLst>
          </p:cNvPr>
          <p:cNvSpPr txBox="1"/>
          <p:nvPr/>
        </p:nvSpPr>
        <p:spPr>
          <a:xfrm>
            <a:off x="2057400" y="2895600"/>
            <a:ext cx="2667000" cy="430887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Frequently e-mailed instructor to get suggestions for quiz-study topics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3C64C23-20F5-462F-96F4-DCC404937E5D}"/>
              </a:ext>
            </a:extLst>
          </p:cNvPr>
          <p:cNvCxnSpPr/>
          <p:nvPr/>
        </p:nvCxnSpPr>
        <p:spPr>
          <a:xfrm flipV="1">
            <a:off x="4533900" y="2590800"/>
            <a:ext cx="381000" cy="3810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DB377E8-F947-4C2B-B32C-B7E46EB574EE}"/>
              </a:ext>
            </a:extLst>
          </p:cNvPr>
          <p:cNvSpPr/>
          <p:nvPr/>
        </p:nvSpPr>
        <p:spPr>
          <a:xfrm>
            <a:off x="4857750" y="2514600"/>
            <a:ext cx="114300" cy="76200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31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59F9E-9385-45AA-BA08-DE6D8901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46" y="376925"/>
            <a:ext cx="8744708" cy="610414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BF7B0C-574F-4B50-87A2-2F639980B00A}"/>
              </a:ext>
            </a:extLst>
          </p:cNvPr>
          <p:cNvSpPr/>
          <p:nvPr/>
        </p:nvSpPr>
        <p:spPr>
          <a:xfrm>
            <a:off x="4876800" y="2438400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DDA9AC-A992-433E-A0E5-5EE16C4D9937}"/>
              </a:ext>
            </a:extLst>
          </p:cNvPr>
          <p:cNvSpPr/>
          <p:nvPr/>
        </p:nvSpPr>
        <p:spPr>
          <a:xfrm>
            <a:off x="5234538" y="2546765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58DB4-A02A-4D64-BF28-8B5BFA9C3687}"/>
              </a:ext>
            </a:extLst>
          </p:cNvPr>
          <p:cNvSpPr/>
          <p:nvPr/>
        </p:nvSpPr>
        <p:spPr>
          <a:xfrm>
            <a:off x="5611326" y="2464247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7AEB6-AC61-4759-B260-D56BD3487B34}"/>
              </a:ext>
            </a:extLst>
          </p:cNvPr>
          <p:cNvSpPr txBox="1"/>
          <p:nvPr/>
        </p:nvSpPr>
        <p:spPr>
          <a:xfrm>
            <a:off x="2514600" y="1219200"/>
            <a:ext cx="2949846" cy="6001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always came to class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sat near front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actively participated in all class activities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188751-1C2D-46E6-8D18-492ED1B93DEC}"/>
              </a:ext>
            </a:extLst>
          </p:cNvPr>
          <p:cNvCxnSpPr/>
          <p:nvPr/>
        </p:nvCxnSpPr>
        <p:spPr>
          <a:xfrm flipH="1">
            <a:off x="4924377" y="1857464"/>
            <a:ext cx="38100" cy="54283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A60A5E-7C5D-449A-A507-5AE4C74CEEF1}"/>
              </a:ext>
            </a:extLst>
          </p:cNvPr>
          <p:cNvCxnSpPr>
            <a:cxnSpLocks/>
          </p:cNvCxnSpPr>
          <p:nvPr/>
        </p:nvCxnSpPr>
        <p:spPr>
          <a:xfrm>
            <a:off x="5228539" y="1921411"/>
            <a:ext cx="63149" cy="51698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441ED3-AAE0-491B-9AA2-97F02E1B335D}"/>
              </a:ext>
            </a:extLst>
          </p:cNvPr>
          <p:cNvCxnSpPr>
            <a:cxnSpLocks/>
          </p:cNvCxnSpPr>
          <p:nvPr/>
        </p:nvCxnSpPr>
        <p:spPr>
          <a:xfrm>
            <a:off x="5508673" y="1911646"/>
            <a:ext cx="159803" cy="48865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10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5062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We have given diagnostic tests covering pre-college mathematics to over 7000 introductory physics students:</a:t>
            </a:r>
          </a:p>
          <a:p>
            <a:r>
              <a:rPr lang="en-US" altLang="en-US" sz="2400" dirty="0"/>
              <a:t>Error rates were large enough to suggest that math difficulties can interfere with course performance;</a:t>
            </a:r>
          </a:p>
          <a:p>
            <a:r>
              <a:rPr lang="en-US" altLang="en-US" sz="2400" dirty="0"/>
              <a:t>Results from five campuses at four different state universities were consistent with each other;</a:t>
            </a:r>
          </a:p>
          <a:p>
            <a:r>
              <a:rPr lang="en-US" altLang="en-US" sz="2400" dirty="0"/>
              <a:t>Most data are from written free-response diagnostic; new online multiple-choice diagnostic has yielded results extremely similar to those of written version;</a:t>
            </a:r>
          </a:p>
          <a:p>
            <a:r>
              <a:rPr lang="en-US" altLang="en-US" sz="2400" dirty="0"/>
              <a:t>Preliminary findings suggest that very high or low math pre-test scores may provide indications of ultimate physics course performance</a:t>
            </a:r>
          </a:p>
        </p:txBody>
      </p:sp>
    </p:spTree>
    <p:extLst>
      <p:ext uri="{BB962C8B-B14F-4D97-AF65-F5344CB8AC3E}">
        <p14:creationId xmlns:p14="http://schemas.microsoft.com/office/powerpoint/2010/main" val="34753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59F9E-9385-45AA-BA08-DE6D8901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46" y="376925"/>
            <a:ext cx="8744708" cy="610414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BF7B0C-574F-4B50-87A2-2F639980B00A}"/>
              </a:ext>
            </a:extLst>
          </p:cNvPr>
          <p:cNvSpPr/>
          <p:nvPr/>
        </p:nvSpPr>
        <p:spPr>
          <a:xfrm>
            <a:off x="4876800" y="2438400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DDA9AC-A992-433E-A0E5-5EE16C4D9937}"/>
              </a:ext>
            </a:extLst>
          </p:cNvPr>
          <p:cNvSpPr/>
          <p:nvPr/>
        </p:nvSpPr>
        <p:spPr>
          <a:xfrm>
            <a:off x="5234538" y="2546765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58DB4-A02A-4D64-BF28-8B5BFA9C3687}"/>
              </a:ext>
            </a:extLst>
          </p:cNvPr>
          <p:cNvSpPr/>
          <p:nvPr/>
        </p:nvSpPr>
        <p:spPr>
          <a:xfrm>
            <a:off x="5611326" y="2464247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7AEB6-AC61-4759-B260-D56BD3487B34}"/>
              </a:ext>
            </a:extLst>
          </p:cNvPr>
          <p:cNvSpPr txBox="1"/>
          <p:nvPr/>
        </p:nvSpPr>
        <p:spPr>
          <a:xfrm>
            <a:off x="2514600" y="1219200"/>
            <a:ext cx="2949846" cy="6001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always came to class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sat near front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actively participated in all class activities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188751-1C2D-46E6-8D18-492ED1B93DEC}"/>
              </a:ext>
            </a:extLst>
          </p:cNvPr>
          <p:cNvCxnSpPr/>
          <p:nvPr/>
        </p:nvCxnSpPr>
        <p:spPr>
          <a:xfrm flipH="1">
            <a:off x="4924377" y="1857464"/>
            <a:ext cx="38100" cy="54283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A60A5E-7C5D-449A-A507-5AE4C74CEEF1}"/>
              </a:ext>
            </a:extLst>
          </p:cNvPr>
          <p:cNvCxnSpPr>
            <a:cxnSpLocks/>
          </p:cNvCxnSpPr>
          <p:nvPr/>
        </p:nvCxnSpPr>
        <p:spPr>
          <a:xfrm>
            <a:off x="5228539" y="1921411"/>
            <a:ext cx="63149" cy="51698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441ED3-AAE0-491B-9AA2-97F02E1B335D}"/>
              </a:ext>
            </a:extLst>
          </p:cNvPr>
          <p:cNvCxnSpPr>
            <a:cxnSpLocks/>
          </p:cNvCxnSpPr>
          <p:nvPr/>
        </p:nvCxnSpPr>
        <p:spPr>
          <a:xfrm>
            <a:off x="5508673" y="1911646"/>
            <a:ext cx="159803" cy="48865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4C9804E-393B-447B-B6BD-D9119AA2CDB3}"/>
              </a:ext>
            </a:extLst>
          </p:cNvPr>
          <p:cNvSpPr/>
          <p:nvPr/>
        </p:nvSpPr>
        <p:spPr>
          <a:xfrm>
            <a:off x="7069369" y="3932533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0B0EC4-D8B8-4889-A0C7-52C97AB3B538}"/>
              </a:ext>
            </a:extLst>
          </p:cNvPr>
          <p:cNvSpPr txBox="1"/>
          <p:nvPr/>
        </p:nvSpPr>
        <p:spPr>
          <a:xfrm>
            <a:off x="7924800" y="3932533"/>
            <a:ext cx="1837362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stopped coming to class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stopped taking quizzes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D6D3E5-DC94-4FD2-BDEF-D6AF1A57D479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3962400"/>
            <a:ext cx="609600" cy="762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665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59F9E-9385-45AA-BA08-DE6D8901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46" y="376925"/>
            <a:ext cx="8744708" cy="610414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BF7B0C-574F-4B50-87A2-2F639980B00A}"/>
              </a:ext>
            </a:extLst>
          </p:cNvPr>
          <p:cNvSpPr/>
          <p:nvPr/>
        </p:nvSpPr>
        <p:spPr>
          <a:xfrm>
            <a:off x="4876800" y="2438400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DDA9AC-A992-433E-A0E5-5EE16C4D9937}"/>
              </a:ext>
            </a:extLst>
          </p:cNvPr>
          <p:cNvSpPr/>
          <p:nvPr/>
        </p:nvSpPr>
        <p:spPr>
          <a:xfrm>
            <a:off x="5234538" y="2546765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58DB4-A02A-4D64-BF28-8B5BFA9C3687}"/>
              </a:ext>
            </a:extLst>
          </p:cNvPr>
          <p:cNvSpPr/>
          <p:nvPr/>
        </p:nvSpPr>
        <p:spPr>
          <a:xfrm>
            <a:off x="5611326" y="2464247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7AEB6-AC61-4759-B260-D56BD3487B34}"/>
              </a:ext>
            </a:extLst>
          </p:cNvPr>
          <p:cNvSpPr txBox="1"/>
          <p:nvPr/>
        </p:nvSpPr>
        <p:spPr>
          <a:xfrm>
            <a:off x="2514600" y="1219200"/>
            <a:ext cx="2949846" cy="6001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always came to class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sat near front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actively participated in all class activities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188751-1C2D-46E6-8D18-492ED1B93DEC}"/>
              </a:ext>
            </a:extLst>
          </p:cNvPr>
          <p:cNvCxnSpPr/>
          <p:nvPr/>
        </p:nvCxnSpPr>
        <p:spPr>
          <a:xfrm flipH="1">
            <a:off x="4924377" y="1857464"/>
            <a:ext cx="38100" cy="54283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A60A5E-7C5D-449A-A507-5AE4C74CEEF1}"/>
              </a:ext>
            </a:extLst>
          </p:cNvPr>
          <p:cNvCxnSpPr>
            <a:cxnSpLocks/>
          </p:cNvCxnSpPr>
          <p:nvPr/>
        </p:nvCxnSpPr>
        <p:spPr>
          <a:xfrm>
            <a:off x="5228539" y="1921411"/>
            <a:ext cx="63149" cy="51698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441ED3-AAE0-491B-9AA2-97F02E1B335D}"/>
              </a:ext>
            </a:extLst>
          </p:cNvPr>
          <p:cNvCxnSpPr>
            <a:cxnSpLocks/>
          </p:cNvCxnSpPr>
          <p:nvPr/>
        </p:nvCxnSpPr>
        <p:spPr>
          <a:xfrm>
            <a:off x="5508673" y="1911646"/>
            <a:ext cx="159803" cy="48865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4C9804E-393B-447B-B6BD-D9119AA2CDB3}"/>
              </a:ext>
            </a:extLst>
          </p:cNvPr>
          <p:cNvSpPr/>
          <p:nvPr/>
        </p:nvSpPr>
        <p:spPr>
          <a:xfrm>
            <a:off x="7069369" y="3932533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0B0EC4-D8B8-4889-A0C7-52C97AB3B538}"/>
              </a:ext>
            </a:extLst>
          </p:cNvPr>
          <p:cNvSpPr txBox="1"/>
          <p:nvPr/>
        </p:nvSpPr>
        <p:spPr>
          <a:xfrm>
            <a:off x="7924800" y="3932533"/>
            <a:ext cx="1837362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stopped coming to class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stopped taking quizzes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D6D3E5-DC94-4FD2-BDEF-D6AF1A57D479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3962400"/>
            <a:ext cx="609600" cy="762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C9BB2C-28C0-4BEF-A9FB-152854160FC3}"/>
              </a:ext>
            </a:extLst>
          </p:cNvPr>
          <p:cNvCxnSpPr>
            <a:cxnSpLocks/>
          </p:cNvCxnSpPr>
          <p:nvPr/>
        </p:nvCxnSpPr>
        <p:spPr>
          <a:xfrm flipH="1" flipV="1">
            <a:off x="7183669" y="2907492"/>
            <a:ext cx="390858" cy="4740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61A58732-7F88-4FDD-BB7A-1744DC19683C}"/>
              </a:ext>
            </a:extLst>
          </p:cNvPr>
          <p:cNvSpPr/>
          <p:nvPr/>
        </p:nvSpPr>
        <p:spPr>
          <a:xfrm>
            <a:off x="7047160" y="2816720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772E22-3453-4622-B687-74C7E847C67E}"/>
              </a:ext>
            </a:extLst>
          </p:cNvPr>
          <p:cNvSpPr txBox="1"/>
          <p:nvPr/>
        </p:nvSpPr>
        <p:spPr>
          <a:xfrm>
            <a:off x="7614639" y="3334462"/>
            <a:ext cx="1804581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didn’t hand in </a:t>
            </a:r>
            <a:r>
              <a:rPr lang="en-US" sz="1100" b="1" i="1" u="sng" dirty="0">
                <a:solidFill>
                  <a:srgbClr val="FF0000"/>
                </a:solidFill>
              </a:rPr>
              <a:t>any</a:t>
            </a:r>
            <a:r>
              <a:rPr lang="en-US" sz="1100" b="1" dirty="0">
                <a:solidFill>
                  <a:srgbClr val="FF0000"/>
                </a:solidFill>
              </a:rPr>
              <a:t> homework assignments</a:t>
            </a:r>
          </a:p>
        </p:txBody>
      </p:sp>
    </p:spTree>
    <p:extLst>
      <p:ext uri="{BB962C8B-B14F-4D97-AF65-F5344CB8AC3E}">
        <p14:creationId xmlns:p14="http://schemas.microsoft.com/office/powerpoint/2010/main" val="1234839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59F9E-9385-45AA-BA08-DE6D8901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46" y="376925"/>
            <a:ext cx="8744708" cy="610414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BF7B0C-574F-4B50-87A2-2F639980B00A}"/>
              </a:ext>
            </a:extLst>
          </p:cNvPr>
          <p:cNvSpPr/>
          <p:nvPr/>
        </p:nvSpPr>
        <p:spPr>
          <a:xfrm>
            <a:off x="4876800" y="2438400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DDA9AC-A992-433E-A0E5-5EE16C4D9937}"/>
              </a:ext>
            </a:extLst>
          </p:cNvPr>
          <p:cNvSpPr/>
          <p:nvPr/>
        </p:nvSpPr>
        <p:spPr>
          <a:xfrm>
            <a:off x="5234538" y="2546765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58DB4-A02A-4D64-BF28-8B5BFA9C3687}"/>
              </a:ext>
            </a:extLst>
          </p:cNvPr>
          <p:cNvSpPr/>
          <p:nvPr/>
        </p:nvSpPr>
        <p:spPr>
          <a:xfrm>
            <a:off x="5611326" y="2464247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7AEB6-AC61-4759-B260-D56BD3487B34}"/>
              </a:ext>
            </a:extLst>
          </p:cNvPr>
          <p:cNvSpPr txBox="1"/>
          <p:nvPr/>
        </p:nvSpPr>
        <p:spPr>
          <a:xfrm>
            <a:off x="2514600" y="1219200"/>
            <a:ext cx="2949846" cy="6001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always came to class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sat near front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actively participated in all class activities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188751-1C2D-46E6-8D18-492ED1B93DEC}"/>
              </a:ext>
            </a:extLst>
          </p:cNvPr>
          <p:cNvCxnSpPr/>
          <p:nvPr/>
        </p:nvCxnSpPr>
        <p:spPr>
          <a:xfrm flipH="1">
            <a:off x="4924377" y="1857464"/>
            <a:ext cx="38100" cy="54283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A60A5E-7C5D-449A-A507-5AE4C74CEEF1}"/>
              </a:ext>
            </a:extLst>
          </p:cNvPr>
          <p:cNvCxnSpPr>
            <a:cxnSpLocks/>
          </p:cNvCxnSpPr>
          <p:nvPr/>
        </p:nvCxnSpPr>
        <p:spPr>
          <a:xfrm>
            <a:off x="5228539" y="1921411"/>
            <a:ext cx="63149" cy="51698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441ED3-AAE0-491B-9AA2-97F02E1B335D}"/>
              </a:ext>
            </a:extLst>
          </p:cNvPr>
          <p:cNvCxnSpPr>
            <a:cxnSpLocks/>
          </p:cNvCxnSpPr>
          <p:nvPr/>
        </p:nvCxnSpPr>
        <p:spPr>
          <a:xfrm>
            <a:off x="5508673" y="1911646"/>
            <a:ext cx="159803" cy="48865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4C9804E-393B-447B-B6BD-D9119AA2CDB3}"/>
              </a:ext>
            </a:extLst>
          </p:cNvPr>
          <p:cNvSpPr/>
          <p:nvPr/>
        </p:nvSpPr>
        <p:spPr>
          <a:xfrm>
            <a:off x="7069369" y="3932533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0B0EC4-D8B8-4889-A0C7-52C97AB3B538}"/>
              </a:ext>
            </a:extLst>
          </p:cNvPr>
          <p:cNvSpPr txBox="1"/>
          <p:nvPr/>
        </p:nvSpPr>
        <p:spPr>
          <a:xfrm>
            <a:off x="7924800" y="3932533"/>
            <a:ext cx="1837362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stopped coming to class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stopped taking quizzes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D6D3E5-DC94-4FD2-BDEF-D6AF1A57D479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3962400"/>
            <a:ext cx="609600" cy="762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C9BB2C-28C0-4BEF-A9FB-152854160FC3}"/>
              </a:ext>
            </a:extLst>
          </p:cNvPr>
          <p:cNvCxnSpPr>
            <a:cxnSpLocks/>
          </p:cNvCxnSpPr>
          <p:nvPr/>
        </p:nvCxnSpPr>
        <p:spPr>
          <a:xfrm flipH="1" flipV="1">
            <a:off x="7186349" y="2925467"/>
            <a:ext cx="390858" cy="4740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61A58732-7F88-4FDD-BB7A-1744DC19683C}"/>
              </a:ext>
            </a:extLst>
          </p:cNvPr>
          <p:cNvSpPr/>
          <p:nvPr/>
        </p:nvSpPr>
        <p:spPr>
          <a:xfrm>
            <a:off x="7047160" y="2816720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772E22-3453-4622-B687-74C7E847C67E}"/>
              </a:ext>
            </a:extLst>
          </p:cNvPr>
          <p:cNvSpPr txBox="1"/>
          <p:nvPr/>
        </p:nvSpPr>
        <p:spPr>
          <a:xfrm>
            <a:off x="7614639" y="3334462"/>
            <a:ext cx="1804581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didn’t hand in </a:t>
            </a:r>
            <a:r>
              <a:rPr lang="en-US" sz="1100" b="1" i="1" u="sng" dirty="0">
                <a:solidFill>
                  <a:srgbClr val="FF0000"/>
                </a:solidFill>
              </a:rPr>
              <a:t>any</a:t>
            </a:r>
            <a:r>
              <a:rPr lang="en-US" sz="1100" b="1" dirty="0">
                <a:solidFill>
                  <a:srgbClr val="FF0000"/>
                </a:solidFill>
              </a:rPr>
              <a:t> homework assignments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7EAE6D7-4CFD-43D4-AE85-C3BA9E43EA62}"/>
              </a:ext>
            </a:extLst>
          </p:cNvPr>
          <p:cNvCxnSpPr>
            <a:cxnSpLocks/>
          </p:cNvCxnSpPr>
          <p:nvPr/>
        </p:nvCxnSpPr>
        <p:spPr>
          <a:xfrm flipH="1" flipV="1">
            <a:off x="7184435" y="2750018"/>
            <a:ext cx="740365" cy="1048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AED7E116-B977-4E6E-8476-F6D9391FE56F}"/>
              </a:ext>
            </a:extLst>
          </p:cNvPr>
          <p:cNvSpPr/>
          <p:nvPr/>
        </p:nvSpPr>
        <p:spPr>
          <a:xfrm>
            <a:off x="7047160" y="2711918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2FFC9C-E644-4B8E-ADBC-BE54CA5778D8}"/>
              </a:ext>
            </a:extLst>
          </p:cNvPr>
          <p:cNvSpPr txBox="1"/>
          <p:nvPr/>
        </p:nvSpPr>
        <p:spPr>
          <a:xfrm>
            <a:off x="7975578" y="2788118"/>
            <a:ext cx="1804581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missed many classes</a:t>
            </a:r>
          </a:p>
        </p:txBody>
      </p:sp>
    </p:spTree>
    <p:extLst>
      <p:ext uri="{BB962C8B-B14F-4D97-AF65-F5344CB8AC3E}">
        <p14:creationId xmlns:p14="http://schemas.microsoft.com/office/powerpoint/2010/main" val="1095614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59F9E-9385-45AA-BA08-DE6D8901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46" y="376925"/>
            <a:ext cx="8744708" cy="610414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BF7B0C-574F-4B50-87A2-2F639980B00A}"/>
              </a:ext>
            </a:extLst>
          </p:cNvPr>
          <p:cNvSpPr/>
          <p:nvPr/>
        </p:nvSpPr>
        <p:spPr>
          <a:xfrm>
            <a:off x="4876800" y="2438400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DDA9AC-A992-433E-A0E5-5EE16C4D9937}"/>
              </a:ext>
            </a:extLst>
          </p:cNvPr>
          <p:cNvSpPr/>
          <p:nvPr/>
        </p:nvSpPr>
        <p:spPr>
          <a:xfrm>
            <a:off x="5234538" y="2546765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58DB4-A02A-4D64-BF28-8B5BFA9C3687}"/>
              </a:ext>
            </a:extLst>
          </p:cNvPr>
          <p:cNvSpPr/>
          <p:nvPr/>
        </p:nvSpPr>
        <p:spPr>
          <a:xfrm>
            <a:off x="5611326" y="2464247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7AEB6-AC61-4759-B260-D56BD3487B34}"/>
              </a:ext>
            </a:extLst>
          </p:cNvPr>
          <p:cNvSpPr txBox="1"/>
          <p:nvPr/>
        </p:nvSpPr>
        <p:spPr>
          <a:xfrm>
            <a:off x="2514600" y="1219200"/>
            <a:ext cx="2949846" cy="6001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always came to class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sat near front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actively participated in all class activities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188751-1C2D-46E6-8D18-492ED1B93DEC}"/>
              </a:ext>
            </a:extLst>
          </p:cNvPr>
          <p:cNvCxnSpPr/>
          <p:nvPr/>
        </p:nvCxnSpPr>
        <p:spPr>
          <a:xfrm flipH="1">
            <a:off x="4924377" y="1857464"/>
            <a:ext cx="38100" cy="54283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A60A5E-7C5D-449A-A507-5AE4C74CEEF1}"/>
              </a:ext>
            </a:extLst>
          </p:cNvPr>
          <p:cNvCxnSpPr>
            <a:cxnSpLocks/>
          </p:cNvCxnSpPr>
          <p:nvPr/>
        </p:nvCxnSpPr>
        <p:spPr>
          <a:xfrm>
            <a:off x="5228539" y="1921411"/>
            <a:ext cx="63149" cy="51698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441ED3-AAE0-491B-9AA2-97F02E1B335D}"/>
              </a:ext>
            </a:extLst>
          </p:cNvPr>
          <p:cNvCxnSpPr>
            <a:cxnSpLocks/>
          </p:cNvCxnSpPr>
          <p:nvPr/>
        </p:nvCxnSpPr>
        <p:spPr>
          <a:xfrm>
            <a:off x="5508673" y="1911646"/>
            <a:ext cx="159803" cy="48865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4C9804E-393B-447B-B6BD-D9119AA2CDB3}"/>
              </a:ext>
            </a:extLst>
          </p:cNvPr>
          <p:cNvSpPr/>
          <p:nvPr/>
        </p:nvSpPr>
        <p:spPr>
          <a:xfrm>
            <a:off x="7069369" y="3932533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0B0EC4-D8B8-4889-A0C7-52C97AB3B538}"/>
              </a:ext>
            </a:extLst>
          </p:cNvPr>
          <p:cNvSpPr txBox="1"/>
          <p:nvPr/>
        </p:nvSpPr>
        <p:spPr>
          <a:xfrm>
            <a:off x="7924800" y="3932533"/>
            <a:ext cx="1837362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stopped coming to class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stopped taking quizzes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D6D3E5-DC94-4FD2-BDEF-D6AF1A57D479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3962400"/>
            <a:ext cx="609600" cy="762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C9BB2C-28C0-4BEF-A9FB-152854160FC3}"/>
              </a:ext>
            </a:extLst>
          </p:cNvPr>
          <p:cNvCxnSpPr>
            <a:cxnSpLocks/>
          </p:cNvCxnSpPr>
          <p:nvPr/>
        </p:nvCxnSpPr>
        <p:spPr>
          <a:xfrm flipH="1" flipV="1">
            <a:off x="7186349" y="2925467"/>
            <a:ext cx="390858" cy="4740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61A58732-7F88-4FDD-BB7A-1744DC19683C}"/>
              </a:ext>
            </a:extLst>
          </p:cNvPr>
          <p:cNvSpPr/>
          <p:nvPr/>
        </p:nvSpPr>
        <p:spPr>
          <a:xfrm>
            <a:off x="7047160" y="2816720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772E22-3453-4622-B687-74C7E847C67E}"/>
              </a:ext>
            </a:extLst>
          </p:cNvPr>
          <p:cNvSpPr txBox="1"/>
          <p:nvPr/>
        </p:nvSpPr>
        <p:spPr>
          <a:xfrm>
            <a:off x="7614639" y="3334462"/>
            <a:ext cx="1804581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didn’t hand in </a:t>
            </a:r>
            <a:r>
              <a:rPr lang="en-US" sz="1100" b="1" i="1" u="sng" dirty="0">
                <a:solidFill>
                  <a:srgbClr val="FF0000"/>
                </a:solidFill>
              </a:rPr>
              <a:t>any</a:t>
            </a:r>
            <a:r>
              <a:rPr lang="en-US" sz="1100" b="1" dirty="0">
                <a:solidFill>
                  <a:srgbClr val="FF0000"/>
                </a:solidFill>
              </a:rPr>
              <a:t> homework assignments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7EAE6D7-4CFD-43D4-AE85-C3BA9E43EA62}"/>
              </a:ext>
            </a:extLst>
          </p:cNvPr>
          <p:cNvCxnSpPr>
            <a:cxnSpLocks/>
          </p:cNvCxnSpPr>
          <p:nvPr/>
        </p:nvCxnSpPr>
        <p:spPr>
          <a:xfrm flipH="1" flipV="1">
            <a:off x="7184435" y="2750018"/>
            <a:ext cx="740365" cy="1048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AED7E116-B977-4E6E-8476-F6D9391FE56F}"/>
              </a:ext>
            </a:extLst>
          </p:cNvPr>
          <p:cNvSpPr/>
          <p:nvPr/>
        </p:nvSpPr>
        <p:spPr>
          <a:xfrm>
            <a:off x="7047160" y="2711918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2FFC9C-E644-4B8E-ADBC-BE54CA5778D8}"/>
              </a:ext>
            </a:extLst>
          </p:cNvPr>
          <p:cNvSpPr txBox="1"/>
          <p:nvPr/>
        </p:nvSpPr>
        <p:spPr>
          <a:xfrm>
            <a:off x="7975578" y="2788118"/>
            <a:ext cx="1804581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missed many classes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1962E1E-370A-4D6C-84BC-103F6BCF59EF}"/>
              </a:ext>
            </a:extLst>
          </p:cNvPr>
          <p:cNvCxnSpPr>
            <a:cxnSpLocks/>
          </p:cNvCxnSpPr>
          <p:nvPr/>
        </p:nvCxnSpPr>
        <p:spPr>
          <a:xfrm flipH="1" flipV="1">
            <a:off x="7551123" y="2929838"/>
            <a:ext cx="678477" cy="2536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0AB5212-B134-4FB2-AB7E-72D04587E189}"/>
              </a:ext>
            </a:extLst>
          </p:cNvPr>
          <p:cNvSpPr/>
          <p:nvPr/>
        </p:nvSpPr>
        <p:spPr>
          <a:xfrm>
            <a:off x="7411433" y="2854820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CC36AC-12D9-49B7-89B1-1CCC23343FDE}"/>
              </a:ext>
            </a:extLst>
          </p:cNvPr>
          <p:cNvSpPr txBox="1"/>
          <p:nvPr/>
        </p:nvSpPr>
        <p:spPr>
          <a:xfrm>
            <a:off x="8153400" y="3069849"/>
            <a:ext cx="1804581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missed many classes</a:t>
            </a:r>
          </a:p>
        </p:txBody>
      </p:sp>
    </p:spTree>
    <p:extLst>
      <p:ext uri="{BB962C8B-B14F-4D97-AF65-F5344CB8AC3E}">
        <p14:creationId xmlns:p14="http://schemas.microsoft.com/office/powerpoint/2010/main" val="3808412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59F9E-9385-45AA-BA08-DE6D8901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46" y="376925"/>
            <a:ext cx="8744708" cy="610414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BF7B0C-574F-4B50-87A2-2F639980B00A}"/>
              </a:ext>
            </a:extLst>
          </p:cNvPr>
          <p:cNvSpPr/>
          <p:nvPr/>
        </p:nvSpPr>
        <p:spPr>
          <a:xfrm>
            <a:off x="4876800" y="2438400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DDA9AC-A992-433E-A0E5-5EE16C4D9937}"/>
              </a:ext>
            </a:extLst>
          </p:cNvPr>
          <p:cNvSpPr/>
          <p:nvPr/>
        </p:nvSpPr>
        <p:spPr>
          <a:xfrm>
            <a:off x="5234538" y="2546765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58DB4-A02A-4D64-BF28-8B5BFA9C3687}"/>
              </a:ext>
            </a:extLst>
          </p:cNvPr>
          <p:cNvSpPr/>
          <p:nvPr/>
        </p:nvSpPr>
        <p:spPr>
          <a:xfrm>
            <a:off x="5611326" y="2464247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7AEB6-AC61-4759-B260-D56BD3487B34}"/>
              </a:ext>
            </a:extLst>
          </p:cNvPr>
          <p:cNvSpPr txBox="1"/>
          <p:nvPr/>
        </p:nvSpPr>
        <p:spPr>
          <a:xfrm>
            <a:off x="2514600" y="1219200"/>
            <a:ext cx="2949846" cy="6001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always came to class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sat near front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actively participated in all class activities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188751-1C2D-46E6-8D18-492ED1B93DEC}"/>
              </a:ext>
            </a:extLst>
          </p:cNvPr>
          <p:cNvCxnSpPr/>
          <p:nvPr/>
        </p:nvCxnSpPr>
        <p:spPr>
          <a:xfrm flipH="1">
            <a:off x="4924377" y="1857464"/>
            <a:ext cx="38100" cy="54283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A60A5E-7C5D-449A-A507-5AE4C74CEEF1}"/>
              </a:ext>
            </a:extLst>
          </p:cNvPr>
          <p:cNvCxnSpPr>
            <a:cxnSpLocks/>
          </p:cNvCxnSpPr>
          <p:nvPr/>
        </p:nvCxnSpPr>
        <p:spPr>
          <a:xfrm>
            <a:off x="5228539" y="1921411"/>
            <a:ext cx="63149" cy="51698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441ED3-AAE0-491B-9AA2-97F02E1B335D}"/>
              </a:ext>
            </a:extLst>
          </p:cNvPr>
          <p:cNvCxnSpPr>
            <a:cxnSpLocks/>
          </p:cNvCxnSpPr>
          <p:nvPr/>
        </p:nvCxnSpPr>
        <p:spPr>
          <a:xfrm>
            <a:off x="5508673" y="1911646"/>
            <a:ext cx="159803" cy="48865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4C9804E-393B-447B-B6BD-D9119AA2CDB3}"/>
              </a:ext>
            </a:extLst>
          </p:cNvPr>
          <p:cNvSpPr/>
          <p:nvPr/>
        </p:nvSpPr>
        <p:spPr>
          <a:xfrm>
            <a:off x="7069369" y="3932533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0B0EC4-D8B8-4889-A0C7-52C97AB3B538}"/>
              </a:ext>
            </a:extLst>
          </p:cNvPr>
          <p:cNvSpPr txBox="1"/>
          <p:nvPr/>
        </p:nvSpPr>
        <p:spPr>
          <a:xfrm>
            <a:off x="7924800" y="3932533"/>
            <a:ext cx="1837362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stopped coming to class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stopped taking quizzes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D6D3E5-DC94-4FD2-BDEF-D6AF1A57D479}"/>
              </a:ext>
            </a:extLst>
          </p:cNvPr>
          <p:cNvCxnSpPr>
            <a:cxnSpLocks/>
          </p:cNvCxnSpPr>
          <p:nvPr/>
        </p:nvCxnSpPr>
        <p:spPr>
          <a:xfrm flipH="1" flipV="1">
            <a:off x="7233159" y="3970633"/>
            <a:ext cx="609600" cy="762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C9BB2C-28C0-4BEF-A9FB-152854160FC3}"/>
              </a:ext>
            </a:extLst>
          </p:cNvPr>
          <p:cNvCxnSpPr>
            <a:cxnSpLocks/>
          </p:cNvCxnSpPr>
          <p:nvPr/>
        </p:nvCxnSpPr>
        <p:spPr>
          <a:xfrm flipH="1" flipV="1">
            <a:off x="7186349" y="2925467"/>
            <a:ext cx="390858" cy="4740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61A58732-7F88-4FDD-BB7A-1744DC19683C}"/>
              </a:ext>
            </a:extLst>
          </p:cNvPr>
          <p:cNvSpPr/>
          <p:nvPr/>
        </p:nvSpPr>
        <p:spPr>
          <a:xfrm>
            <a:off x="7047160" y="2816720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772E22-3453-4622-B687-74C7E847C67E}"/>
              </a:ext>
            </a:extLst>
          </p:cNvPr>
          <p:cNvSpPr txBox="1"/>
          <p:nvPr/>
        </p:nvSpPr>
        <p:spPr>
          <a:xfrm>
            <a:off x="7614639" y="3334462"/>
            <a:ext cx="1804581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didn’t hand in </a:t>
            </a:r>
            <a:r>
              <a:rPr lang="en-US" sz="1100" b="1" i="1" u="sng" dirty="0">
                <a:solidFill>
                  <a:srgbClr val="FF0000"/>
                </a:solidFill>
              </a:rPr>
              <a:t>any</a:t>
            </a:r>
            <a:r>
              <a:rPr lang="en-US" sz="1100" b="1" dirty="0">
                <a:solidFill>
                  <a:srgbClr val="FF0000"/>
                </a:solidFill>
              </a:rPr>
              <a:t> homework assignments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7EAE6D7-4CFD-43D4-AE85-C3BA9E43EA62}"/>
              </a:ext>
            </a:extLst>
          </p:cNvPr>
          <p:cNvCxnSpPr>
            <a:cxnSpLocks/>
          </p:cNvCxnSpPr>
          <p:nvPr/>
        </p:nvCxnSpPr>
        <p:spPr>
          <a:xfrm flipH="1" flipV="1">
            <a:off x="7184435" y="2750018"/>
            <a:ext cx="740365" cy="1048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AED7E116-B977-4E6E-8476-F6D9391FE56F}"/>
              </a:ext>
            </a:extLst>
          </p:cNvPr>
          <p:cNvSpPr/>
          <p:nvPr/>
        </p:nvSpPr>
        <p:spPr>
          <a:xfrm>
            <a:off x="7047160" y="2711918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2FFC9C-E644-4B8E-ADBC-BE54CA5778D8}"/>
              </a:ext>
            </a:extLst>
          </p:cNvPr>
          <p:cNvSpPr txBox="1"/>
          <p:nvPr/>
        </p:nvSpPr>
        <p:spPr>
          <a:xfrm>
            <a:off x="7975578" y="2788118"/>
            <a:ext cx="1804581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missed many classes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1962E1E-370A-4D6C-84BC-103F6BCF59EF}"/>
              </a:ext>
            </a:extLst>
          </p:cNvPr>
          <p:cNvCxnSpPr>
            <a:cxnSpLocks/>
          </p:cNvCxnSpPr>
          <p:nvPr/>
        </p:nvCxnSpPr>
        <p:spPr>
          <a:xfrm flipH="1" flipV="1">
            <a:off x="7551123" y="2929838"/>
            <a:ext cx="678477" cy="2536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0AB5212-B134-4FB2-AB7E-72D04587E189}"/>
              </a:ext>
            </a:extLst>
          </p:cNvPr>
          <p:cNvSpPr/>
          <p:nvPr/>
        </p:nvSpPr>
        <p:spPr>
          <a:xfrm>
            <a:off x="7411433" y="2854820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CC36AC-12D9-49B7-89B1-1CCC23343FDE}"/>
              </a:ext>
            </a:extLst>
          </p:cNvPr>
          <p:cNvSpPr txBox="1"/>
          <p:nvPr/>
        </p:nvSpPr>
        <p:spPr>
          <a:xfrm>
            <a:off x="8153400" y="3069849"/>
            <a:ext cx="1804581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missed many classes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DC3FDEA-6B52-4073-8A07-ADD4B3AE4409}"/>
              </a:ext>
            </a:extLst>
          </p:cNvPr>
          <p:cNvSpPr/>
          <p:nvPr/>
        </p:nvSpPr>
        <p:spPr>
          <a:xfrm>
            <a:off x="7047160" y="3279377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6936D3-830D-4D60-98C4-C199C358E262}"/>
              </a:ext>
            </a:extLst>
          </p:cNvPr>
          <p:cNvSpPr txBox="1"/>
          <p:nvPr/>
        </p:nvSpPr>
        <p:spPr>
          <a:xfrm>
            <a:off x="4495800" y="4347962"/>
            <a:ext cx="1804581" cy="6001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Scored 17</a:t>
            </a:r>
            <a:r>
              <a:rPr lang="en-US" sz="1100" b="1" baseline="30000" dirty="0">
                <a:solidFill>
                  <a:srgbClr val="FF0000"/>
                </a:solidFill>
              </a:rPr>
              <a:t>th</a:t>
            </a:r>
            <a:r>
              <a:rPr lang="en-US" sz="1100" b="1" dirty="0">
                <a:solidFill>
                  <a:srgbClr val="FF0000"/>
                </a:solidFill>
              </a:rPr>
              <a:t> percentile on Lawson test of scientific reasoning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866DFC7-D2B8-41C0-9984-255E7DDE3228}"/>
              </a:ext>
            </a:extLst>
          </p:cNvPr>
          <p:cNvCxnSpPr>
            <a:cxnSpLocks/>
          </p:cNvCxnSpPr>
          <p:nvPr/>
        </p:nvCxnSpPr>
        <p:spPr>
          <a:xfrm flipV="1">
            <a:off x="6300381" y="3355577"/>
            <a:ext cx="775497" cy="10078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1480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59F9E-9385-45AA-BA08-DE6D8901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46" y="376925"/>
            <a:ext cx="8744708" cy="610414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BF7B0C-574F-4B50-87A2-2F639980B00A}"/>
              </a:ext>
            </a:extLst>
          </p:cNvPr>
          <p:cNvSpPr/>
          <p:nvPr/>
        </p:nvSpPr>
        <p:spPr>
          <a:xfrm>
            <a:off x="4876800" y="2438400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DDA9AC-A992-433E-A0E5-5EE16C4D9937}"/>
              </a:ext>
            </a:extLst>
          </p:cNvPr>
          <p:cNvSpPr/>
          <p:nvPr/>
        </p:nvSpPr>
        <p:spPr>
          <a:xfrm>
            <a:off x="5234538" y="2546765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58DB4-A02A-4D64-BF28-8B5BFA9C3687}"/>
              </a:ext>
            </a:extLst>
          </p:cNvPr>
          <p:cNvSpPr/>
          <p:nvPr/>
        </p:nvSpPr>
        <p:spPr>
          <a:xfrm>
            <a:off x="5611326" y="2464247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7AEB6-AC61-4759-B260-D56BD3487B34}"/>
              </a:ext>
            </a:extLst>
          </p:cNvPr>
          <p:cNvSpPr txBox="1"/>
          <p:nvPr/>
        </p:nvSpPr>
        <p:spPr>
          <a:xfrm>
            <a:off x="2514600" y="1219200"/>
            <a:ext cx="2949846" cy="6001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always came to class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sat near front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actively participated in all class activities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188751-1C2D-46E6-8D18-492ED1B93DEC}"/>
              </a:ext>
            </a:extLst>
          </p:cNvPr>
          <p:cNvCxnSpPr/>
          <p:nvPr/>
        </p:nvCxnSpPr>
        <p:spPr>
          <a:xfrm flipH="1">
            <a:off x="4924377" y="1857464"/>
            <a:ext cx="38100" cy="54283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A60A5E-7C5D-449A-A507-5AE4C74CEEF1}"/>
              </a:ext>
            </a:extLst>
          </p:cNvPr>
          <p:cNvCxnSpPr>
            <a:cxnSpLocks/>
          </p:cNvCxnSpPr>
          <p:nvPr/>
        </p:nvCxnSpPr>
        <p:spPr>
          <a:xfrm>
            <a:off x="5228539" y="1921411"/>
            <a:ext cx="63149" cy="51698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441ED3-AAE0-491B-9AA2-97F02E1B335D}"/>
              </a:ext>
            </a:extLst>
          </p:cNvPr>
          <p:cNvCxnSpPr>
            <a:cxnSpLocks/>
          </p:cNvCxnSpPr>
          <p:nvPr/>
        </p:nvCxnSpPr>
        <p:spPr>
          <a:xfrm>
            <a:off x="5508673" y="1911646"/>
            <a:ext cx="159803" cy="48865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4C9804E-393B-447B-B6BD-D9119AA2CDB3}"/>
              </a:ext>
            </a:extLst>
          </p:cNvPr>
          <p:cNvSpPr/>
          <p:nvPr/>
        </p:nvSpPr>
        <p:spPr>
          <a:xfrm>
            <a:off x="7069369" y="3932533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0B0EC4-D8B8-4889-A0C7-52C97AB3B538}"/>
              </a:ext>
            </a:extLst>
          </p:cNvPr>
          <p:cNvSpPr txBox="1"/>
          <p:nvPr/>
        </p:nvSpPr>
        <p:spPr>
          <a:xfrm>
            <a:off x="7924800" y="3932533"/>
            <a:ext cx="1837362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stopped coming to class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stopped taking quizzes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D6D3E5-DC94-4FD2-BDEF-D6AF1A57D479}"/>
              </a:ext>
            </a:extLst>
          </p:cNvPr>
          <p:cNvCxnSpPr>
            <a:cxnSpLocks/>
          </p:cNvCxnSpPr>
          <p:nvPr/>
        </p:nvCxnSpPr>
        <p:spPr>
          <a:xfrm flipH="1" flipV="1">
            <a:off x="7233159" y="3970633"/>
            <a:ext cx="609600" cy="762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C9BB2C-28C0-4BEF-A9FB-152854160FC3}"/>
              </a:ext>
            </a:extLst>
          </p:cNvPr>
          <p:cNvCxnSpPr>
            <a:cxnSpLocks/>
          </p:cNvCxnSpPr>
          <p:nvPr/>
        </p:nvCxnSpPr>
        <p:spPr>
          <a:xfrm flipH="1" flipV="1">
            <a:off x="7186349" y="2925467"/>
            <a:ext cx="390858" cy="4740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61A58732-7F88-4FDD-BB7A-1744DC19683C}"/>
              </a:ext>
            </a:extLst>
          </p:cNvPr>
          <p:cNvSpPr/>
          <p:nvPr/>
        </p:nvSpPr>
        <p:spPr>
          <a:xfrm>
            <a:off x="7047160" y="2816720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772E22-3453-4622-B687-74C7E847C67E}"/>
              </a:ext>
            </a:extLst>
          </p:cNvPr>
          <p:cNvSpPr txBox="1"/>
          <p:nvPr/>
        </p:nvSpPr>
        <p:spPr>
          <a:xfrm>
            <a:off x="7614639" y="3334462"/>
            <a:ext cx="1804581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didn’t hand in </a:t>
            </a:r>
            <a:r>
              <a:rPr lang="en-US" sz="1100" b="1" i="1" u="sng" dirty="0">
                <a:solidFill>
                  <a:srgbClr val="FF0000"/>
                </a:solidFill>
              </a:rPr>
              <a:t>any</a:t>
            </a:r>
            <a:r>
              <a:rPr lang="en-US" sz="1100" b="1" dirty="0">
                <a:solidFill>
                  <a:srgbClr val="FF0000"/>
                </a:solidFill>
              </a:rPr>
              <a:t> homework assignments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7EAE6D7-4CFD-43D4-AE85-C3BA9E43EA62}"/>
              </a:ext>
            </a:extLst>
          </p:cNvPr>
          <p:cNvCxnSpPr>
            <a:cxnSpLocks/>
          </p:cNvCxnSpPr>
          <p:nvPr/>
        </p:nvCxnSpPr>
        <p:spPr>
          <a:xfrm flipH="1" flipV="1">
            <a:off x="7184435" y="2750018"/>
            <a:ext cx="740365" cy="1048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AED7E116-B977-4E6E-8476-F6D9391FE56F}"/>
              </a:ext>
            </a:extLst>
          </p:cNvPr>
          <p:cNvSpPr/>
          <p:nvPr/>
        </p:nvSpPr>
        <p:spPr>
          <a:xfrm>
            <a:off x="7047160" y="2711918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2FFC9C-E644-4B8E-ADBC-BE54CA5778D8}"/>
              </a:ext>
            </a:extLst>
          </p:cNvPr>
          <p:cNvSpPr txBox="1"/>
          <p:nvPr/>
        </p:nvSpPr>
        <p:spPr>
          <a:xfrm>
            <a:off x="7975578" y="2788118"/>
            <a:ext cx="1804581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missed many classes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1962E1E-370A-4D6C-84BC-103F6BCF59EF}"/>
              </a:ext>
            </a:extLst>
          </p:cNvPr>
          <p:cNvCxnSpPr>
            <a:cxnSpLocks/>
          </p:cNvCxnSpPr>
          <p:nvPr/>
        </p:nvCxnSpPr>
        <p:spPr>
          <a:xfrm flipH="1" flipV="1">
            <a:off x="7551123" y="2929838"/>
            <a:ext cx="678477" cy="2536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0AB5212-B134-4FB2-AB7E-72D04587E189}"/>
              </a:ext>
            </a:extLst>
          </p:cNvPr>
          <p:cNvSpPr/>
          <p:nvPr/>
        </p:nvSpPr>
        <p:spPr>
          <a:xfrm>
            <a:off x="7411433" y="2854820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CC36AC-12D9-49B7-89B1-1CCC23343FDE}"/>
              </a:ext>
            </a:extLst>
          </p:cNvPr>
          <p:cNvSpPr txBox="1"/>
          <p:nvPr/>
        </p:nvSpPr>
        <p:spPr>
          <a:xfrm>
            <a:off x="8153400" y="3069849"/>
            <a:ext cx="1804581" cy="6001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Scored 17</a:t>
            </a:r>
            <a:r>
              <a:rPr lang="en-US" sz="1100" b="1" baseline="30000" dirty="0">
                <a:solidFill>
                  <a:srgbClr val="FF0000"/>
                </a:solidFill>
              </a:rPr>
              <a:t>th</a:t>
            </a:r>
            <a:r>
              <a:rPr lang="en-US" sz="1100" b="1" dirty="0">
                <a:solidFill>
                  <a:srgbClr val="FF0000"/>
                </a:solidFill>
              </a:rPr>
              <a:t> percentile on Lawson test of scientific reasoning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DC3FDEA-6B52-4073-8A07-ADD4B3AE4409}"/>
              </a:ext>
            </a:extLst>
          </p:cNvPr>
          <p:cNvSpPr/>
          <p:nvPr/>
        </p:nvSpPr>
        <p:spPr>
          <a:xfrm>
            <a:off x="7047160" y="3279377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6936D3-830D-4D60-98C4-C199C358E262}"/>
              </a:ext>
            </a:extLst>
          </p:cNvPr>
          <p:cNvSpPr txBox="1"/>
          <p:nvPr/>
        </p:nvSpPr>
        <p:spPr>
          <a:xfrm>
            <a:off x="4495800" y="4347962"/>
            <a:ext cx="1804581" cy="6001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Scored 17</a:t>
            </a:r>
            <a:r>
              <a:rPr lang="en-US" sz="1100" b="1" baseline="30000" dirty="0">
                <a:solidFill>
                  <a:srgbClr val="FF0000"/>
                </a:solidFill>
              </a:rPr>
              <a:t>th</a:t>
            </a:r>
            <a:r>
              <a:rPr lang="en-US" sz="1100" b="1" dirty="0">
                <a:solidFill>
                  <a:srgbClr val="FF0000"/>
                </a:solidFill>
              </a:rPr>
              <a:t> percentile on Lawson test of scientific reasoning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866DFC7-D2B8-41C0-9984-255E7DDE3228}"/>
              </a:ext>
            </a:extLst>
          </p:cNvPr>
          <p:cNvCxnSpPr>
            <a:cxnSpLocks/>
          </p:cNvCxnSpPr>
          <p:nvPr/>
        </p:nvCxnSpPr>
        <p:spPr>
          <a:xfrm flipV="1">
            <a:off x="6300381" y="3355577"/>
            <a:ext cx="775497" cy="10078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819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59F9E-9385-45AA-BA08-DE6D8901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46" y="376925"/>
            <a:ext cx="8744708" cy="610414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BF7B0C-574F-4B50-87A2-2F639980B00A}"/>
              </a:ext>
            </a:extLst>
          </p:cNvPr>
          <p:cNvSpPr/>
          <p:nvPr/>
        </p:nvSpPr>
        <p:spPr>
          <a:xfrm>
            <a:off x="4876800" y="2438400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DDA9AC-A992-433E-A0E5-5EE16C4D9937}"/>
              </a:ext>
            </a:extLst>
          </p:cNvPr>
          <p:cNvSpPr/>
          <p:nvPr/>
        </p:nvSpPr>
        <p:spPr>
          <a:xfrm>
            <a:off x="5234538" y="2546765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58DB4-A02A-4D64-BF28-8B5BFA9C3687}"/>
              </a:ext>
            </a:extLst>
          </p:cNvPr>
          <p:cNvSpPr/>
          <p:nvPr/>
        </p:nvSpPr>
        <p:spPr>
          <a:xfrm>
            <a:off x="5611326" y="2464247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7AEB6-AC61-4759-B260-D56BD3487B34}"/>
              </a:ext>
            </a:extLst>
          </p:cNvPr>
          <p:cNvSpPr txBox="1"/>
          <p:nvPr/>
        </p:nvSpPr>
        <p:spPr>
          <a:xfrm>
            <a:off x="2514600" y="1219200"/>
            <a:ext cx="2949846" cy="6001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always came to class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sat near front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actively participated in all class activities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188751-1C2D-46E6-8D18-492ED1B93DEC}"/>
              </a:ext>
            </a:extLst>
          </p:cNvPr>
          <p:cNvCxnSpPr/>
          <p:nvPr/>
        </p:nvCxnSpPr>
        <p:spPr>
          <a:xfrm flipH="1">
            <a:off x="4924377" y="1857464"/>
            <a:ext cx="38100" cy="54283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A60A5E-7C5D-449A-A507-5AE4C74CEEF1}"/>
              </a:ext>
            </a:extLst>
          </p:cNvPr>
          <p:cNvCxnSpPr>
            <a:cxnSpLocks/>
          </p:cNvCxnSpPr>
          <p:nvPr/>
        </p:nvCxnSpPr>
        <p:spPr>
          <a:xfrm>
            <a:off x="5228539" y="1921411"/>
            <a:ext cx="63149" cy="51698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441ED3-AAE0-491B-9AA2-97F02E1B335D}"/>
              </a:ext>
            </a:extLst>
          </p:cNvPr>
          <p:cNvCxnSpPr>
            <a:cxnSpLocks/>
          </p:cNvCxnSpPr>
          <p:nvPr/>
        </p:nvCxnSpPr>
        <p:spPr>
          <a:xfrm>
            <a:off x="5508673" y="1911646"/>
            <a:ext cx="159803" cy="48865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4C9804E-393B-447B-B6BD-D9119AA2CDB3}"/>
              </a:ext>
            </a:extLst>
          </p:cNvPr>
          <p:cNvSpPr/>
          <p:nvPr/>
        </p:nvSpPr>
        <p:spPr>
          <a:xfrm>
            <a:off x="7069369" y="3932533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0B0EC4-D8B8-4889-A0C7-52C97AB3B538}"/>
              </a:ext>
            </a:extLst>
          </p:cNvPr>
          <p:cNvSpPr txBox="1"/>
          <p:nvPr/>
        </p:nvSpPr>
        <p:spPr>
          <a:xfrm>
            <a:off x="7924800" y="3932533"/>
            <a:ext cx="1837362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stopped coming to class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stopped taking quizzes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D6D3E5-DC94-4FD2-BDEF-D6AF1A57D479}"/>
              </a:ext>
            </a:extLst>
          </p:cNvPr>
          <p:cNvCxnSpPr>
            <a:cxnSpLocks/>
          </p:cNvCxnSpPr>
          <p:nvPr/>
        </p:nvCxnSpPr>
        <p:spPr>
          <a:xfrm flipH="1" flipV="1">
            <a:off x="7233159" y="3970633"/>
            <a:ext cx="609600" cy="762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C9BB2C-28C0-4BEF-A9FB-152854160FC3}"/>
              </a:ext>
            </a:extLst>
          </p:cNvPr>
          <p:cNvCxnSpPr>
            <a:cxnSpLocks/>
          </p:cNvCxnSpPr>
          <p:nvPr/>
        </p:nvCxnSpPr>
        <p:spPr>
          <a:xfrm flipH="1" flipV="1">
            <a:off x="7186349" y="2925467"/>
            <a:ext cx="390858" cy="4740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61A58732-7F88-4FDD-BB7A-1744DC19683C}"/>
              </a:ext>
            </a:extLst>
          </p:cNvPr>
          <p:cNvSpPr/>
          <p:nvPr/>
        </p:nvSpPr>
        <p:spPr>
          <a:xfrm>
            <a:off x="7047160" y="2816720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772E22-3453-4622-B687-74C7E847C67E}"/>
              </a:ext>
            </a:extLst>
          </p:cNvPr>
          <p:cNvSpPr txBox="1"/>
          <p:nvPr/>
        </p:nvSpPr>
        <p:spPr>
          <a:xfrm>
            <a:off x="7614639" y="3334462"/>
            <a:ext cx="1804581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didn’t hand in </a:t>
            </a:r>
            <a:r>
              <a:rPr lang="en-US" sz="1100" b="1" i="1" u="sng" dirty="0">
                <a:solidFill>
                  <a:srgbClr val="FF0000"/>
                </a:solidFill>
              </a:rPr>
              <a:t>any</a:t>
            </a:r>
            <a:r>
              <a:rPr lang="en-US" sz="1100" b="1" dirty="0">
                <a:solidFill>
                  <a:srgbClr val="FF0000"/>
                </a:solidFill>
              </a:rPr>
              <a:t> homework assignments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7EAE6D7-4CFD-43D4-AE85-C3BA9E43EA62}"/>
              </a:ext>
            </a:extLst>
          </p:cNvPr>
          <p:cNvCxnSpPr>
            <a:cxnSpLocks/>
          </p:cNvCxnSpPr>
          <p:nvPr/>
        </p:nvCxnSpPr>
        <p:spPr>
          <a:xfrm flipH="1" flipV="1">
            <a:off x="7184435" y="2750018"/>
            <a:ext cx="740365" cy="1048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AED7E116-B977-4E6E-8476-F6D9391FE56F}"/>
              </a:ext>
            </a:extLst>
          </p:cNvPr>
          <p:cNvSpPr/>
          <p:nvPr/>
        </p:nvSpPr>
        <p:spPr>
          <a:xfrm>
            <a:off x="7047160" y="2711918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2FFC9C-E644-4B8E-ADBC-BE54CA5778D8}"/>
              </a:ext>
            </a:extLst>
          </p:cNvPr>
          <p:cNvSpPr txBox="1"/>
          <p:nvPr/>
        </p:nvSpPr>
        <p:spPr>
          <a:xfrm>
            <a:off x="7975578" y="2788118"/>
            <a:ext cx="1804581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missed many classes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1962E1E-370A-4D6C-84BC-103F6BCF59EF}"/>
              </a:ext>
            </a:extLst>
          </p:cNvPr>
          <p:cNvCxnSpPr>
            <a:cxnSpLocks/>
          </p:cNvCxnSpPr>
          <p:nvPr/>
        </p:nvCxnSpPr>
        <p:spPr>
          <a:xfrm flipH="1" flipV="1">
            <a:off x="7551123" y="2929838"/>
            <a:ext cx="678477" cy="2536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0AB5212-B134-4FB2-AB7E-72D04587E189}"/>
              </a:ext>
            </a:extLst>
          </p:cNvPr>
          <p:cNvSpPr/>
          <p:nvPr/>
        </p:nvSpPr>
        <p:spPr>
          <a:xfrm>
            <a:off x="7411433" y="2854820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CC36AC-12D9-49B7-89B1-1CCC23343FDE}"/>
              </a:ext>
            </a:extLst>
          </p:cNvPr>
          <p:cNvSpPr txBox="1"/>
          <p:nvPr/>
        </p:nvSpPr>
        <p:spPr>
          <a:xfrm>
            <a:off x="8153400" y="3069849"/>
            <a:ext cx="1804581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missed many classes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DC3FDEA-6B52-4073-8A07-ADD4B3AE4409}"/>
              </a:ext>
            </a:extLst>
          </p:cNvPr>
          <p:cNvSpPr/>
          <p:nvPr/>
        </p:nvSpPr>
        <p:spPr>
          <a:xfrm>
            <a:off x="7047160" y="3279377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6936D3-830D-4D60-98C4-C199C358E262}"/>
              </a:ext>
            </a:extLst>
          </p:cNvPr>
          <p:cNvSpPr txBox="1"/>
          <p:nvPr/>
        </p:nvSpPr>
        <p:spPr>
          <a:xfrm>
            <a:off x="4495800" y="4347962"/>
            <a:ext cx="1804581" cy="600164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9900"/>
                </a:solidFill>
              </a:rPr>
              <a:t>Scored 80</a:t>
            </a:r>
            <a:r>
              <a:rPr lang="en-US" sz="1100" b="1" baseline="30000" dirty="0">
                <a:solidFill>
                  <a:srgbClr val="009900"/>
                </a:solidFill>
              </a:rPr>
              <a:t>th</a:t>
            </a:r>
            <a:r>
              <a:rPr lang="en-US" sz="1100" b="1" dirty="0">
                <a:solidFill>
                  <a:srgbClr val="009900"/>
                </a:solidFill>
              </a:rPr>
              <a:t> percentile on Lawson test of scientific reasoning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866DFC7-D2B8-41C0-9984-255E7DDE3228}"/>
              </a:ext>
            </a:extLst>
          </p:cNvPr>
          <p:cNvCxnSpPr>
            <a:cxnSpLocks/>
          </p:cNvCxnSpPr>
          <p:nvPr/>
        </p:nvCxnSpPr>
        <p:spPr>
          <a:xfrm flipH="1" flipV="1">
            <a:off x="4988898" y="2514600"/>
            <a:ext cx="190212" cy="1807515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871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59F9E-9385-45AA-BA08-DE6D8901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46" y="376925"/>
            <a:ext cx="8744708" cy="610414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BF7B0C-574F-4B50-87A2-2F639980B00A}"/>
              </a:ext>
            </a:extLst>
          </p:cNvPr>
          <p:cNvSpPr/>
          <p:nvPr/>
        </p:nvSpPr>
        <p:spPr>
          <a:xfrm>
            <a:off x="4876800" y="2438400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DDA9AC-A992-433E-A0E5-5EE16C4D9937}"/>
              </a:ext>
            </a:extLst>
          </p:cNvPr>
          <p:cNvSpPr/>
          <p:nvPr/>
        </p:nvSpPr>
        <p:spPr>
          <a:xfrm>
            <a:off x="5234538" y="2546765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58DB4-A02A-4D64-BF28-8B5BFA9C3687}"/>
              </a:ext>
            </a:extLst>
          </p:cNvPr>
          <p:cNvSpPr/>
          <p:nvPr/>
        </p:nvSpPr>
        <p:spPr>
          <a:xfrm>
            <a:off x="5611326" y="2464247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7AEB6-AC61-4759-B260-D56BD3487B34}"/>
              </a:ext>
            </a:extLst>
          </p:cNvPr>
          <p:cNvSpPr txBox="1"/>
          <p:nvPr/>
        </p:nvSpPr>
        <p:spPr>
          <a:xfrm>
            <a:off x="2514600" y="1219200"/>
            <a:ext cx="2949846" cy="6001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always came to class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sat near front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actively participated in all class activities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188751-1C2D-46E6-8D18-492ED1B93DEC}"/>
              </a:ext>
            </a:extLst>
          </p:cNvPr>
          <p:cNvCxnSpPr/>
          <p:nvPr/>
        </p:nvCxnSpPr>
        <p:spPr>
          <a:xfrm flipH="1">
            <a:off x="4924377" y="1857464"/>
            <a:ext cx="38100" cy="54283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A60A5E-7C5D-449A-A507-5AE4C74CEEF1}"/>
              </a:ext>
            </a:extLst>
          </p:cNvPr>
          <p:cNvCxnSpPr>
            <a:cxnSpLocks/>
          </p:cNvCxnSpPr>
          <p:nvPr/>
        </p:nvCxnSpPr>
        <p:spPr>
          <a:xfrm>
            <a:off x="5228539" y="1921411"/>
            <a:ext cx="63149" cy="51698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441ED3-AAE0-491B-9AA2-97F02E1B335D}"/>
              </a:ext>
            </a:extLst>
          </p:cNvPr>
          <p:cNvCxnSpPr>
            <a:cxnSpLocks/>
          </p:cNvCxnSpPr>
          <p:nvPr/>
        </p:nvCxnSpPr>
        <p:spPr>
          <a:xfrm>
            <a:off x="5508673" y="1911646"/>
            <a:ext cx="159803" cy="48865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4C9804E-393B-447B-B6BD-D9119AA2CDB3}"/>
              </a:ext>
            </a:extLst>
          </p:cNvPr>
          <p:cNvSpPr/>
          <p:nvPr/>
        </p:nvSpPr>
        <p:spPr>
          <a:xfrm>
            <a:off x="7069369" y="3932533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0B0EC4-D8B8-4889-A0C7-52C97AB3B538}"/>
              </a:ext>
            </a:extLst>
          </p:cNvPr>
          <p:cNvSpPr txBox="1"/>
          <p:nvPr/>
        </p:nvSpPr>
        <p:spPr>
          <a:xfrm>
            <a:off x="7924800" y="3932533"/>
            <a:ext cx="2693366" cy="261610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C6600"/>
                </a:solidFill>
              </a:rPr>
              <a:t>Scored 10</a:t>
            </a:r>
            <a:r>
              <a:rPr lang="en-US" sz="1100" b="1" baseline="30000" dirty="0">
                <a:solidFill>
                  <a:srgbClr val="CC6600"/>
                </a:solidFill>
              </a:rPr>
              <a:t>th</a:t>
            </a:r>
            <a:r>
              <a:rPr lang="en-US" sz="1100" b="1" dirty="0">
                <a:solidFill>
                  <a:srgbClr val="CC6600"/>
                </a:solidFill>
              </a:rPr>
              <a:t> percentile on FCI Pre-test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D6D3E5-DC94-4FD2-BDEF-D6AF1A57D479}"/>
              </a:ext>
            </a:extLst>
          </p:cNvPr>
          <p:cNvCxnSpPr>
            <a:cxnSpLocks/>
          </p:cNvCxnSpPr>
          <p:nvPr/>
        </p:nvCxnSpPr>
        <p:spPr>
          <a:xfrm flipH="1" flipV="1">
            <a:off x="7233159" y="3970633"/>
            <a:ext cx="609600" cy="762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C9BB2C-28C0-4BEF-A9FB-152854160FC3}"/>
              </a:ext>
            </a:extLst>
          </p:cNvPr>
          <p:cNvCxnSpPr>
            <a:cxnSpLocks/>
          </p:cNvCxnSpPr>
          <p:nvPr/>
        </p:nvCxnSpPr>
        <p:spPr>
          <a:xfrm flipH="1" flipV="1">
            <a:off x="7186349" y="2925467"/>
            <a:ext cx="390858" cy="4740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61A58732-7F88-4FDD-BB7A-1744DC19683C}"/>
              </a:ext>
            </a:extLst>
          </p:cNvPr>
          <p:cNvSpPr/>
          <p:nvPr/>
        </p:nvSpPr>
        <p:spPr>
          <a:xfrm>
            <a:off x="7047160" y="2816720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772E22-3453-4622-B687-74C7E847C67E}"/>
              </a:ext>
            </a:extLst>
          </p:cNvPr>
          <p:cNvSpPr txBox="1"/>
          <p:nvPr/>
        </p:nvSpPr>
        <p:spPr>
          <a:xfrm>
            <a:off x="7614639" y="3334462"/>
            <a:ext cx="1804581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didn’t hand in </a:t>
            </a:r>
            <a:r>
              <a:rPr lang="en-US" sz="1100" b="1" i="1" u="sng" dirty="0">
                <a:solidFill>
                  <a:srgbClr val="FF0000"/>
                </a:solidFill>
              </a:rPr>
              <a:t>any</a:t>
            </a:r>
            <a:r>
              <a:rPr lang="en-US" sz="1100" b="1" dirty="0">
                <a:solidFill>
                  <a:srgbClr val="FF0000"/>
                </a:solidFill>
              </a:rPr>
              <a:t> homework assignments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7EAE6D7-4CFD-43D4-AE85-C3BA9E43EA62}"/>
              </a:ext>
            </a:extLst>
          </p:cNvPr>
          <p:cNvCxnSpPr>
            <a:cxnSpLocks/>
          </p:cNvCxnSpPr>
          <p:nvPr/>
        </p:nvCxnSpPr>
        <p:spPr>
          <a:xfrm flipH="1" flipV="1">
            <a:off x="7184435" y="2750018"/>
            <a:ext cx="740365" cy="1048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AED7E116-B977-4E6E-8476-F6D9391FE56F}"/>
              </a:ext>
            </a:extLst>
          </p:cNvPr>
          <p:cNvSpPr/>
          <p:nvPr/>
        </p:nvSpPr>
        <p:spPr>
          <a:xfrm>
            <a:off x="7047160" y="2711918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2FFC9C-E644-4B8E-ADBC-BE54CA5778D8}"/>
              </a:ext>
            </a:extLst>
          </p:cNvPr>
          <p:cNvSpPr txBox="1"/>
          <p:nvPr/>
        </p:nvSpPr>
        <p:spPr>
          <a:xfrm>
            <a:off x="7975578" y="2788118"/>
            <a:ext cx="1804581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missed many classes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1962E1E-370A-4D6C-84BC-103F6BCF59EF}"/>
              </a:ext>
            </a:extLst>
          </p:cNvPr>
          <p:cNvCxnSpPr>
            <a:cxnSpLocks/>
          </p:cNvCxnSpPr>
          <p:nvPr/>
        </p:nvCxnSpPr>
        <p:spPr>
          <a:xfrm flipH="1" flipV="1">
            <a:off x="7551123" y="2929838"/>
            <a:ext cx="678477" cy="2536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0AB5212-B134-4FB2-AB7E-72D04587E189}"/>
              </a:ext>
            </a:extLst>
          </p:cNvPr>
          <p:cNvSpPr/>
          <p:nvPr/>
        </p:nvSpPr>
        <p:spPr>
          <a:xfrm>
            <a:off x="7411433" y="2854820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CC36AC-12D9-49B7-89B1-1CCC23343FDE}"/>
              </a:ext>
            </a:extLst>
          </p:cNvPr>
          <p:cNvSpPr txBox="1"/>
          <p:nvPr/>
        </p:nvSpPr>
        <p:spPr>
          <a:xfrm>
            <a:off x="8153400" y="3069849"/>
            <a:ext cx="1804581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missed many classes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DC3FDEA-6B52-4073-8A07-ADD4B3AE4409}"/>
              </a:ext>
            </a:extLst>
          </p:cNvPr>
          <p:cNvSpPr/>
          <p:nvPr/>
        </p:nvSpPr>
        <p:spPr>
          <a:xfrm>
            <a:off x="7047160" y="3279377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6936D3-830D-4D60-98C4-C199C358E262}"/>
              </a:ext>
            </a:extLst>
          </p:cNvPr>
          <p:cNvSpPr txBox="1"/>
          <p:nvPr/>
        </p:nvSpPr>
        <p:spPr>
          <a:xfrm>
            <a:off x="4495800" y="4347962"/>
            <a:ext cx="1804581" cy="600164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9900"/>
                </a:solidFill>
              </a:rPr>
              <a:t>Scored 80</a:t>
            </a:r>
            <a:r>
              <a:rPr lang="en-US" sz="1100" b="1" baseline="30000" dirty="0">
                <a:solidFill>
                  <a:srgbClr val="009900"/>
                </a:solidFill>
              </a:rPr>
              <a:t>th</a:t>
            </a:r>
            <a:r>
              <a:rPr lang="en-US" sz="1100" b="1" dirty="0">
                <a:solidFill>
                  <a:srgbClr val="009900"/>
                </a:solidFill>
              </a:rPr>
              <a:t> percentile on Lawson test of scientific reasoning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866DFC7-D2B8-41C0-9984-255E7DDE3228}"/>
              </a:ext>
            </a:extLst>
          </p:cNvPr>
          <p:cNvCxnSpPr>
            <a:cxnSpLocks/>
          </p:cNvCxnSpPr>
          <p:nvPr/>
        </p:nvCxnSpPr>
        <p:spPr>
          <a:xfrm flipH="1" flipV="1">
            <a:off x="4988898" y="2514600"/>
            <a:ext cx="190212" cy="1807515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029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59F9E-9385-45AA-BA08-DE6D8901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46" y="376925"/>
            <a:ext cx="8744708" cy="610414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BF7B0C-574F-4B50-87A2-2F639980B00A}"/>
              </a:ext>
            </a:extLst>
          </p:cNvPr>
          <p:cNvSpPr/>
          <p:nvPr/>
        </p:nvSpPr>
        <p:spPr>
          <a:xfrm>
            <a:off x="4876800" y="2438400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DDA9AC-A992-433E-A0E5-5EE16C4D9937}"/>
              </a:ext>
            </a:extLst>
          </p:cNvPr>
          <p:cNvSpPr/>
          <p:nvPr/>
        </p:nvSpPr>
        <p:spPr>
          <a:xfrm>
            <a:off x="5234538" y="2546765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58DB4-A02A-4D64-BF28-8B5BFA9C3687}"/>
              </a:ext>
            </a:extLst>
          </p:cNvPr>
          <p:cNvSpPr/>
          <p:nvPr/>
        </p:nvSpPr>
        <p:spPr>
          <a:xfrm>
            <a:off x="5611326" y="2464247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7AEB6-AC61-4759-B260-D56BD3487B34}"/>
              </a:ext>
            </a:extLst>
          </p:cNvPr>
          <p:cNvSpPr txBox="1"/>
          <p:nvPr/>
        </p:nvSpPr>
        <p:spPr>
          <a:xfrm>
            <a:off x="2514600" y="1219200"/>
            <a:ext cx="2949846" cy="6001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always came to class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sat near front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actively participated in all class activities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188751-1C2D-46E6-8D18-492ED1B93DEC}"/>
              </a:ext>
            </a:extLst>
          </p:cNvPr>
          <p:cNvCxnSpPr/>
          <p:nvPr/>
        </p:nvCxnSpPr>
        <p:spPr>
          <a:xfrm flipH="1">
            <a:off x="4924377" y="1857464"/>
            <a:ext cx="38100" cy="54283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A60A5E-7C5D-449A-A507-5AE4C74CEEF1}"/>
              </a:ext>
            </a:extLst>
          </p:cNvPr>
          <p:cNvCxnSpPr>
            <a:cxnSpLocks/>
          </p:cNvCxnSpPr>
          <p:nvPr/>
        </p:nvCxnSpPr>
        <p:spPr>
          <a:xfrm>
            <a:off x="5228539" y="1921411"/>
            <a:ext cx="63149" cy="51698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441ED3-AAE0-491B-9AA2-97F02E1B335D}"/>
              </a:ext>
            </a:extLst>
          </p:cNvPr>
          <p:cNvCxnSpPr>
            <a:cxnSpLocks/>
          </p:cNvCxnSpPr>
          <p:nvPr/>
        </p:nvCxnSpPr>
        <p:spPr>
          <a:xfrm>
            <a:off x="5508673" y="1911646"/>
            <a:ext cx="159803" cy="48865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4C9804E-393B-447B-B6BD-D9119AA2CDB3}"/>
              </a:ext>
            </a:extLst>
          </p:cNvPr>
          <p:cNvSpPr/>
          <p:nvPr/>
        </p:nvSpPr>
        <p:spPr>
          <a:xfrm>
            <a:off x="7069369" y="3932533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0B0EC4-D8B8-4889-A0C7-52C97AB3B538}"/>
              </a:ext>
            </a:extLst>
          </p:cNvPr>
          <p:cNvSpPr txBox="1"/>
          <p:nvPr/>
        </p:nvSpPr>
        <p:spPr>
          <a:xfrm>
            <a:off x="7924800" y="3932533"/>
            <a:ext cx="2693366" cy="261610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C6600"/>
                </a:solidFill>
              </a:rPr>
              <a:t>Scored 10</a:t>
            </a:r>
            <a:r>
              <a:rPr lang="en-US" sz="1100" b="1" baseline="30000" dirty="0">
                <a:solidFill>
                  <a:srgbClr val="CC6600"/>
                </a:solidFill>
              </a:rPr>
              <a:t>th</a:t>
            </a:r>
            <a:r>
              <a:rPr lang="en-US" sz="1100" b="1" dirty="0">
                <a:solidFill>
                  <a:srgbClr val="CC6600"/>
                </a:solidFill>
              </a:rPr>
              <a:t> percentile on FCI Pre-test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D6D3E5-DC94-4FD2-BDEF-D6AF1A57D479}"/>
              </a:ext>
            </a:extLst>
          </p:cNvPr>
          <p:cNvCxnSpPr>
            <a:cxnSpLocks/>
          </p:cNvCxnSpPr>
          <p:nvPr/>
        </p:nvCxnSpPr>
        <p:spPr>
          <a:xfrm flipH="1" flipV="1">
            <a:off x="7233159" y="3970633"/>
            <a:ext cx="609600" cy="762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C9BB2C-28C0-4BEF-A9FB-152854160FC3}"/>
              </a:ext>
            </a:extLst>
          </p:cNvPr>
          <p:cNvCxnSpPr>
            <a:cxnSpLocks/>
          </p:cNvCxnSpPr>
          <p:nvPr/>
        </p:nvCxnSpPr>
        <p:spPr>
          <a:xfrm flipH="1" flipV="1">
            <a:off x="7186349" y="2925467"/>
            <a:ext cx="390858" cy="4740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61A58732-7F88-4FDD-BB7A-1744DC19683C}"/>
              </a:ext>
            </a:extLst>
          </p:cNvPr>
          <p:cNvSpPr/>
          <p:nvPr/>
        </p:nvSpPr>
        <p:spPr>
          <a:xfrm>
            <a:off x="7047160" y="2816720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772E22-3453-4622-B687-74C7E847C67E}"/>
              </a:ext>
            </a:extLst>
          </p:cNvPr>
          <p:cNvSpPr txBox="1"/>
          <p:nvPr/>
        </p:nvSpPr>
        <p:spPr>
          <a:xfrm>
            <a:off x="7614639" y="3334462"/>
            <a:ext cx="1804581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didn’t hand in </a:t>
            </a:r>
            <a:r>
              <a:rPr lang="en-US" sz="1100" b="1" i="1" u="sng" dirty="0">
                <a:solidFill>
                  <a:srgbClr val="FF0000"/>
                </a:solidFill>
              </a:rPr>
              <a:t>any</a:t>
            </a:r>
            <a:r>
              <a:rPr lang="en-US" sz="1100" b="1" dirty="0">
                <a:solidFill>
                  <a:srgbClr val="FF0000"/>
                </a:solidFill>
              </a:rPr>
              <a:t> homework assignments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7EAE6D7-4CFD-43D4-AE85-C3BA9E43EA62}"/>
              </a:ext>
            </a:extLst>
          </p:cNvPr>
          <p:cNvCxnSpPr>
            <a:cxnSpLocks/>
          </p:cNvCxnSpPr>
          <p:nvPr/>
        </p:nvCxnSpPr>
        <p:spPr>
          <a:xfrm flipH="1" flipV="1">
            <a:off x="7184435" y="2750018"/>
            <a:ext cx="740365" cy="1048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AED7E116-B977-4E6E-8476-F6D9391FE56F}"/>
              </a:ext>
            </a:extLst>
          </p:cNvPr>
          <p:cNvSpPr/>
          <p:nvPr/>
        </p:nvSpPr>
        <p:spPr>
          <a:xfrm>
            <a:off x="7047160" y="2711918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2FFC9C-E644-4B8E-ADBC-BE54CA5778D8}"/>
              </a:ext>
            </a:extLst>
          </p:cNvPr>
          <p:cNvSpPr txBox="1"/>
          <p:nvPr/>
        </p:nvSpPr>
        <p:spPr>
          <a:xfrm>
            <a:off x="7975578" y="2788118"/>
            <a:ext cx="1804581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missed many classes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1962E1E-370A-4D6C-84BC-103F6BCF59EF}"/>
              </a:ext>
            </a:extLst>
          </p:cNvPr>
          <p:cNvCxnSpPr>
            <a:cxnSpLocks/>
          </p:cNvCxnSpPr>
          <p:nvPr/>
        </p:nvCxnSpPr>
        <p:spPr>
          <a:xfrm flipH="1" flipV="1">
            <a:off x="7551123" y="2929838"/>
            <a:ext cx="678477" cy="2536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0AB5212-B134-4FB2-AB7E-72D04587E189}"/>
              </a:ext>
            </a:extLst>
          </p:cNvPr>
          <p:cNvSpPr/>
          <p:nvPr/>
        </p:nvSpPr>
        <p:spPr>
          <a:xfrm>
            <a:off x="7411433" y="2854820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CC36AC-12D9-49B7-89B1-1CCC23343FDE}"/>
              </a:ext>
            </a:extLst>
          </p:cNvPr>
          <p:cNvSpPr txBox="1"/>
          <p:nvPr/>
        </p:nvSpPr>
        <p:spPr>
          <a:xfrm>
            <a:off x="8153400" y="3069849"/>
            <a:ext cx="1804581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missed many classes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DC3FDEA-6B52-4073-8A07-ADD4B3AE4409}"/>
              </a:ext>
            </a:extLst>
          </p:cNvPr>
          <p:cNvSpPr/>
          <p:nvPr/>
        </p:nvSpPr>
        <p:spPr>
          <a:xfrm>
            <a:off x="7047160" y="3279377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6936D3-830D-4D60-98C4-C199C358E262}"/>
              </a:ext>
            </a:extLst>
          </p:cNvPr>
          <p:cNvSpPr txBox="1"/>
          <p:nvPr/>
        </p:nvSpPr>
        <p:spPr>
          <a:xfrm>
            <a:off x="4495800" y="4347962"/>
            <a:ext cx="1804581" cy="600164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9900"/>
                </a:solidFill>
              </a:rPr>
              <a:t>Scored 80</a:t>
            </a:r>
            <a:r>
              <a:rPr lang="en-US" sz="1100" b="1" baseline="30000" dirty="0">
                <a:solidFill>
                  <a:srgbClr val="009900"/>
                </a:solidFill>
              </a:rPr>
              <a:t>th</a:t>
            </a:r>
            <a:r>
              <a:rPr lang="en-US" sz="1100" b="1" dirty="0">
                <a:solidFill>
                  <a:srgbClr val="009900"/>
                </a:solidFill>
              </a:rPr>
              <a:t> percentile on Lawson test of scientific reasoning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866DFC7-D2B8-41C0-9984-255E7DDE3228}"/>
              </a:ext>
            </a:extLst>
          </p:cNvPr>
          <p:cNvCxnSpPr>
            <a:cxnSpLocks/>
          </p:cNvCxnSpPr>
          <p:nvPr/>
        </p:nvCxnSpPr>
        <p:spPr>
          <a:xfrm flipH="1" flipV="1">
            <a:off x="4988898" y="2514600"/>
            <a:ext cx="190212" cy="1807515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8512D07-B425-4742-81C7-202F95B1A180}"/>
              </a:ext>
            </a:extLst>
          </p:cNvPr>
          <p:cNvSpPr/>
          <p:nvPr/>
        </p:nvSpPr>
        <p:spPr>
          <a:xfrm>
            <a:off x="4882686" y="2517793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0E966A-74B9-4B24-BE40-B7F9B01ADA63}"/>
              </a:ext>
            </a:extLst>
          </p:cNvPr>
          <p:cNvSpPr txBox="1"/>
          <p:nvPr/>
        </p:nvSpPr>
        <p:spPr>
          <a:xfrm>
            <a:off x="1213967" y="2854820"/>
            <a:ext cx="2693366" cy="261610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9900"/>
                </a:solidFill>
              </a:rPr>
              <a:t>Scored 81</a:t>
            </a:r>
            <a:r>
              <a:rPr lang="en-US" sz="1100" b="1" baseline="30000" dirty="0">
                <a:solidFill>
                  <a:srgbClr val="009900"/>
                </a:solidFill>
              </a:rPr>
              <a:t>th</a:t>
            </a:r>
            <a:r>
              <a:rPr lang="en-US" sz="1100" b="1" dirty="0">
                <a:solidFill>
                  <a:srgbClr val="009900"/>
                </a:solidFill>
              </a:rPr>
              <a:t> percentile on FCI Pre-test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78E4EF5-4AA4-4C46-88E6-74EE8ACFFFE5}"/>
              </a:ext>
            </a:extLst>
          </p:cNvPr>
          <p:cNvCxnSpPr>
            <a:cxnSpLocks/>
          </p:cNvCxnSpPr>
          <p:nvPr/>
        </p:nvCxnSpPr>
        <p:spPr>
          <a:xfrm flipV="1">
            <a:off x="3930308" y="2612129"/>
            <a:ext cx="969764" cy="24783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968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59F9E-9385-45AA-BA08-DE6D8901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46" y="376925"/>
            <a:ext cx="8744708" cy="610414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BF7B0C-574F-4B50-87A2-2F639980B00A}"/>
              </a:ext>
            </a:extLst>
          </p:cNvPr>
          <p:cNvSpPr/>
          <p:nvPr/>
        </p:nvSpPr>
        <p:spPr>
          <a:xfrm>
            <a:off x="4876800" y="2438400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DDA9AC-A992-433E-A0E5-5EE16C4D9937}"/>
              </a:ext>
            </a:extLst>
          </p:cNvPr>
          <p:cNvSpPr/>
          <p:nvPr/>
        </p:nvSpPr>
        <p:spPr>
          <a:xfrm>
            <a:off x="5234538" y="2546765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58DB4-A02A-4D64-BF28-8B5BFA9C3687}"/>
              </a:ext>
            </a:extLst>
          </p:cNvPr>
          <p:cNvSpPr/>
          <p:nvPr/>
        </p:nvSpPr>
        <p:spPr>
          <a:xfrm>
            <a:off x="5611326" y="2464247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7AEB6-AC61-4759-B260-D56BD3487B34}"/>
              </a:ext>
            </a:extLst>
          </p:cNvPr>
          <p:cNvSpPr txBox="1"/>
          <p:nvPr/>
        </p:nvSpPr>
        <p:spPr>
          <a:xfrm>
            <a:off x="2485744" y="1473535"/>
            <a:ext cx="2693366" cy="26161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Scored 77</a:t>
            </a:r>
            <a:r>
              <a:rPr lang="en-US" sz="1100" b="1" baseline="30000" dirty="0">
                <a:solidFill>
                  <a:srgbClr val="00B050"/>
                </a:solidFill>
              </a:rPr>
              <a:t>th</a:t>
            </a:r>
            <a:r>
              <a:rPr lang="en-US" sz="1100" b="1" dirty="0">
                <a:solidFill>
                  <a:srgbClr val="00B050"/>
                </a:solidFill>
              </a:rPr>
              <a:t> percentile on FCI Pre-test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188751-1C2D-46E6-8D18-492ED1B93DEC}"/>
              </a:ext>
            </a:extLst>
          </p:cNvPr>
          <p:cNvCxnSpPr/>
          <p:nvPr/>
        </p:nvCxnSpPr>
        <p:spPr>
          <a:xfrm flipH="1">
            <a:off x="4924377" y="1857464"/>
            <a:ext cx="38100" cy="54283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4C9804E-393B-447B-B6BD-D9119AA2CDB3}"/>
              </a:ext>
            </a:extLst>
          </p:cNvPr>
          <p:cNvSpPr/>
          <p:nvPr/>
        </p:nvSpPr>
        <p:spPr>
          <a:xfrm>
            <a:off x="7069369" y="3932533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0B0EC4-D8B8-4889-A0C7-52C97AB3B538}"/>
              </a:ext>
            </a:extLst>
          </p:cNvPr>
          <p:cNvSpPr txBox="1"/>
          <p:nvPr/>
        </p:nvSpPr>
        <p:spPr>
          <a:xfrm>
            <a:off x="7924800" y="3932533"/>
            <a:ext cx="2693366" cy="261610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C6600"/>
                </a:solidFill>
              </a:rPr>
              <a:t>Scored 10</a:t>
            </a:r>
            <a:r>
              <a:rPr lang="en-US" sz="1100" b="1" baseline="30000" dirty="0">
                <a:solidFill>
                  <a:srgbClr val="CC6600"/>
                </a:solidFill>
              </a:rPr>
              <a:t>th</a:t>
            </a:r>
            <a:r>
              <a:rPr lang="en-US" sz="1100" b="1" dirty="0">
                <a:solidFill>
                  <a:srgbClr val="CC6600"/>
                </a:solidFill>
              </a:rPr>
              <a:t> percentile on FCI Pre-test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D6D3E5-DC94-4FD2-BDEF-D6AF1A57D479}"/>
              </a:ext>
            </a:extLst>
          </p:cNvPr>
          <p:cNvCxnSpPr>
            <a:cxnSpLocks/>
          </p:cNvCxnSpPr>
          <p:nvPr/>
        </p:nvCxnSpPr>
        <p:spPr>
          <a:xfrm flipH="1" flipV="1">
            <a:off x="7233159" y="3970633"/>
            <a:ext cx="609600" cy="762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C9BB2C-28C0-4BEF-A9FB-152854160FC3}"/>
              </a:ext>
            </a:extLst>
          </p:cNvPr>
          <p:cNvCxnSpPr>
            <a:cxnSpLocks/>
          </p:cNvCxnSpPr>
          <p:nvPr/>
        </p:nvCxnSpPr>
        <p:spPr>
          <a:xfrm flipH="1" flipV="1">
            <a:off x="7186349" y="2925467"/>
            <a:ext cx="390858" cy="4740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61A58732-7F88-4FDD-BB7A-1744DC19683C}"/>
              </a:ext>
            </a:extLst>
          </p:cNvPr>
          <p:cNvSpPr/>
          <p:nvPr/>
        </p:nvSpPr>
        <p:spPr>
          <a:xfrm>
            <a:off x="7047160" y="2816720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772E22-3453-4622-B687-74C7E847C67E}"/>
              </a:ext>
            </a:extLst>
          </p:cNvPr>
          <p:cNvSpPr txBox="1"/>
          <p:nvPr/>
        </p:nvSpPr>
        <p:spPr>
          <a:xfrm>
            <a:off x="7614639" y="3334462"/>
            <a:ext cx="1804581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didn’t hand in </a:t>
            </a:r>
            <a:r>
              <a:rPr lang="en-US" sz="1100" b="1" i="1" u="sng" dirty="0">
                <a:solidFill>
                  <a:srgbClr val="FF0000"/>
                </a:solidFill>
              </a:rPr>
              <a:t>any</a:t>
            </a:r>
            <a:r>
              <a:rPr lang="en-US" sz="1100" b="1" dirty="0">
                <a:solidFill>
                  <a:srgbClr val="FF0000"/>
                </a:solidFill>
              </a:rPr>
              <a:t> homework assignments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7EAE6D7-4CFD-43D4-AE85-C3BA9E43EA62}"/>
              </a:ext>
            </a:extLst>
          </p:cNvPr>
          <p:cNvCxnSpPr>
            <a:cxnSpLocks/>
          </p:cNvCxnSpPr>
          <p:nvPr/>
        </p:nvCxnSpPr>
        <p:spPr>
          <a:xfrm flipH="1" flipV="1">
            <a:off x="7184435" y="2750018"/>
            <a:ext cx="740365" cy="1048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AED7E116-B977-4E6E-8476-F6D9391FE56F}"/>
              </a:ext>
            </a:extLst>
          </p:cNvPr>
          <p:cNvSpPr/>
          <p:nvPr/>
        </p:nvSpPr>
        <p:spPr>
          <a:xfrm>
            <a:off x="7047160" y="2711918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2FFC9C-E644-4B8E-ADBC-BE54CA5778D8}"/>
              </a:ext>
            </a:extLst>
          </p:cNvPr>
          <p:cNvSpPr txBox="1"/>
          <p:nvPr/>
        </p:nvSpPr>
        <p:spPr>
          <a:xfrm>
            <a:off x="7975578" y="2788118"/>
            <a:ext cx="1804581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missed many classes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1962E1E-370A-4D6C-84BC-103F6BCF59EF}"/>
              </a:ext>
            </a:extLst>
          </p:cNvPr>
          <p:cNvCxnSpPr>
            <a:cxnSpLocks/>
          </p:cNvCxnSpPr>
          <p:nvPr/>
        </p:nvCxnSpPr>
        <p:spPr>
          <a:xfrm flipH="1" flipV="1">
            <a:off x="7551123" y="2929838"/>
            <a:ext cx="678477" cy="2536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0AB5212-B134-4FB2-AB7E-72D04587E189}"/>
              </a:ext>
            </a:extLst>
          </p:cNvPr>
          <p:cNvSpPr/>
          <p:nvPr/>
        </p:nvSpPr>
        <p:spPr>
          <a:xfrm>
            <a:off x="7411433" y="2854820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CC36AC-12D9-49B7-89B1-1CCC23343FDE}"/>
              </a:ext>
            </a:extLst>
          </p:cNvPr>
          <p:cNvSpPr txBox="1"/>
          <p:nvPr/>
        </p:nvSpPr>
        <p:spPr>
          <a:xfrm>
            <a:off x="8153400" y="3069849"/>
            <a:ext cx="1804581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missed many classes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DC3FDEA-6B52-4073-8A07-ADD4B3AE4409}"/>
              </a:ext>
            </a:extLst>
          </p:cNvPr>
          <p:cNvSpPr/>
          <p:nvPr/>
        </p:nvSpPr>
        <p:spPr>
          <a:xfrm>
            <a:off x="7047160" y="3279377"/>
            <a:ext cx="1143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6936D3-830D-4D60-98C4-C199C358E262}"/>
              </a:ext>
            </a:extLst>
          </p:cNvPr>
          <p:cNvSpPr txBox="1"/>
          <p:nvPr/>
        </p:nvSpPr>
        <p:spPr>
          <a:xfrm>
            <a:off x="4495800" y="4347962"/>
            <a:ext cx="1804581" cy="600164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9900"/>
                </a:solidFill>
              </a:rPr>
              <a:t>Scored 80</a:t>
            </a:r>
            <a:r>
              <a:rPr lang="en-US" sz="1100" b="1" baseline="30000" dirty="0">
                <a:solidFill>
                  <a:srgbClr val="009900"/>
                </a:solidFill>
              </a:rPr>
              <a:t>th</a:t>
            </a:r>
            <a:r>
              <a:rPr lang="en-US" sz="1100" b="1" dirty="0">
                <a:solidFill>
                  <a:srgbClr val="009900"/>
                </a:solidFill>
              </a:rPr>
              <a:t> percentile on Lawson test of scientific reasoning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866DFC7-D2B8-41C0-9984-255E7DDE3228}"/>
              </a:ext>
            </a:extLst>
          </p:cNvPr>
          <p:cNvCxnSpPr>
            <a:cxnSpLocks/>
          </p:cNvCxnSpPr>
          <p:nvPr/>
        </p:nvCxnSpPr>
        <p:spPr>
          <a:xfrm flipH="1" flipV="1">
            <a:off x="4988898" y="2514600"/>
            <a:ext cx="190212" cy="1807515"/>
          </a:xfrm>
          <a:prstGeom prst="straightConnector1">
            <a:avLst/>
          </a:prstGeom>
          <a:ln w="190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8512D07-B425-4742-81C7-202F95B1A180}"/>
              </a:ext>
            </a:extLst>
          </p:cNvPr>
          <p:cNvSpPr/>
          <p:nvPr/>
        </p:nvSpPr>
        <p:spPr>
          <a:xfrm>
            <a:off x="4882686" y="2517793"/>
            <a:ext cx="114300" cy="76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0E966A-74B9-4B24-BE40-B7F9B01ADA63}"/>
              </a:ext>
            </a:extLst>
          </p:cNvPr>
          <p:cNvSpPr txBox="1"/>
          <p:nvPr/>
        </p:nvSpPr>
        <p:spPr>
          <a:xfrm>
            <a:off x="1213967" y="2854820"/>
            <a:ext cx="2693366" cy="261610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9900"/>
                </a:solidFill>
              </a:rPr>
              <a:t>Scored 81</a:t>
            </a:r>
            <a:r>
              <a:rPr lang="en-US" sz="1100" b="1" baseline="30000" dirty="0">
                <a:solidFill>
                  <a:srgbClr val="009900"/>
                </a:solidFill>
              </a:rPr>
              <a:t>th</a:t>
            </a:r>
            <a:r>
              <a:rPr lang="en-US" sz="1100" b="1" dirty="0">
                <a:solidFill>
                  <a:srgbClr val="009900"/>
                </a:solidFill>
              </a:rPr>
              <a:t> percentile on FCI Pre-test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78E4EF5-4AA4-4C46-88E6-74EE8ACFFFE5}"/>
              </a:ext>
            </a:extLst>
          </p:cNvPr>
          <p:cNvCxnSpPr>
            <a:cxnSpLocks/>
          </p:cNvCxnSpPr>
          <p:nvPr/>
        </p:nvCxnSpPr>
        <p:spPr>
          <a:xfrm flipV="1">
            <a:off x="3930308" y="2612129"/>
            <a:ext cx="969764" cy="24783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76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D13D-AB93-41ED-8F03-91F8D08B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14600"/>
            <a:ext cx="10972800" cy="1143000"/>
          </a:xfrm>
        </p:spPr>
        <p:txBody>
          <a:bodyPr/>
          <a:lstStyle/>
          <a:p>
            <a:r>
              <a:rPr lang="en-US" dirty="0"/>
              <a:t>All test items, multiple-choice version</a:t>
            </a:r>
            <a:br>
              <a:rPr lang="en-US" dirty="0"/>
            </a:br>
            <a:r>
              <a:rPr lang="en-US" sz="2800" dirty="0"/>
              <a:t>(Calculators </a:t>
            </a:r>
            <a:r>
              <a:rPr lang="en-US" sz="2800" b="1" i="1" u="sng" dirty="0"/>
              <a:t>are</a:t>
            </a:r>
            <a:r>
              <a:rPr lang="en-US" sz="2800" dirty="0"/>
              <a:t> allowed)</a:t>
            </a:r>
          </a:p>
        </p:txBody>
      </p:sp>
    </p:spTree>
    <p:extLst>
      <p:ext uri="{BB962C8B-B14F-4D97-AF65-F5344CB8AC3E}">
        <p14:creationId xmlns:p14="http://schemas.microsoft.com/office/powerpoint/2010/main" val="2040868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3045-51C1-414D-8B21-96615490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EE6C3-5853-4E49-B9C6-A6ECE24E3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on individual mathematics test items is predictive of overall diagnostic performance, and performance on the full diagnostic is somewhat predictive of final course grades</a:t>
            </a:r>
          </a:p>
          <a:p>
            <a:r>
              <a:rPr lang="en-US" dirty="0"/>
              <a:t>Preliminary evidence suggests that “exceptions to the rule” regarding predictability of course performance may be explainable by motivational factors</a:t>
            </a:r>
          </a:p>
        </p:txBody>
      </p:sp>
    </p:spTree>
    <p:extLst>
      <p:ext uri="{BB962C8B-B14F-4D97-AF65-F5344CB8AC3E}">
        <p14:creationId xmlns:p14="http://schemas.microsoft.com/office/powerpoint/2010/main" val="2950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71D16-F4A7-45A4-94CF-1CC36810C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28" y="304800"/>
            <a:ext cx="4867572" cy="279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67F44B-64EA-40C7-8799-72BA8B7EE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04800"/>
            <a:ext cx="4572000" cy="2783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0B0C12-603D-4C1B-AE4E-6637F50D9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34" y="3585048"/>
            <a:ext cx="4031693" cy="83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DFB14D-5C34-462F-90A8-85E2E4162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28" y="4687430"/>
            <a:ext cx="4165307" cy="877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F4F4ED-EAD7-4E07-9BA7-98D1227E7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28" y="5731226"/>
            <a:ext cx="4256823" cy="8794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ACB120-6ECA-4E53-BDA1-2F7BD9F9D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5401" y="3886200"/>
            <a:ext cx="5654500" cy="24418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0AD748-E6EE-4E80-89B6-438889D8B897}"/>
              </a:ext>
            </a:extLst>
          </p:cNvPr>
          <p:cNvCxnSpPr>
            <a:cxnSpLocks/>
          </p:cNvCxnSpPr>
          <p:nvPr/>
        </p:nvCxnSpPr>
        <p:spPr>
          <a:xfrm flipV="1">
            <a:off x="252724" y="3365314"/>
            <a:ext cx="11405876" cy="257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708D64-51FD-4B3D-AB3B-3D71F1ED9171}"/>
              </a:ext>
            </a:extLst>
          </p:cNvPr>
          <p:cNvCxnSpPr/>
          <p:nvPr/>
        </p:nvCxnSpPr>
        <p:spPr>
          <a:xfrm>
            <a:off x="5562600" y="3391091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CD7A3B-D847-4CD3-A9D3-F405A4716AA5}"/>
              </a:ext>
            </a:extLst>
          </p:cNvPr>
          <p:cNvCxnSpPr/>
          <p:nvPr/>
        </p:nvCxnSpPr>
        <p:spPr>
          <a:xfrm>
            <a:off x="5562600" y="304800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87275F-0277-4DBB-96FF-676B9B8EE7D8}"/>
              </a:ext>
            </a:extLst>
          </p:cNvPr>
          <p:cNvCxnSpPr>
            <a:cxnSpLocks/>
          </p:cNvCxnSpPr>
          <p:nvPr/>
        </p:nvCxnSpPr>
        <p:spPr>
          <a:xfrm flipV="1">
            <a:off x="207923" y="4517510"/>
            <a:ext cx="5334000" cy="149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63A069-AFCE-4699-830E-1B2DC2FE1DD6}"/>
              </a:ext>
            </a:extLst>
          </p:cNvPr>
          <p:cNvCxnSpPr>
            <a:cxnSpLocks/>
          </p:cNvCxnSpPr>
          <p:nvPr/>
        </p:nvCxnSpPr>
        <p:spPr>
          <a:xfrm flipV="1">
            <a:off x="242768" y="5557134"/>
            <a:ext cx="5334000" cy="149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82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D42CF8-DB1C-4598-A90A-4F06A9F71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4751072" cy="434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D598BE-5F2D-472D-8956-A2EBB4122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024" y="685799"/>
            <a:ext cx="5056308" cy="1638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EDDDD9-535C-4990-8E88-D4200B53D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43200"/>
            <a:ext cx="5037257" cy="1562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F0787F-4690-436E-87D8-79CFA957B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215" y="4800600"/>
            <a:ext cx="5246825" cy="1505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5738DA-1D02-4E44-85D8-AB59C2B1A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92" y="4953000"/>
            <a:ext cx="5048688" cy="15241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0A713-0606-4AD5-A20A-E0918DB9AB18}"/>
              </a:ext>
            </a:extLst>
          </p:cNvPr>
          <p:cNvCxnSpPr>
            <a:cxnSpLocks/>
          </p:cNvCxnSpPr>
          <p:nvPr/>
        </p:nvCxnSpPr>
        <p:spPr>
          <a:xfrm>
            <a:off x="5562600" y="2496581"/>
            <a:ext cx="6258547" cy="18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B4A56E-4119-4273-84F3-9EBAF35C05F7}"/>
              </a:ext>
            </a:extLst>
          </p:cNvPr>
          <p:cNvCxnSpPr>
            <a:cxnSpLocks/>
          </p:cNvCxnSpPr>
          <p:nvPr/>
        </p:nvCxnSpPr>
        <p:spPr>
          <a:xfrm>
            <a:off x="5991215" y="4650115"/>
            <a:ext cx="58077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52312B-E48E-413A-BF8D-16BDB1CCA33B}"/>
              </a:ext>
            </a:extLst>
          </p:cNvPr>
          <p:cNvCxnSpPr>
            <a:cxnSpLocks/>
          </p:cNvCxnSpPr>
          <p:nvPr/>
        </p:nvCxnSpPr>
        <p:spPr>
          <a:xfrm>
            <a:off x="183492" y="4650115"/>
            <a:ext cx="58077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498784-CD4D-4BCD-B647-FBC541EF4885}"/>
              </a:ext>
            </a:extLst>
          </p:cNvPr>
          <p:cNvCxnSpPr>
            <a:cxnSpLocks/>
          </p:cNvCxnSpPr>
          <p:nvPr/>
        </p:nvCxnSpPr>
        <p:spPr>
          <a:xfrm>
            <a:off x="5562600" y="304800"/>
            <a:ext cx="0" cy="624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5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63C34-8577-400F-894F-7A26B207B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849099"/>
            <a:ext cx="5100996" cy="2581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E2A82-D705-4599-8C7B-BD2E9EB67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644" y="225537"/>
            <a:ext cx="3866312" cy="3013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3464A3-ED05-4FCE-B419-3BA86BAF6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20" y="446919"/>
            <a:ext cx="3533128" cy="2753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CE7E67-8A14-43A3-9CE0-4C6C1878A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662828"/>
            <a:ext cx="4661834" cy="29539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89110C-AC27-4B5A-B83C-75501E6F9DE0}"/>
              </a:ext>
            </a:extLst>
          </p:cNvPr>
          <p:cNvCxnSpPr>
            <a:cxnSpLocks/>
          </p:cNvCxnSpPr>
          <p:nvPr/>
        </p:nvCxnSpPr>
        <p:spPr>
          <a:xfrm>
            <a:off x="228600" y="3505200"/>
            <a:ext cx="1173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403072-308C-4B2D-90E4-DB497423AAF3}"/>
              </a:ext>
            </a:extLst>
          </p:cNvPr>
          <p:cNvCxnSpPr/>
          <p:nvPr/>
        </p:nvCxnSpPr>
        <p:spPr>
          <a:xfrm>
            <a:off x="5638800" y="3505200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49887AF-CD50-4691-B8C0-F4BE7F341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031" y="914400"/>
            <a:ext cx="4559969" cy="14443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480537-78F4-45BF-8C49-95FA07A0EF15}"/>
              </a:ext>
            </a:extLst>
          </p:cNvPr>
          <p:cNvCxnSpPr/>
          <p:nvPr/>
        </p:nvCxnSpPr>
        <p:spPr>
          <a:xfrm>
            <a:off x="7467600" y="382153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46C7FD-8963-4209-91F9-74675D9C8ADB}"/>
              </a:ext>
            </a:extLst>
          </p:cNvPr>
          <p:cNvCxnSpPr/>
          <p:nvPr/>
        </p:nvCxnSpPr>
        <p:spPr>
          <a:xfrm>
            <a:off x="3705644" y="382153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462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4B9C-ED5A-472D-BF43-E423CA95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Key Finding: High error rates on many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58482-9940-464D-B094-EDBA54B57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Error rates of 30-60% appear consistently among diverse test items in all student populations.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Implication: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Instructors may need to adjust expectations of students’ operational abilities with trigonometry, graphing, algebra,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0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761E2-5E9D-4482-A1B7-5697273D6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Key Finding: </a:t>
            </a:r>
            <a:br>
              <a:rPr lang="en-US" sz="3200" dirty="0"/>
            </a:br>
            <a:r>
              <a:rPr lang="en-US" sz="3200" dirty="0"/>
              <a:t>Even single test items are highly predictive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F9B21-C02F-4CE3-BF1A-BD96D1DA8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Class-average scores on even a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diagnostic test item—regardless of which item was chosen—were highly predictive of average scores on all other diagnostic items covering varied topics.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Implication: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may be possible to diagnose the level of students’ difficulties with only one or very few mathematics pretest items.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1469</Words>
  <Application>Microsoft Office PowerPoint</Application>
  <PresentationFormat>Widescreen</PresentationFormat>
  <Paragraphs>207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Default Design</vt:lpstr>
      <vt:lpstr>Pre-instruction Math Quiz May Predict Students’ Physics Course Performance</vt:lpstr>
      <vt:lpstr>Acknowledgments</vt:lpstr>
      <vt:lpstr>Overview</vt:lpstr>
      <vt:lpstr>All test items, multiple-choice version (Calculators are allowed)</vt:lpstr>
      <vt:lpstr>PowerPoint Presentation</vt:lpstr>
      <vt:lpstr>PowerPoint Presentation</vt:lpstr>
      <vt:lpstr>PowerPoint Presentation</vt:lpstr>
      <vt:lpstr>Key Finding: High error rates on many items</vt:lpstr>
      <vt:lpstr>Key Finding:  Even single test items are highly predictive</vt:lpstr>
      <vt:lpstr>Predictability at Whole-Class Level</vt:lpstr>
      <vt:lpstr>PowerPoint Presentation</vt:lpstr>
      <vt:lpstr>Tentative Finding: Math performance somewhat predictive of final grade</vt:lpstr>
      <vt:lpstr>Predictability at Individual-Student Level</vt:lpstr>
      <vt:lpstr>PowerPoint Presentation</vt:lpstr>
      <vt:lpstr>Calculus-based Physics, 1st semester (UWF) N = 95, 32% with final grade B+/A-/A</vt:lpstr>
      <vt:lpstr>PowerPoint Presentation</vt:lpstr>
      <vt:lpstr>Algebra-based Physics, 1st semester (ASU Poly) N = 82, 49% with final grade B+/A-/A</vt:lpstr>
      <vt:lpstr>Predictability at Individual-Student Level</vt:lpstr>
      <vt:lpstr>Calculus-based Physics, 1st semester (UWF) N = 95, 32% with final grade B+/A-/A</vt:lpstr>
      <vt:lpstr>Algebra-based Physics, 2nd semester (ASU Tempe) N = 118, 59% with final grade A-/A/A+</vt:lpstr>
      <vt:lpstr>New Data: Fall 2021, ASU Polytechnic</vt:lpstr>
      <vt:lpstr>PowerPoint Presentation</vt:lpstr>
      <vt:lpstr>PowerPoint Presentation</vt:lpstr>
      <vt:lpstr>Algebra-based Physics, 1st semester (ASU Poly) N = 82, 34% with final grade A-/A/A+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Patterns by Introductory Physics Students on Mathematics Diagnostic Tests</dc:title>
  <dc:creator>David Meltzer</dc:creator>
  <cp:lastModifiedBy>David Meltzer</cp:lastModifiedBy>
  <cp:revision>131</cp:revision>
  <dcterms:created xsi:type="dcterms:W3CDTF">2020-10-14T06:52:17Z</dcterms:created>
  <dcterms:modified xsi:type="dcterms:W3CDTF">2022-01-08T16:05:09Z</dcterms:modified>
</cp:coreProperties>
</file>