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820" r:id="rId2"/>
    <p:sldId id="822" r:id="rId3"/>
    <p:sldId id="823" r:id="rId4"/>
    <p:sldId id="830" r:id="rId5"/>
    <p:sldId id="831" r:id="rId6"/>
    <p:sldId id="834" r:id="rId7"/>
    <p:sldId id="838" r:id="rId8"/>
    <p:sldId id="836" r:id="rId9"/>
    <p:sldId id="840" r:id="rId10"/>
    <p:sldId id="810" r:id="rId11"/>
    <p:sldId id="812" r:id="rId12"/>
    <p:sldId id="811" r:id="rId13"/>
    <p:sldId id="846" r:id="rId14"/>
    <p:sldId id="804" r:id="rId15"/>
    <p:sldId id="805" r:id="rId16"/>
    <p:sldId id="824" r:id="rId17"/>
    <p:sldId id="806" r:id="rId18"/>
    <p:sldId id="808" r:id="rId19"/>
    <p:sldId id="844" r:id="rId20"/>
    <p:sldId id="845" r:id="rId21"/>
    <p:sldId id="813" r:id="rId22"/>
    <p:sldId id="814" r:id="rId23"/>
    <p:sldId id="825" r:id="rId24"/>
    <p:sldId id="826" r:id="rId25"/>
    <p:sldId id="828" r:id="rId26"/>
    <p:sldId id="827" r:id="rId27"/>
    <p:sldId id="815" r:id="rId28"/>
    <p:sldId id="809" r:id="rId29"/>
    <p:sldId id="807" r:id="rId30"/>
    <p:sldId id="817" r:id="rId31"/>
    <p:sldId id="818" r:id="rId32"/>
    <p:sldId id="839" r:id="rId33"/>
    <p:sldId id="797" r:id="rId34"/>
    <p:sldId id="799" r:id="rId35"/>
    <p:sldId id="800" r:id="rId36"/>
    <p:sldId id="801" r:id="rId37"/>
    <p:sldId id="802" r:id="rId38"/>
    <p:sldId id="803" r:id="rId39"/>
    <p:sldId id="843" r:id="rId40"/>
  </p:sldIdLst>
  <p:sldSz cx="12192000" cy="68580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DDDDD"/>
    <a:srgbClr val="FF0000"/>
    <a:srgbClr val="008000"/>
    <a:srgbClr val="009900"/>
    <a:srgbClr val="CC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5119" autoAdjust="0"/>
  </p:normalViewPr>
  <p:slideViewPr>
    <p:cSldViewPr>
      <p:cViewPr varScale="1">
        <p:scale>
          <a:sx n="83" d="100"/>
          <a:sy n="83" d="100"/>
        </p:scale>
        <p:origin x="677" y="3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27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A48F7F-5ADE-43FC-AA90-CCC86737E65F}" type="datetimeFigureOut">
              <a:rPr lang="en-US" smtClean="0"/>
              <a:t>12/31/2021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579AED-804E-45A7-B3A7-86DDE46FD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809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579AED-804E-45A7-B3A7-86DDE46FDD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75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FFF6A-BAB8-417B-A862-667C85518E3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5E122-9FA0-46A6-B6B5-413AF25787B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8C555-4348-409E-86FB-53164A04BE7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55C1A-3CA6-4C46-8A1E-A8FF9B4F752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F1C78-51A6-4501-83BE-01A9651064F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4AE13-2AFF-4850-9229-8E20CD54EEA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59ABC-C4AA-42FB-9058-EC8302B3612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5B247-466A-4414-A8EF-74E29168220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B3736-879E-4949-BB0C-648C25A0EB7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D88A0-FABB-498E-992E-5C8DE1A77A7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5933E-2EF6-4540-B64C-4273A8CF7FC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910B453-F4E5-489B-B2CF-66710B8E401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7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3400" y="1066800"/>
            <a:ext cx="11125200" cy="1695450"/>
          </a:xfrm>
        </p:spPr>
        <p:txBody>
          <a:bodyPr/>
          <a:lstStyle/>
          <a:p>
            <a:r>
              <a:rPr lang="en-US" sz="3600" b="1" dirty="0"/>
              <a:t>Instructional implications of findings on students' mathematical difficulties</a:t>
            </a:r>
          </a:p>
        </p:txBody>
      </p:sp>
      <p:sp>
        <p:nvSpPr>
          <p:cNvPr id="1331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3124200"/>
            <a:ext cx="6400800" cy="14478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2800" dirty="0"/>
              <a:t>David E. Meltzer and Dakota H. King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dirty="0"/>
              <a:t>Arizona State University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 dirty="0"/>
              <a:t>Supported in part by NSF DUE #1504986 and #1914712</a:t>
            </a:r>
          </a:p>
          <a:p>
            <a:pPr eaLnBrk="1" hangingPunct="1"/>
            <a:endParaRPr lang="en-US" altLang="en-US" sz="2200" dirty="0"/>
          </a:p>
          <a:p>
            <a:pPr eaLnBrk="1" hangingPunct="1"/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2117705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97DC8-CF07-4640-9E95-80EDC2F2D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High consistency of results among five campuses at four different universities (three campuses shown below) suggests findings are generalizable</a:t>
            </a:r>
            <a:endParaRPr lang="en-US" sz="2400" dirty="0"/>
          </a:p>
        </p:txBody>
      </p:sp>
      <p:pic>
        <p:nvPicPr>
          <p:cNvPr id="4" name="Content Placeholder 3" descr="A pencil and paper&#10;&#10;Description automatically generated">
            <a:extLst>
              <a:ext uri="{FF2B5EF4-FFF2-40B4-BE49-F238E27FC236}">
                <a16:creationId xmlns:a16="http://schemas.microsoft.com/office/drawing/2014/main" id="{0E70BD79-D0A6-4029-B3D5-1BF0E6C809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802656"/>
            <a:ext cx="10210799" cy="476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90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24B9C-ED5A-472D-BF43-E423CA951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2. Symbolic notation degrades student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58482-9940-464D-B094-EDBA54B57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Use of symbols to replace numbers in otherwise identical algebraic equations significantly lowered students’ correct-response rate.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74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36F92A3-C768-445A-8087-196B509CA4CE}"/>
              </a:ext>
            </a:extLst>
          </p:cNvPr>
          <p:cNvGrpSpPr/>
          <p:nvPr/>
        </p:nvGrpSpPr>
        <p:grpSpPr>
          <a:xfrm>
            <a:off x="457200" y="1336332"/>
            <a:ext cx="11429999" cy="3769068"/>
            <a:chOff x="18508760" y="7493269"/>
            <a:chExt cx="7722548" cy="367767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D9680B8-C9C9-461D-BC3D-0D6877596FC8}"/>
                </a:ext>
              </a:extLst>
            </p:cNvPr>
            <p:cNvGrpSpPr/>
            <p:nvPr/>
          </p:nvGrpSpPr>
          <p:grpSpPr>
            <a:xfrm>
              <a:off x="18508760" y="7493269"/>
              <a:ext cx="7722548" cy="3677678"/>
              <a:chOff x="13996126" y="9795831"/>
              <a:chExt cx="7722548" cy="3677678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291C8D38-177A-41FA-AE64-33FF8CDE1F38}"/>
                  </a:ext>
                </a:extLst>
              </p:cNvPr>
              <p:cNvGrpSpPr/>
              <p:nvPr/>
            </p:nvGrpSpPr>
            <p:grpSpPr>
              <a:xfrm>
                <a:off x="13996126" y="9795831"/>
                <a:ext cx="7722548" cy="3677678"/>
                <a:chOff x="13996126" y="9795831"/>
                <a:chExt cx="7722548" cy="367767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E8275BE6-9628-470E-9991-0DD24854E7E7}"/>
                    </a:ext>
                  </a:extLst>
                </p:cNvPr>
                <p:cNvSpPr/>
                <p:nvPr/>
              </p:nvSpPr>
              <p:spPr>
                <a:xfrm>
                  <a:off x="14196712" y="10015560"/>
                  <a:ext cx="6393023" cy="57059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3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j-ea"/>
                      <a:cs typeface="Arial"/>
                    </a:rPr>
                    <a:t>Algebra: Simultaneous Equations </a:t>
                  </a:r>
                  <a:r>
                    <a:rPr kumimoji="0" lang="en-US" alt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j-ea"/>
                      <a:cs typeface="Arial"/>
                    </a:rPr>
                    <a:t>(calculus-based course) </a:t>
                  </a: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9920F9E4-2DD9-49DA-8A82-EECF100607BD}"/>
                    </a:ext>
                  </a:extLst>
                </p:cNvPr>
                <p:cNvSpPr/>
                <p:nvPr/>
              </p:nvSpPr>
              <p:spPr>
                <a:xfrm>
                  <a:off x="13996126" y="9795831"/>
                  <a:ext cx="7722548" cy="3677678"/>
                </a:xfrm>
                <a:prstGeom prst="rect">
                  <a:avLst/>
                </a:prstGeom>
                <a:noFill/>
                <a:ln w="762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EB24405-167A-474F-B954-E0D530FA1720}"/>
                  </a:ext>
                </a:extLst>
              </p:cNvPr>
              <p:cNvSpPr/>
              <p:nvPr/>
            </p:nvSpPr>
            <p:spPr>
              <a:xfrm>
                <a:off x="14438399" y="11004276"/>
                <a:ext cx="6840997" cy="83099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0.5</a:t>
                </a: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</a:t>
                </a: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78.4 − </a:t>
                </a: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8</a:t>
                </a: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   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4324DB9-06E1-47FC-95D2-94857A315592}"/>
                  </a:ext>
                </a:extLst>
              </p:cNvPr>
              <p:cNvSpPr/>
              <p:nvPr/>
            </p:nvSpPr>
            <p:spPr>
              <a:xfrm>
                <a:off x="14479295" y="12298743"/>
                <a:ext cx="6800101" cy="83099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cy</a:t>
                </a:r>
                <a:r>
                  <a:rPr lang="en-US" alt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dx</a:t>
                </a: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− </a:t>
                </a: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bx       </a:t>
                </a:r>
                <a:endParaRPr lang="en-US" altLang="en-US" sz="24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1942940-FCAA-4B6C-A684-A52A8D4B85C9}"/>
                </a:ext>
              </a:extLst>
            </p:cNvPr>
            <p:cNvGrpSpPr/>
            <p:nvPr/>
          </p:nvGrpSpPr>
          <p:grpSpPr>
            <a:xfrm>
              <a:off x="20521830" y="8868657"/>
              <a:ext cx="1848204" cy="1773854"/>
              <a:chOff x="15760695" y="11160441"/>
              <a:chExt cx="1848204" cy="1773854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130E76-F97B-4D85-B0F4-CE0D224376AE}"/>
                  </a:ext>
                </a:extLst>
              </p:cNvPr>
              <p:cNvSpPr txBox="1"/>
              <p:nvPr/>
            </p:nvSpPr>
            <p:spPr>
              <a:xfrm>
                <a:off x="15780099" y="11160441"/>
                <a:ext cx="1828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[Solve for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220A6A3-3BFB-415B-A1A1-CDB4D7C0FDB5}"/>
                  </a:ext>
                </a:extLst>
              </p:cNvPr>
              <p:cNvSpPr txBox="1"/>
              <p:nvPr/>
            </p:nvSpPr>
            <p:spPr>
              <a:xfrm>
                <a:off x="15760695" y="12472630"/>
                <a:ext cx="1828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[Solve for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</a:p>
            </p:txBody>
          </p:sp>
        </p:grp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4A94B2E3-2549-455F-8535-F72D4A089C9C}"/>
              </a:ext>
            </a:extLst>
          </p:cNvPr>
          <p:cNvSpPr txBox="1"/>
          <p:nvPr/>
        </p:nvSpPr>
        <p:spPr>
          <a:xfrm>
            <a:off x="5029200" y="4098248"/>
            <a:ext cx="6330271" cy="830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0"/>
              </a:spcBef>
            </a:pP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Symbolic Version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55</a:t>
            </a:r>
            <a:r>
              <a:rPr lang="en-US" sz="2400" dirty="0"/>
              <a:t>% correct </a:t>
            </a:r>
            <a:r>
              <a:rPr lang="en-US" sz="2000" dirty="0"/>
              <a:t>(</a:t>
            </a:r>
            <a:r>
              <a:rPr lang="en-US" sz="2000" i="1" dirty="0"/>
              <a:t>N</a:t>
            </a:r>
            <a:r>
              <a:rPr lang="en-US" sz="2000" dirty="0"/>
              <a:t> = 862)</a:t>
            </a:r>
          </a:p>
          <a:p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EF85A98-6435-4488-A23C-5CB39A34BE40}"/>
              </a:ext>
            </a:extLst>
          </p:cNvPr>
          <p:cNvSpPr txBox="1"/>
          <p:nvPr/>
        </p:nvSpPr>
        <p:spPr>
          <a:xfrm>
            <a:off x="323221" y="354845"/>
            <a:ext cx="1158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Correct-response rates are ≈ 25% lower on “symbolic” versions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ACA88CD-B440-41A0-8A1C-BEBDE2A8223C}"/>
              </a:ext>
            </a:extLst>
          </p:cNvPr>
          <p:cNvSpPr txBox="1"/>
          <p:nvPr/>
        </p:nvSpPr>
        <p:spPr>
          <a:xfrm>
            <a:off x="5037273" y="2760011"/>
            <a:ext cx="6330271" cy="830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0"/>
              </a:spcBef>
            </a:pP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Numeric Version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79</a:t>
            </a:r>
            <a:r>
              <a:rPr lang="en-US" sz="2400" dirty="0"/>
              <a:t>% correct </a:t>
            </a:r>
            <a:r>
              <a:rPr lang="en-US" sz="2000" dirty="0"/>
              <a:t>(</a:t>
            </a:r>
            <a:r>
              <a:rPr lang="en-US" sz="2000" i="1" dirty="0"/>
              <a:t>N</a:t>
            </a:r>
            <a:r>
              <a:rPr lang="en-US" sz="2000" dirty="0"/>
              <a:t> = 1043)</a:t>
            </a:r>
          </a:p>
          <a:p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5619DD1-7956-4632-A8C9-D3D73C7D50D5}"/>
              </a:ext>
            </a:extLst>
          </p:cNvPr>
          <p:cNvSpPr/>
          <p:nvPr/>
        </p:nvSpPr>
        <p:spPr>
          <a:xfrm>
            <a:off x="838200" y="3657600"/>
            <a:ext cx="10529344" cy="12716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03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36F92A3-C768-445A-8087-196B509CA4CE}"/>
              </a:ext>
            </a:extLst>
          </p:cNvPr>
          <p:cNvGrpSpPr/>
          <p:nvPr/>
        </p:nvGrpSpPr>
        <p:grpSpPr>
          <a:xfrm>
            <a:off x="457200" y="1336332"/>
            <a:ext cx="11429999" cy="3769068"/>
            <a:chOff x="18508760" y="7493269"/>
            <a:chExt cx="7722548" cy="367767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D9680B8-C9C9-461D-BC3D-0D6877596FC8}"/>
                </a:ext>
              </a:extLst>
            </p:cNvPr>
            <p:cNvGrpSpPr/>
            <p:nvPr/>
          </p:nvGrpSpPr>
          <p:grpSpPr>
            <a:xfrm>
              <a:off x="18508760" y="7493269"/>
              <a:ext cx="7722548" cy="3677678"/>
              <a:chOff x="13996126" y="9795831"/>
              <a:chExt cx="7722548" cy="3677678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291C8D38-177A-41FA-AE64-33FF8CDE1F38}"/>
                  </a:ext>
                </a:extLst>
              </p:cNvPr>
              <p:cNvGrpSpPr/>
              <p:nvPr/>
            </p:nvGrpSpPr>
            <p:grpSpPr>
              <a:xfrm>
                <a:off x="13996126" y="9795831"/>
                <a:ext cx="7722548" cy="3677678"/>
                <a:chOff x="13996126" y="9795831"/>
                <a:chExt cx="7722548" cy="367767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E8275BE6-9628-470E-9991-0DD24854E7E7}"/>
                    </a:ext>
                  </a:extLst>
                </p:cNvPr>
                <p:cNvSpPr/>
                <p:nvPr/>
              </p:nvSpPr>
              <p:spPr>
                <a:xfrm>
                  <a:off x="14196712" y="10015560"/>
                  <a:ext cx="6393023" cy="57059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3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j-ea"/>
                      <a:cs typeface="Arial"/>
                    </a:rPr>
                    <a:t>Algebra: Simultaneous Equations </a:t>
                  </a:r>
                  <a:r>
                    <a:rPr kumimoji="0" lang="en-US" alt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j-ea"/>
                      <a:cs typeface="Arial"/>
                    </a:rPr>
                    <a:t>(calculus-based course) </a:t>
                  </a:r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9920F9E4-2DD9-49DA-8A82-EECF100607BD}"/>
                    </a:ext>
                  </a:extLst>
                </p:cNvPr>
                <p:cNvSpPr/>
                <p:nvPr/>
              </p:nvSpPr>
              <p:spPr>
                <a:xfrm>
                  <a:off x="13996126" y="9795831"/>
                  <a:ext cx="7722548" cy="3677678"/>
                </a:xfrm>
                <a:prstGeom prst="rect">
                  <a:avLst/>
                </a:prstGeom>
                <a:noFill/>
                <a:ln w="762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EB24405-167A-474F-B954-E0D530FA1720}"/>
                  </a:ext>
                </a:extLst>
              </p:cNvPr>
              <p:cNvSpPr/>
              <p:nvPr/>
            </p:nvSpPr>
            <p:spPr>
              <a:xfrm>
                <a:off x="14438399" y="11004276"/>
                <a:ext cx="6840997" cy="83099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0.5</a:t>
                </a: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</a:t>
                </a: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78.4 − </a:t>
                </a: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8</a:t>
                </a: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   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4324DB9-06E1-47FC-95D2-94857A315592}"/>
                  </a:ext>
                </a:extLst>
              </p:cNvPr>
              <p:cNvSpPr/>
              <p:nvPr/>
            </p:nvSpPr>
            <p:spPr>
              <a:xfrm>
                <a:off x="14479295" y="12298743"/>
                <a:ext cx="6800101" cy="83099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cy</a:t>
                </a:r>
                <a:r>
                  <a:rPr lang="en-US" alt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dx</a:t>
                </a: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− </a:t>
                </a: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altLang="en-US" sz="2400" i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bx       </a:t>
                </a:r>
                <a:endParaRPr lang="en-US" altLang="en-US" sz="24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1942940-FCAA-4B6C-A684-A52A8D4B85C9}"/>
                </a:ext>
              </a:extLst>
            </p:cNvPr>
            <p:cNvGrpSpPr/>
            <p:nvPr/>
          </p:nvGrpSpPr>
          <p:grpSpPr>
            <a:xfrm>
              <a:off x="20521830" y="8868657"/>
              <a:ext cx="1848204" cy="1773854"/>
              <a:chOff x="15760695" y="11160441"/>
              <a:chExt cx="1848204" cy="1773854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130E76-F97B-4D85-B0F4-CE0D224376AE}"/>
                  </a:ext>
                </a:extLst>
              </p:cNvPr>
              <p:cNvSpPr txBox="1"/>
              <p:nvPr/>
            </p:nvSpPr>
            <p:spPr>
              <a:xfrm>
                <a:off x="15780099" y="11160441"/>
                <a:ext cx="1828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[Solve for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220A6A3-3BFB-415B-A1A1-CDB4D7C0FDB5}"/>
                  </a:ext>
                </a:extLst>
              </p:cNvPr>
              <p:cNvSpPr txBox="1"/>
              <p:nvPr/>
            </p:nvSpPr>
            <p:spPr>
              <a:xfrm>
                <a:off x="15760695" y="12472630"/>
                <a:ext cx="1828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[Solve for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</a:p>
            </p:txBody>
          </p:sp>
        </p:grp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4A94B2E3-2549-455F-8535-F72D4A089C9C}"/>
              </a:ext>
            </a:extLst>
          </p:cNvPr>
          <p:cNvSpPr txBox="1"/>
          <p:nvPr/>
        </p:nvSpPr>
        <p:spPr>
          <a:xfrm>
            <a:off x="5029200" y="4098248"/>
            <a:ext cx="6330271" cy="830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0"/>
              </a:spcBef>
            </a:pP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Symbolic Version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55</a:t>
            </a:r>
            <a:r>
              <a:rPr lang="en-US" sz="2400" dirty="0"/>
              <a:t>% correct </a:t>
            </a:r>
            <a:r>
              <a:rPr lang="en-US" sz="2000" dirty="0"/>
              <a:t>(</a:t>
            </a:r>
            <a:r>
              <a:rPr lang="en-US" sz="2000" i="1" dirty="0"/>
              <a:t>N</a:t>
            </a:r>
            <a:r>
              <a:rPr lang="en-US" sz="2000" dirty="0"/>
              <a:t> = 862)</a:t>
            </a:r>
          </a:p>
          <a:p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EF85A98-6435-4488-A23C-5CB39A34BE40}"/>
              </a:ext>
            </a:extLst>
          </p:cNvPr>
          <p:cNvSpPr txBox="1"/>
          <p:nvPr/>
        </p:nvSpPr>
        <p:spPr>
          <a:xfrm>
            <a:off x="323221" y="354845"/>
            <a:ext cx="1158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Correct-response rates are ≈ 25% lower on “symbolic” versions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ACA88CD-B440-41A0-8A1C-BEBDE2A8223C}"/>
              </a:ext>
            </a:extLst>
          </p:cNvPr>
          <p:cNvSpPr txBox="1"/>
          <p:nvPr/>
        </p:nvSpPr>
        <p:spPr>
          <a:xfrm>
            <a:off x="5037273" y="2760011"/>
            <a:ext cx="6330271" cy="830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0"/>
              </a:spcBef>
            </a:pP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Numeric Version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79</a:t>
            </a:r>
            <a:r>
              <a:rPr lang="en-US" sz="2400" dirty="0"/>
              <a:t>% correct </a:t>
            </a:r>
            <a:r>
              <a:rPr lang="en-US" sz="2000" dirty="0"/>
              <a:t>(</a:t>
            </a:r>
            <a:r>
              <a:rPr lang="en-US" sz="2000" i="1" dirty="0"/>
              <a:t>N</a:t>
            </a:r>
            <a:r>
              <a:rPr lang="en-US" sz="2000" dirty="0"/>
              <a:t> = 1043)</a:t>
            </a:r>
          </a:p>
          <a:p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72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24B9C-ED5A-472D-BF43-E423CA951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2. Symbolic notation degrades student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58482-9940-464D-B094-EDBA54B57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Use of symbols to replace numbers in otherwise identical algebraic equations significantly lowered students’ correct-response rate.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>
              <a:buNone/>
            </a:pP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Implication: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Instructors may choose to be much more cautious in using symbolic manipulation to explain or demonstrate concepts.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52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5F695-8AEE-4461-A422-804AC4465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3. Students favor non-standard solution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C2EF9-DFEA-4C83-AE0B-933BDF57E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Introductory physics students favor semi-arithmetic methods for solving solve algebraic equations; they do not “isolate the unknown variable.”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>
              <a:buNone/>
            </a:pP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Implication: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Physics instructors’ habitual approach to algebraic manipulation may be confusing to their introductory students.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78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42BC0F-832A-4CD0-812C-19258B1D9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9200" y="1600200"/>
            <a:ext cx="2648179" cy="31244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417111-A90A-482B-B726-4EAE8463B3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838200"/>
            <a:ext cx="6400800" cy="48151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46B5E0-CE03-4713-8F35-50EBB1582EF1}"/>
              </a:ext>
            </a:extLst>
          </p:cNvPr>
          <p:cNvSpPr txBox="1"/>
          <p:nvPr/>
        </p:nvSpPr>
        <p:spPr>
          <a:xfrm>
            <a:off x="2133600" y="4267200"/>
            <a:ext cx="290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How would you solve this?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C489FD-CE09-45E3-9F86-AAEA89885F75}"/>
              </a:ext>
            </a:extLst>
          </p:cNvPr>
          <p:cNvSpPr txBox="1"/>
          <p:nvPr/>
        </p:nvSpPr>
        <p:spPr>
          <a:xfrm>
            <a:off x="7467600" y="838200"/>
            <a:ext cx="3570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53/53 students solved it this way:</a:t>
            </a:r>
          </a:p>
        </p:txBody>
      </p:sp>
    </p:spTree>
    <p:extLst>
      <p:ext uri="{BB962C8B-B14F-4D97-AF65-F5344CB8AC3E}">
        <p14:creationId xmlns:p14="http://schemas.microsoft.com/office/powerpoint/2010/main" val="14435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325F8-6763-4F83-BBE0-CB57ABEEF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4. Similar error rates on different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F3B11-B163-45AF-AFDD-AA8BA6C8A4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Students’ errors on specific topics were highly correlated with errors on other, disparate topics (e.g., trigonometry, geometry, graphing, algebra).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>
              <a:buNone/>
            </a:pP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Implication: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instructors are aware that their students have difficulties with a specific type of mathematical operation, they may be confident that the students will have analogous difficulties with 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types of operations.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46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1AD79-0662-481E-8D97-14930DA05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5. Students show weakness with units and graphing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AD5AD-E656-47F5-B27F-DB505C55C2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Many students in both algebra- and calculus-based physics courses are extremely weak in handling units and/or graphs: they ignored graph-axis labels, and provided no or incorrect units for area and velocity.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>
              <a:buNone/>
            </a:pP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Implication: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Instructors may not fully appreciate the degree to which many students are challenged in using units and graphs.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36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6AF4AC-C5F1-4469-99B3-A5EEB6AB9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76" y="609600"/>
            <a:ext cx="8747188" cy="55626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030AC67-2D22-4A17-BD9B-E5253F7A1522}"/>
              </a:ext>
            </a:extLst>
          </p:cNvPr>
          <p:cNvSpPr/>
          <p:nvPr/>
        </p:nvSpPr>
        <p:spPr>
          <a:xfrm>
            <a:off x="2133600" y="5562600"/>
            <a:ext cx="6477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7D968F-F0DE-42C4-8521-6C46912F0F07}"/>
              </a:ext>
            </a:extLst>
          </p:cNvPr>
          <p:cNvSpPr/>
          <p:nvPr/>
        </p:nvSpPr>
        <p:spPr>
          <a:xfrm>
            <a:off x="6172200" y="838200"/>
            <a:ext cx="44958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6F9B01-47D5-41AD-889D-531F371F5D28}"/>
              </a:ext>
            </a:extLst>
          </p:cNvPr>
          <p:cNvSpPr/>
          <p:nvPr/>
        </p:nvSpPr>
        <p:spPr>
          <a:xfrm>
            <a:off x="2162319" y="1943100"/>
            <a:ext cx="1571481" cy="1943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168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1644D-A74A-40D6-8CB8-6BB576246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41D6F-45B1-4C0B-B742-64AD269FBD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Student data and very useful discussions have been provided by (among others):</a:t>
            </a:r>
          </a:p>
          <a:p>
            <a:pPr marL="0" indent="0">
              <a:buNone/>
            </a:pPr>
            <a:r>
              <a:rPr lang="en-US" sz="2400" dirty="0"/>
              <a:t>	Darya </a:t>
            </a:r>
            <a:r>
              <a:rPr lang="en-US" sz="2400" dirty="0" err="1"/>
              <a:t>Dolenko</a:t>
            </a:r>
            <a:r>
              <a:rPr lang="en-US" sz="2400" dirty="0"/>
              <a:t> (Arizona State University)</a:t>
            </a:r>
          </a:p>
          <a:p>
            <a:pPr marL="0" indent="0">
              <a:buNone/>
            </a:pPr>
            <a:r>
              <a:rPr lang="en-US" sz="2400" dirty="0"/>
              <a:t>	Andrew Heckler (Ohio State University)</a:t>
            </a:r>
          </a:p>
          <a:p>
            <a:pPr marL="0" indent="0">
              <a:buNone/>
            </a:pPr>
            <a:r>
              <a:rPr lang="en-US" sz="2400" dirty="0"/>
              <a:t>	Beatriz </a:t>
            </a:r>
            <a:r>
              <a:rPr lang="en-US" sz="2400" dirty="0" err="1"/>
              <a:t>Burrola</a:t>
            </a:r>
            <a:r>
              <a:rPr lang="en-US" sz="2400" dirty="0"/>
              <a:t> </a:t>
            </a:r>
            <a:r>
              <a:rPr lang="en-US" sz="2400" dirty="0" err="1"/>
              <a:t>Gabilondo</a:t>
            </a:r>
            <a:r>
              <a:rPr lang="en-US" sz="2400" dirty="0"/>
              <a:t> (Ohio State University)</a:t>
            </a:r>
          </a:p>
          <a:p>
            <a:pPr marL="0" indent="0">
              <a:buNone/>
            </a:pPr>
            <a:r>
              <a:rPr lang="en-US" sz="2400" dirty="0"/>
              <a:t>	Steven Pollock (University of Colorado, Boulder)</a:t>
            </a:r>
          </a:p>
          <a:p>
            <a:pPr marL="0" indent="0">
              <a:buNone/>
            </a:pPr>
            <a:r>
              <a:rPr lang="en-US" sz="2400" dirty="0"/>
              <a:t>	Colin West (University of Colorado, Boulder)</a:t>
            </a:r>
          </a:p>
          <a:p>
            <a:pPr marL="0" indent="0">
              <a:buNone/>
            </a:pPr>
            <a:r>
              <a:rPr lang="en-US" sz="2400" dirty="0"/>
              <a:t>	Christopher Varney (University of West Florida)</a:t>
            </a:r>
          </a:p>
        </p:txBody>
      </p:sp>
    </p:spTree>
    <p:extLst>
      <p:ext uri="{BB962C8B-B14F-4D97-AF65-F5344CB8AC3E}">
        <p14:creationId xmlns:p14="http://schemas.microsoft.com/office/powerpoint/2010/main" val="1925391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6AF4AC-C5F1-4469-99B3-A5EEB6AB9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76" y="609600"/>
            <a:ext cx="8747188" cy="55626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030AC67-2D22-4A17-BD9B-E5253F7A1522}"/>
              </a:ext>
            </a:extLst>
          </p:cNvPr>
          <p:cNvSpPr/>
          <p:nvPr/>
        </p:nvSpPr>
        <p:spPr>
          <a:xfrm>
            <a:off x="2133600" y="5562600"/>
            <a:ext cx="6477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6F9B01-47D5-41AD-889D-531F371F5D28}"/>
              </a:ext>
            </a:extLst>
          </p:cNvPr>
          <p:cNvSpPr/>
          <p:nvPr/>
        </p:nvSpPr>
        <p:spPr>
          <a:xfrm>
            <a:off x="2162319" y="1943100"/>
            <a:ext cx="1571481" cy="1943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2358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6AF4AC-C5F1-4469-99B3-A5EEB6AB9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76" y="609600"/>
            <a:ext cx="8747188" cy="5562600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98DB27D7-FC3B-4151-8DC8-E237E6AF8B77}"/>
              </a:ext>
            </a:extLst>
          </p:cNvPr>
          <p:cNvSpPr/>
          <p:nvPr/>
        </p:nvSpPr>
        <p:spPr>
          <a:xfrm>
            <a:off x="762000" y="2438400"/>
            <a:ext cx="1066800" cy="457200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030AC67-2D22-4A17-BD9B-E5253F7A1522}"/>
              </a:ext>
            </a:extLst>
          </p:cNvPr>
          <p:cNvSpPr/>
          <p:nvPr/>
        </p:nvSpPr>
        <p:spPr>
          <a:xfrm>
            <a:off x="2133600" y="5562600"/>
            <a:ext cx="6477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312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8070C5-F4B6-4A56-BABB-E22CFC552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312" y="440934"/>
            <a:ext cx="6115369" cy="5307380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D5636856-FC69-4534-8EEB-6CA4A7056E9E}"/>
              </a:ext>
            </a:extLst>
          </p:cNvPr>
          <p:cNvSpPr/>
          <p:nvPr/>
        </p:nvSpPr>
        <p:spPr>
          <a:xfrm>
            <a:off x="685800" y="4648200"/>
            <a:ext cx="1524000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669CA1-B600-40C7-B156-0B6C81C98004}"/>
              </a:ext>
            </a:extLst>
          </p:cNvPr>
          <p:cNvSpPr txBox="1"/>
          <p:nvPr/>
        </p:nvSpPr>
        <p:spPr>
          <a:xfrm>
            <a:off x="7086600" y="609600"/>
            <a:ext cx="4800600" cy="258532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0000FF"/>
                </a:solidFill>
              </a:rPr>
              <a:t>N</a:t>
            </a:r>
            <a:r>
              <a:rPr lang="en-US" b="1" dirty="0">
                <a:solidFill>
                  <a:srgbClr val="0000FF"/>
                </a:solidFill>
              </a:rPr>
              <a:t> = 2556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b="1" dirty="0">
                <a:solidFill>
                  <a:srgbClr val="0000FF"/>
                </a:solidFill>
              </a:rPr>
              <a:t>Numerically correct (C or D): </a:t>
            </a:r>
            <a:r>
              <a:rPr lang="en-US" dirty="0">
                <a:solidFill>
                  <a:srgbClr val="0000FF"/>
                </a:solidFill>
              </a:rPr>
              <a:t>59%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b="1" i="1" dirty="0">
                <a:solidFill>
                  <a:srgbClr val="0000FF"/>
                </a:solidFill>
              </a:rPr>
              <a:t>Actually</a:t>
            </a:r>
            <a:r>
              <a:rPr lang="en-US" b="1" dirty="0">
                <a:solidFill>
                  <a:srgbClr val="0000FF"/>
                </a:solidFill>
              </a:rPr>
              <a:t> correct (C): </a:t>
            </a:r>
            <a:r>
              <a:rPr lang="en-US" b="1" dirty="0">
                <a:solidFill>
                  <a:srgbClr val="FF0000"/>
                </a:solidFill>
              </a:rPr>
              <a:t>48%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i="1" dirty="0"/>
              <a:t>Consistent with results on written version</a:t>
            </a:r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C74560-70B9-4A4D-BDCF-2605B1B349D0}"/>
              </a:ext>
            </a:extLst>
          </p:cNvPr>
          <p:cNvSpPr txBox="1"/>
          <p:nvPr/>
        </p:nvSpPr>
        <p:spPr>
          <a:xfrm>
            <a:off x="1905000" y="6035864"/>
            <a:ext cx="791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Most common error: </a:t>
            </a:r>
            <a:r>
              <a:rPr lang="en-US" i="1" dirty="0">
                <a:solidFill>
                  <a:srgbClr val="FF0000"/>
                </a:solidFill>
              </a:rPr>
              <a:t>Counting grid squares and ignoring numbers on axes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C924B0-0C19-43EA-AC85-FAFD8F6DE347}"/>
              </a:ext>
            </a:extLst>
          </p:cNvPr>
          <p:cNvSpPr/>
          <p:nvPr/>
        </p:nvSpPr>
        <p:spPr>
          <a:xfrm>
            <a:off x="6934200" y="533400"/>
            <a:ext cx="5105399" cy="22238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84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668BC9-2943-43A2-B06C-041F1FD9A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060" y="500761"/>
            <a:ext cx="4381880" cy="585647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913A011-1B72-4FF7-8C37-812AF85F7974}"/>
              </a:ext>
            </a:extLst>
          </p:cNvPr>
          <p:cNvSpPr/>
          <p:nvPr/>
        </p:nvSpPr>
        <p:spPr>
          <a:xfrm>
            <a:off x="3429000" y="3733800"/>
            <a:ext cx="5181600" cy="2743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3607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668BC9-2943-43A2-B06C-041F1FD9A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060" y="500761"/>
            <a:ext cx="4381880" cy="585647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A716B74-19CC-4342-903A-D512A07D0D03}"/>
              </a:ext>
            </a:extLst>
          </p:cNvPr>
          <p:cNvSpPr/>
          <p:nvPr/>
        </p:nvSpPr>
        <p:spPr>
          <a:xfrm>
            <a:off x="3810000" y="5638800"/>
            <a:ext cx="45720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760008E-89D0-42DA-96E6-9BCA8C3B9B36}"/>
              </a:ext>
            </a:extLst>
          </p:cNvPr>
          <p:cNvSpPr/>
          <p:nvPr/>
        </p:nvSpPr>
        <p:spPr>
          <a:xfrm>
            <a:off x="3733800" y="4572000"/>
            <a:ext cx="46482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0034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668BC9-2943-43A2-B06C-041F1FD9A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060" y="500761"/>
            <a:ext cx="4381880" cy="585647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A716B74-19CC-4342-903A-D512A07D0D03}"/>
              </a:ext>
            </a:extLst>
          </p:cNvPr>
          <p:cNvSpPr/>
          <p:nvPr/>
        </p:nvSpPr>
        <p:spPr>
          <a:xfrm>
            <a:off x="3810000" y="5638800"/>
            <a:ext cx="45720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0297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668BC9-2943-43A2-B06C-041F1FD9A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060" y="500761"/>
            <a:ext cx="4381880" cy="585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439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DA27DB-504E-4766-A775-65B57B9EF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457200"/>
            <a:ext cx="5456393" cy="44199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577C99-7B0B-447F-B1FE-1826A3688090}"/>
              </a:ext>
            </a:extLst>
          </p:cNvPr>
          <p:cNvSpPr txBox="1"/>
          <p:nvPr/>
        </p:nvSpPr>
        <p:spPr>
          <a:xfrm>
            <a:off x="3962400" y="5410200"/>
            <a:ext cx="4343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20% did </a:t>
            </a:r>
            <a:r>
              <a:rPr lang="en-US" sz="2400" i="1" dirty="0">
                <a:solidFill>
                  <a:srgbClr val="FF0000"/>
                </a:solidFill>
              </a:rPr>
              <a:t>not </a:t>
            </a:r>
            <a:r>
              <a:rPr lang="en-US" sz="2400" dirty="0">
                <a:solidFill>
                  <a:srgbClr val="FF0000"/>
                </a:solidFill>
              </a:rPr>
              <a:t>choose cm</a:t>
            </a:r>
            <a:r>
              <a:rPr lang="en-US" sz="2400" baseline="30000" dirty="0">
                <a:solidFill>
                  <a:srgbClr val="FF0000"/>
                </a:solidFill>
              </a:rPr>
              <a:t>2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i="1" dirty="0">
                <a:solidFill>
                  <a:srgbClr val="FF0000"/>
                </a:solidFill>
              </a:rPr>
              <a:t>N</a:t>
            </a:r>
            <a:r>
              <a:rPr lang="en-US" dirty="0">
                <a:solidFill>
                  <a:srgbClr val="FF0000"/>
                </a:solidFill>
              </a:rPr>
              <a:t> = 1252)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1C8741-CE2E-4273-95AC-5FE541BA60EA}"/>
              </a:ext>
            </a:extLst>
          </p:cNvPr>
          <p:cNvSpPr txBox="1"/>
          <p:nvPr/>
        </p:nvSpPr>
        <p:spPr>
          <a:xfrm>
            <a:off x="914400" y="6858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On-line Version:</a:t>
            </a:r>
          </a:p>
        </p:txBody>
      </p:sp>
    </p:spTree>
    <p:extLst>
      <p:ext uri="{BB962C8B-B14F-4D97-AF65-F5344CB8AC3E}">
        <p14:creationId xmlns:p14="http://schemas.microsoft.com/office/powerpoint/2010/main" val="287672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B9AD6-94F0-4C5F-90CD-D0532E3D9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6. Students make many “careless” errors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30504-FEB2-4A8E-8D1F-E61F7645D8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During interviews, students tended to self-correct approximately 60% of their initial errors, suggesting many errors are “careless.”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>
              <a:buNone/>
            </a:pP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Implication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Instruction on error-detecting, checking, and self-correcting strategies may offer disproportionately high returns in helping students address their mathematical difficulties.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22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761E2-5E9D-4482-A1B7-5697273D6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7. Even single test items are highly predictive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F9B21-C02F-4CE3-BF1A-BD96D1DA8A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Class-average scores on even a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single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diagnostic test item—regardless of which item was chosen—were highly predictive of average scores on 13 other diagnostic items covering varied topics.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>
              <a:buNone/>
            </a:pP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Implication: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may be possible to diagnose the level of students’ difficulties with only one or very few mathematics pretest items.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58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Overview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11506200" cy="4953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/>
              <a:t>We have given diagnostic tests covering pre-college mathematics to over 7000 introductory physics students:</a:t>
            </a:r>
          </a:p>
          <a:p>
            <a:r>
              <a:rPr lang="en-US" altLang="en-US" sz="2400" dirty="0"/>
              <a:t>Error rates were large enough to suggest that math difficulties can interfere with course performance;</a:t>
            </a:r>
          </a:p>
          <a:p>
            <a:r>
              <a:rPr lang="en-US" altLang="en-US" sz="2400" dirty="0"/>
              <a:t>Results from five campuses at four different state universities were consistent with each other;</a:t>
            </a:r>
          </a:p>
          <a:p>
            <a:r>
              <a:rPr lang="en-US" altLang="en-US" sz="2400" dirty="0"/>
              <a:t>We have adjusted our own instruction based on the findings, and offer some suggestions for other physics instructors.</a:t>
            </a:r>
          </a:p>
        </p:txBody>
      </p:sp>
    </p:spTree>
    <p:extLst>
      <p:ext uri="{BB962C8B-B14F-4D97-AF65-F5344CB8AC3E}">
        <p14:creationId xmlns:p14="http://schemas.microsoft.com/office/powerpoint/2010/main" val="347538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7C2EB-7DFF-4B51-80E1-1D14A0D2E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Predictability at Whole-Class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A7403-A088-4A97-B08A-046016919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Performance on </a:t>
            </a:r>
            <a:r>
              <a:rPr lang="en-US" sz="2800" b="1" dirty="0"/>
              <a:t>one single diagnostic item </a:t>
            </a:r>
            <a:r>
              <a:rPr lang="en-US" sz="2800" dirty="0"/>
              <a:t>can </a:t>
            </a:r>
            <a:r>
              <a:rPr lang="en-US" sz="2800" i="1" dirty="0"/>
              <a:t>accurately</a:t>
            </a:r>
            <a:r>
              <a:rPr lang="en-US" sz="2800" dirty="0"/>
              <a:t> predict class-average score on full 13-item diagnostic</a:t>
            </a:r>
          </a:p>
          <a:p>
            <a:pPr marL="0" indent="0">
              <a:buNone/>
            </a:pPr>
            <a:r>
              <a:rPr lang="en-US" sz="2800" dirty="0"/>
              <a:t>Example:</a:t>
            </a:r>
          </a:p>
          <a:p>
            <a:pPr marL="457200" lvl="1" indent="0">
              <a:buNone/>
            </a:pPr>
            <a:r>
              <a:rPr lang="en-US" dirty="0"/>
              <a:t>	[#18]</a:t>
            </a:r>
          </a:p>
          <a:p>
            <a:pPr marL="457200" lvl="1" indent="0">
              <a:buNone/>
            </a:pPr>
            <a:r>
              <a:rPr lang="en-US" dirty="0"/>
              <a:t>		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5A3BB8-9EE9-4E5A-9524-D69655C23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048000"/>
            <a:ext cx="3048000" cy="278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39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4E75B9-0FA6-4B63-ADC1-0504B3F7D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698" y="1062785"/>
            <a:ext cx="8706604" cy="473243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CBFA0A9F-5050-4130-B041-0CAA3C9D94EA}"/>
              </a:ext>
            </a:extLst>
          </p:cNvPr>
          <p:cNvSpPr/>
          <p:nvPr/>
        </p:nvSpPr>
        <p:spPr>
          <a:xfrm>
            <a:off x="3624451" y="5105400"/>
            <a:ext cx="57150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14E589B-7AD2-49CA-9D00-11991D0F5630}"/>
              </a:ext>
            </a:extLst>
          </p:cNvPr>
          <p:cNvSpPr/>
          <p:nvPr/>
        </p:nvSpPr>
        <p:spPr>
          <a:xfrm rot="16200000">
            <a:off x="-800100" y="2781300"/>
            <a:ext cx="57150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41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A046A-DE11-417E-9F05-8D1FB27D6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8. Math performance somewhat predictive of final grade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4979A-C80B-4785-AF67-57E8C06B32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Limited data: two class samples</a:t>
            </a:r>
          </a:p>
          <a:p>
            <a:r>
              <a:rPr lang="en-US" sz="2800" dirty="0"/>
              <a:t>Clear pattern, but pattern type depends on student population</a:t>
            </a:r>
          </a:p>
          <a:p>
            <a:r>
              <a:rPr lang="en-US" sz="2800" dirty="0"/>
              <a:t>No evidence of </a:t>
            </a:r>
            <a:r>
              <a:rPr lang="en-US" sz="2800" i="1" dirty="0"/>
              <a:t>causal</a:t>
            </a:r>
            <a:r>
              <a:rPr lang="en-US" sz="2800" dirty="0"/>
              <a:t> relationship</a:t>
            </a:r>
          </a:p>
        </p:txBody>
      </p:sp>
    </p:spTree>
    <p:extLst>
      <p:ext uri="{BB962C8B-B14F-4D97-AF65-F5344CB8AC3E}">
        <p14:creationId xmlns:p14="http://schemas.microsoft.com/office/powerpoint/2010/main" val="166017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7C2EB-7DFF-4B51-80E1-1D14A0D2E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Predictability at Individual-Student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A7403-A088-4A97-B08A-046016919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Performance on </a:t>
            </a:r>
            <a:r>
              <a:rPr lang="en-US" sz="2800" b="1" dirty="0"/>
              <a:t>3-item subset </a:t>
            </a:r>
            <a:r>
              <a:rPr lang="en-US" sz="2800" dirty="0"/>
              <a:t>can </a:t>
            </a:r>
            <a:r>
              <a:rPr lang="en-US" sz="2800" i="1" dirty="0"/>
              <a:t>approximately</a:t>
            </a:r>
            <a:r>
              <a:rPr lang="en-US" sz="2800" dirty="0"/>
              <a:t> predict final course grade</a:t>
            </a:r>
          </a:p>
          <a:p>
            <a:pPr marL="0" indent="0">
              <a:buNone/>
            </a:pPr>
            <a:r>
              <a:rPr lang="en-US" sz="2800" dirty="0"/>
              <a:t>Example:</a:t>
            </a:r>
          </a:p>
          <a:p>
            <a:pPr marL="457200" lvl="1" indent="0">
              <a:buNone/>
            </a:pPr>
            <a:r>
              <a:rPr lang="en-US" dirty="0"/>
              <a:t>	[#3, #11, #12]</a:t>
            </a:r>
          </a:p>
          <a:p>
            <a:pPr marL="457200" lvl="1" indent="0">
              <a:buNone/>
            </a:pPr>
            <a:r>
              <a:rPr lang="en-US" dirty="0"/>
              <a:t>		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12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EC0B2B-8FA6-4999-A00C-AA6C11472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533400"/>
            <a:ext cx="4953304" cy="285891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D5DAFD-CAD4-42C8-9704-4B613C790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498" y="2971800"/>
            <a:ext cx="5058042" cy="1816511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65076E-AA35-47CF-8F10-3DEA019301F3}"/>
              </a:ext>
            </a:extLst>
          </p:cNvPr>
          <p:cNvSpPr txBox="1"/>
          <p:nvPr/>
        </p:nvSpPr>
        <p:spPr>
          <a:xfrm>
            <a:off x="5257800" y="609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#3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6016AD-8991-4DE6-B7F4-C9E04402DA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419600"/>
            <a:ext cx="5695460" cy="168417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8A6F7A-08B2-43C1-8175-E21CDD419B8C}"/>
              </a:ext>
            </a:extLst>
          </p:cNvPr>
          <p:cNvSpPr txBox="1"/>
          <p:nvPr/>
        </p:nvSpPr>
        <p:spPr>
          <a:xfrm>
            <a:off x="5257800" y="4572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#11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DF12FD-346F-4D0D-B5DA-B91A77E3C015}"/>
              </a:ext>
            </a:extLst>
          </p:cNvPr>
          <p:cNvSpPr txBox="1"/>
          <p:nvPr/>
        </p:nvSpPr>
        <p:spPr>
          <a:xfrm>
            <a:off x="10591800" y="3088105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#12</a:t>
            </a:r>
          </a:p>
        </p:txBody>
      </p:sp>
    </p:spTree>
    <p:extLst>
      <p:ext uri="{BB962C8B-B14F-4D97-AF65-F5344CB8AC3E}">
        <p14:creationId xmlns:p14="http://schemas.microsoft.com/office/powerpoint/2010/main" val="262400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1516F-4CDD-4B4A-A77B-A6795BACD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Calculus-based Physics, 1</a:t>
            </a:r>
            <a:r>
              <a:rPr lang="en-US" sz="3600" baseline="30000" dirty="0"/>
              <a:t>st</a:t>
            </a:r>
            <a:r>
              <a:rPr lang="en-US" sz="3600" dirty="0"/>
              <a:t> semester (UWF)</a:t>
            </a:r>
            <a:br>
              <a:rPr lang="en-US" sz="3600" dirty="0"/>
            </a:br>
            <a:r>
              <a:rPr lang="en-US" sz="2400" i="1" dirty="0"/>
              <a:t>N</a:t>
            </a:r>
            <a:r>
              <a:rPr lang="en-US" sz="2400" dirty="0"/>
              <a:t> = 95, 32% with final grade B+/A-/A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C0B26-F31F-40E6-99BD-AA8F69495D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noFill/>
          </a:ln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solidFill>
                  <a:srgbClr val="FF0000"/>
                </a:solidFill>
              </a:rPr>
              <a:t>0 or 1 correct on [#3, #11, #12] 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rgbClr val="FF0000"/>
                </a:solidFill>
              </a:rPr>
              <a:t>(</a:t>
            </a:r>
            <a:r>
              <a:rPr lang="en-US" sz="2400" i="1" dirty="0">
                <a:solidFill>
                  <a:srgbClr val="FF0000"/>
                </a:solidFill>
              </a:rPr>
              <a:t>N</a:t>
            </a:r>
            <a:r>
              <a:rPr lang="en-US" sz="2400" dirty="0">
                <a:solidFill>
                  <a:srgbClr val="FF0000"/>
                </a:solidFill>
              </a:rPr>
              <a:t> = 21)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/>
              <a:t>5% with final grade B+/A-/A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9A9244-1D74-424B-836F-FECA5CDDAE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noFill/>
          </a:ln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solidFill>
                  <a:srgbClr val="FF0000"/>
                </a:solidFill>
              </a:rPr>
              <a:t>3/3 correct on [#3, #11, #12]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rgbClr val="FF0000"/>
                </a:solidFill>
              </a:rPr>
              <a:t>(</a:t>
            </a:r>
            <a:r>
              <a:rPr lang="en-US" sz="2400" i="1" dirty="0">
                <a:solidFill>
                  <a:srgbClr val="FF0000"/>
                </a:solidFill>
              </a:rPr>
              <a:t>N</a:t>
            </a:r>
            <a:r>
              <a:rPr lang="en-US" sz="2400" dirty="0">
                <a:solidFill>
                  <a:srgbClr val="FF0000"/>
                </a:solidFill>
              </a:rPr>
              <a:t> = 44)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/>
              <a:t>52% with final grade B+/A-/A</a:t>
            </a:r>
          </a:p>
          <a:p>
            <a:endParaRPr lang="en-US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E7A6A1-F4F2-41DA-A5C9-518CB360CBFB}"/>
              </a:ext>
            </a:extLst>
          </p:cNvPr>
          <p:cNvSpPr/>
          <p:nvPr/>
        </p:nvSpPr>
        <p:spPr>
          <a:xfrm>
            <a:off x="838200" y="1524000"/>
            <a:ext cx="4953000" cy="2362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239DCC-BCC2-4196-AF6E-1FE2745661C3}"/>
              </a:ext>
            </a:extLst>
          </p:cNvPr>
          <p:cNvSpPr/>
          <p:nvPr/>
        </p:nvSpPr>
        <p:spPr>
          <a:xfrm>
            <a:off x="6553200" y="1535400"/>
            <a:ext cx="4953000" cy="2362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76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7C2EB-7DFF-4B51-80E1-1D14A0D2E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Predictability at Individual-Student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A7403-A088-4A97-B08A-046016919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Performance on </a:t>
            </a:r>
            <a:r>
              <a:rPr lang="en-US" sz="2800" b="1" dirty="0"/>
              <a:t>full online diagnostic </a:t>
            </a:r>
            <a:r>
              <a:rPr lang="en-US" sz="2800" dirty="0"/>
              <a:t>can </a:t>
            </a:r>
            <a:r>
              <a:rPr lang="en-US" sz="2800" i="1" dirty="0"/>
              <a:t>approximately</a:t>
            </a:r>
            <a:r>
              <a:rPr lang="en-US" sz="2800" dirty="0"/>
              <a:t> predict final course grade</a:t>
            </a:r>
          </a:p>
          <a:p>
            <a:pPr marL="0" indent="0">
              <a:buNone/>
            </a:pPr>
            <a:r>
              <a:rPr lang="en-US" sz="2800" dirty="0"/>
              <a:t>Examples:</a:t>
            </a:r>
          </a:p>
          <a:p>
            <a:pPr marL="457200" lvl="1" indent="0">
              <a:buNone/>
            </a:pPr>
            <a:r>
              <a:rPr lang="en-US" dirty="0"/>
              <a:t>	Calculus-based physics, 1</a:t>
            </a:r>
            <a:r>
              <a:rPr lang="en-US" baseline="30000" dirty="0"/>
              <a:t>st</a:t>
            </a:r>
            <a:r>
              <a:rPr lang="en-US" dirty="0"/>
              <a:t> semester (UWF)</a:t>
            </a:r>
          </a:p>
          <a:p>
            <a:pPr marL="457200" lvl="1" indent="0">
              <a:buNone/>
            </a:pPr>
            <a:r>
              <a:rPr lang="en-US" dirty="0"/>
              <a:t>	Algebra-based physics, 2</a:t>
            </a:r>
            <a:r>
              <a:rPr lang="en-US" baseline="30000" dirty="0"/>
              <a:t>nd</a:t>
            </a:r>
            <a:r>
              <a:rPr lang="en-US" dirty="0"/>
              <a:t> semester (ASU Tempe)</a:t>
            </a:r>
          </a:p>
          <a:p>
            <a:pPr marL="457200" lvl="1" indent="0">
              <a:buNone/>
            </a:pPr>
            <a:r>
              <a:rPr lang="en-US" dirty="0"/>
              <a:t>		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39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1516F-4CDD-4B4A-A77B-A6795BACD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Calculus-based Physics, 1</a:t>
            </a:r>
            <a:r>
              <a:rPr lang="en-US" sz="3600" baseline="30000" dirty="0"/>
              <a:t>st</a:t>
            </a:r>
            <a:r>
              <a:rPr lang="en-US" sz="3600" dirty="0"/>
              <a:t> semester (UWF)</a:t>
            </a:r>
            <a:br>
              <a:rPr lang="en-US" sz="3600" dirty="0"/>
            </a:br>
            <a:r>
              <a:rPr lang="en-US" sz="2400" i="1" dirty="0"/>
              <a:t>N</a:t>
            </a:r>
            <a:r>
              <a:rPr lang="en-US" sz="2400" dirty="0"/>
              <a:t> = 101, 30% with final grade B+/A-/A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C0B26-F31F-40E6-99BD-AA8F69495D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600201"/>
            <a:ext cx="5765800" cy="4525963"/>
          </a:xfrm>
          <a:ln>
            <a:noFill/>
          </a:ln>
        </p:spPr>
        <p:txBody>
          <a:bodyPr/>
          <a:lstStyle/>
          <a:p>
            <a:pPr marL="0" indent="0" algn="ctr">
              <a:buNone/>
            </a:pPr>
            <a:r>
              <a:rPr lang="en-US" sz="2000" dirty="0">
                <a:solidFill>
                  <a:srgbClr val="FF0000"/>
                </a:solidFill>
              </a:rPr>
              <a:t>&lt;70% correct responses (full diagnostic) 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rgbClr val="FF0000"/>
                </a:solidFill>
              </a:rPr>
              <a:t>(</a:t>
            </a:r>
            <a:r>
              <a:rPr lang="en-US" sz="2000" i="1" dirty="0">
                <a:solidFill>
                  <a:srgbClr val="FF0000"/>
                </a:solidFill>
              </a:rPr>
              <a:t>N</a:t>
            </a:r>
            <a:r>
              <a:rPr lang="en-US" sz="2000" dirty="0">
                <a:solidFill>
                  <a:srgbClr val="FF0000"/>
                </a:solidFill>
              </a:rPr>
              <a:t> = 35)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/>
              <a:t>6% with final grade B+/A-/A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9A9244-1D74-424B-836F-FECA5CDDAE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689600" cy="4525963"/>
          </a:xfrm>
          <a:ln>
            <a:noFill/>
          </a:ln>
        </p:spPr>
        <p:txBody>
          <a:bodyPr/>
          <a:lstStyle/>
          <a:p>
            <a:pPr marL="0" indent="0" algn="ctr">
              <a:buNone/>
            </a:pPr>
            <a:r>
              <a:rPr lang="en-US" sz="2000" dirty="0">
                <a:solidFill>
                  <a:srgbClr val="FF0000"/>
                </a:solidFill>
              </a:rPr>
              <a:t>&gt;92% correct responses (full diagnostic)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rgbClr val="FF0000"/>
                </a:solidFill>
              </a:rPr>
              <a:t>(</a:t>
            </a:r>
            <a:r>
              <a:rPr lang="en-US" sz="2000" i="1" dirty="0">
                <a:solidFill>
                  <a:srgbClr val="FF0000"/>
                </a:solidFill>
              </a:rPr>
              <a:t>N</a:t>
            </a:r>
            <a:r>
              <a:rPr lang="en-US" sz="2000" dirty="0">
                <a:solidFill>
                  <a:srgbClr val="FF0000"/>
                </a:solidFill>
              </a:rPr>
              <a:t> = 21)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/>
              <a:t>62% with final grade B+/A-/A</a:t>
            </a:r>
          </a:p>
          <a:p>
            <a:endParaRPr lang="en-US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E7A6A1-F4F2-41DA-A5C9-518CB360CBFB}"/>
              </a:ext>
            </a:extLst>
          </p:cNvPr>
          <p:cNvSpPr/>
          <p:nvPr/>
        </p:nvSpPr>
        <p:spPr>
          <a:xfrm>
            <a:off x="381000" y="1524000"/>
            <a:ext cx="5613400" cy="2362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239DCC-BCC2-4196-AF6E-1FE2745661C3}"/>
              </a:ext>
            </a:extLst>
          </p:cNvPr>
          <p:cNvSpPr/>
          <p:nvPr/>
        </p:nvSpPr>
        <p:spPr>
          <a:xfrm>
            <a:off x="6400800" y="1535400"/>
            <a:ext cx="5334000" cy="2362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53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1516F-4CDD-4B4A-A77B-A6795BACD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Algebra-based Physics, 2</a:t>
            </a:r>
            <a:r>
              <a:rPr lang="en-US" sz="3600" baseline="30000" dirty="0"/>
              <a:t>nd</a:t>
            </a:r>
            <a:r>
              <a:rPr lang="en-US" sz="3600" dirty="0"/>
              <a:t> semester (ASU Tempe)</a:t>
            </a:r>
            <a:br>
              <a:rPr lang="en-US" sz="3600" dirty="0"/>
            </a:br>
            <a:r>
              <a:rPr lang="en-US" sz="2400" i="1" dirty="0"/>
              <a:t>N</a:t>
            </a:r>
            <a:r>
              <a:rPr lang="en-US" sz="2400" dirty="0"/>
              <a:t> = 118, 59% with final grade A-/A/A+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C0B26-F31F-40E6-99BD-AA8F69495D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600201"/>
            <a:ext cx="5765800" cy="4525963"/>
          </a:xfrm>
          <a:ln>
            <a:noFill/>
          </a:ln>
        </p:spPr>
        <p:txBody>
          <a:bodyPr/>
          <a:lstStyle/>
          <a:p>
            <a:pPr marL="0" indent="0" algn="ctr">
              <a:buNone/>
            </a:pPr>
            <a:r>
              <a:rPr lang="en-US" sz="2000">
                <a:solidFill>
                  <a:srgbClr val="FF0000"/>
                </a:solidFill>
              </a:rPr>
              <a:t>&lt;86% </a:t>
            </a:r>
            <a:r>
              <a:rPr lang="en-US" sz="2000" dirty="0">
                <a:solidFill>
                  <a:srgbClr val="FF0000"/>
                </a:solidFill>
              </a:rPr>
              <a:t>correct responses (full diagnostic) 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rgbClr val="FF0000"/>
                </a:solidFill>
              </a:rPr>
              <a:t>(</a:t>
            </a:r>
            <a:r>
              <a:rPr lang="en-US" sz="2000" i="1" dirty="0">
                <a:solidFill>
                  <a:srgbClr val="FF0000"/>
                </a:solidFill>
              </a:rPr>
              <a:t>N</a:t>
            </a:r>
            <a:r>
              <a:rPr lang="en-US" sz="2000" dirty="0">
                <a:solidFill>
                  <a:srgbClr val="FF0000"/>
                </a:solidFill>
              </a:rPr>
              <a:t> = 101)</a:t>
            </a:r>
          </a:p>
          <a:p>
            <a:pPr marL="0" indent="0" algn="ctr">
              <a:buNone/>
            </a:pPr>
            <a:endParaRPr lang="en-US" sz="2000" dirty="0">
              <a:solidFill>
                <a:srgbClr val="FF000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/>
              <a:t>53% with final grade A-/A/A+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9A9244-1D74-424B-836F-FECA5CDDAE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689600" cy="4525963"/>
          </a:xfrm>
          <a:ln>
            <a:noFill/>
          </a:ln>
        </p:spPr>
        <p:txBody>
          <a:bodyPr/>
          <a:lstStyle/>
          <a:p>
            <a:pPr marL="0" indent="0" algn="ctr">
              <a:buNone/>
            </a:pPr>
            <a:r>
              <a:rPr lang="en-US" sz="2000" dirty="0">
                <a:solidFill>
                  <a:srgbClr val="FF0000"/>
                </a:solidFill>
              </a:rPr>
              <a:t>&gt;92% correct responses (full diagnostic)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rgbClr val="FF0000"/>
                </a:solidFill>
              </a:rPr>
              <a:t>(</a:t>
            </a:r>
            <a:r>
              <a:rPr lang="en-US" sz="2000" i="1" dirty="0">
                <a:solidFill>
                  <a:srgbClr val="FF0000"/>
                </a:solidFill>
              </a:rPr>
              <a:t>N</a:t>
            </a:r>
            <a:r>
              <a:rPr lang="en-US" sz="2000" dirty="0">
                <a:solidFill>
                  <a:srgbClr val="FF0000"/>
                </a:solidFill>
              </a:rPr>
              <a:t> = 17)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/>
              <a:t>94% with final grade A-/A/A+</a:t>
            </a:r>
          </a:p>
          <a:p>
            <a:endParaRPr lang="en-US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E7A6A1-F4F2-41DA-A5C9-518CB360CBFB}"/>
              </a:ext>
            </a:extLst>
          </p:cNvPr>
          <p:cNvSpPr/>
          <p:nvPr/>
        </p:nvSpPr>
        <p:spPr>
          <a:xfrm>
            <a:off x="381000" y="1524000"/>
            <a:ext cx="5613400" cy="2362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239DCC-BCC2-4196-AF6E-1FE2745661C3}"/>
              </a:ext>
            </a:extLst>
          </p:cNvPr>
          <p:cNvSpPr/>
          <p:nvPr/>
        </p:nvSpPr>
        <p:spPr>
          <a:xfrm>
            <a:off x="6400800" y="1535400"/>
            <a:ext cx="5334000" cy="2362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75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F3045-51C1-414D-8B21-966154908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EE6C3-5853-4E49-B9C6-A6ECE24E3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scale of physics students’ difficulties with basic mathematical operations may warrant adjustment of instructors’ expectations and instructional approach</a:t>
            </a:r>
          </a:p>
          <a:p>
            <a:r>
              <a:rPr lang="en-US" dirty="0"/>
              <a:t>Performance on individual mathematics test items is predictive of overall diagnostic performance, and somewhat predictive of final course grades</a:t>
            </a:r>
          </a:p>
        </p:txBody>
      </p:sp>
    </p:spTree>
    <p:extLst>
      <p:ext uri="{BB962C8B-B14F-4D97-AF65-F5344CB8AC3E}">
        <p14:creationId xmlns:p14="http://schemas.microsoft.com/office/powerpoint/2010/main" val="29506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3D13D-AB93-41ED-8F03-91F8D08B5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514600"/>
            <a:ext cx="10972800" cy="1143000"/>
          </a:xfrm>
        </p:spPr>
        <p:txBody>
          <a:bodyPr/>
          <a:lstStyle/>
          <a:p>
            <a:r>
              <a:rPr lang="en-US" dirty="0"/>
              <a:t>Examples of Test Items</a:t>
            </a:r>
          </a:p>
        </p:txBody>
      </p:sp>
    </p:spTree>
    <p:extLst>
      <p:ext uri="{BB962C8B-B14F-4D97-AF65-F5344CB8AC3E}">
        <p14:creationId xmlns:p14="http://schemas.microsoft.com/office/powerpoint/2010/main" val="2040868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Find Unknown Angle</a:t>
            </a:r>
          </a:p>
        </p:txBody>
      </p:sp>
      <p:pic>
        <p:nvPicPr>
          <p:cNvPr id="1843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81200" y="2667001"/>
            <a:ext cx="8229600" cy="2836863"/>
          </a:xfrm>
        </p:spPr>
      </p:pic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2286000" y="2895600"/>
            <a:ext cx="38100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1600" b="1" dirty="0"/>
              <a:t>3.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E7A1122-258C-44B2-B57B-EA3DF2AD8485}"/>
              </a:ext>
            </a:extLst>
          </p:cNvPr>
          <p:cNvSpPr/>
          <p:nvPr/>
        </p:nvSpPr>
        <p:spPr>
          <a:xfrm>
            <a:off x="2209800" y="2895600"/>
            <a:ext cx="457200" cy="3381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6443B53-9FBF-4672-8A78-3619E4C8B7DE}"/>
              </a:ext>
            </a:extLst>
          </p:cNvPr>
          <p:cNvSpPr/>
          <p:nvPr/>
        </p:nvSpPr>
        <p:spPr>
          <a:xfrm>
            <a:off x="6248400" y="2895600"/>
            <a:ext cx="41148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19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81E1B75-3139-4285-97AD-70BF408DCE02}"/>
              </a:ext>
            </a:extLst>
          </p:cNvPr>
          <p:cNvGrpSpPr/>
          <p:nvPr/>
        </p:nvGrpSpPr>
        <p:grpSpPr>
          <a:xfrm>
            <a:off x="1794453" y="762000"/>
            <a:ext cx="8603093" cy="5232512"/>
            <a:chOff x="381000" y="1219200"/>
            <a:chExt cx="8603093" cy="523251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B3C9F3F-1F43-4C23-9F49-C2ADB96E1C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00" y="1219200"/>
              <a:ext cx="8603093" cy="5232512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9FE3750-ACEE-459D-8D4D-91223CCD9BF9}"/>
                </a:ext>
              </a:extLst>
            </p:cNvPr>
            <p:cNvSpPr/>
            <p:nvPr/>
          </p:nvSpPr>
          <p:spPr>
            <a:xfrm>
              <a:off x="762000" y="1676400"/>
              <a:ext cx="4572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A836DC7-7CD8-4D96-80C2-2FC3DF62C3B3}"/>
              </a:ext>
            </a:extLst>
          </p:cNvPr>
          <p:cNvSpPr txBox="1"/>
          <p:nvPr/>
        </p:nvSpPr>
        <p:spPr>
          <a:xfrm>
            <a:off x="4191000" y="438834"/>
            <a:ext cx="43140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Find Slope of Graph</a:t>
            </a:r>
          </a:p>
        </p:txBody>
      </p:sp>
    </p:spTree>
    <p:extLst>
      <p:ext uri="{BB962C8B-B14F-4D97-AF65-F5344CB8AC3E}">
        <p14:creationId xmlns:p14="http://schemas.microsoft.com/office/powerpoint/2010/main" val="41044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F44626-54CD-4F69-923A-A1AB54288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907" y="2152683"/>
            <a:ext cx="3157871" cy="3382439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32FFC6-1240-48C5-826B-5AB90EE50A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6223" y="2158994"/>
            <a:ext cx="3021424" cy="3376128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787321-EFFB-40BB-A3D4-BCF066F4993C}"/>
              </a:ext>
            </a:extLst>
          </p:cNvPr>
          <p:cNvSpPr txBox="1"/>
          <p:nvPr/>
        </p:nvSpPr>
        <p:spPr>
          <a:xfrm>
            <a:off x="2443065" y="603061"/>
            <a:ext cx="7305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Find Area</a:t>
            </a:r>
          </a:p>
        </p:txBody>
      </p:sp>
    </p:spTree>
    <p:extLst>
      <p:ext uri="{BB962C8B-B14F-4D97-AF65-F5344CB8AC3E}">
        <p14:creationId xmlns:p14="http://schemas.microsoft.com/office/powerpoint/2010/main" val="309217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FBF3F8-B64E-4E4F-B61F-5D53FA3623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583" y="1447800"/>
            <a:ext cx="8694835" cy="32766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2A3C7AD-FBED-473F-AACD-3BF91D7843C1}"/>
              </a:ext>
            </a:extLst>
          </p:cNvPr>
          <p:cNvSpPr/>
          <p:nvPr/>
        </p:nvSpPr>
        <p:spPr>
          <a:xfrm>
            <a:off x="1981200" y="4076700"/>
            <a:ext cx="8229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37693A-5422-446D-ADB7-9B9DF9FD8848}"/>
              </a:ext>
            </a:extLst>
          </p:cNvPr>
          <p:cNvSpPr/>
          <p:nvPr/>
        </p:nvSpPr>
        <p:spPr>
          <a:xfrm>
            <a:off x="2216853" y="1130431"/>
            <a:ext cx="8229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60EC2E-BAE5-4A10-BC56-87B37D66FE02}"/>
              </a:ext>
            </a:extLst>
          </p:cNvPr>
          <p:cNvSpPr/>
          <p:nvPr/>
        </p:nvSpPr>
        <p:spPr>
          <a:xfrm>
            <a:off x="2207533" y="1740031"/>
            <a:ext cx="2514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432B3B-FAF9-4EF4-B519-F11E775992B2}"/>
              </a:ext>
            </a:extLst>
          </p:cNvPr>
          <p:cNvSpPr txBox="1"/>
          <p:nvPr/>
        </p:nvSpPr>
        <p:spPr>
          <a:xfrm>
            <a:off x="1447800" y="774412"/>
            <a:ext cx="87436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Simultaneous Equations, Symbolic Coefficients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592E18-8105-4EE9-829C-79851F3FC476}"/>
              </a:ext>
            </a:extLst>
          </p:cNvPr>
          <p:cNvSpPr/>
          <p:nvPr/>
        </p:nvSpPr>
        <p:spPr>
          <a:xfrm>
            <a:off x="4267200" y="1676400"/>
            <a:ext cx="6019800" cy="3124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23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24B9C-ED5A-472D-BF43-E423CA951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1. High error rates on many items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58482-9940-464D-B094-EDBA54B57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Error rates of 30-60% appear consistently among diverse test items in all student populations.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>
              <a:buNone/>
            </a:pP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Implication: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Instructors may need to adjust expectations of students’ operational abilities with trigonometry, graphing, algebra,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00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1236</TotalTime>
  <Words>1223</Words>
  <Application>Microsoft Office PowerPoint</Application>
  <PresentationFormat>Widescreen</PresentationFormat>
  <Paragraphs>141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Times New Roman</vt:lpstr>
      <vt:lpstr>Default Design</vt:lpstr>
      <vt:lpstr>Instructional implications of findings on students' mathematical difficulties</vt:lpstr>
      <vt:lpstr>Acknowledgments</vt:lpstr>
      <vt:lpstr>Overview</vt:lpstr>
      <vt:lpstr>Examples of Test Items</vt:lpstr>
      <vt:lpstr>Find Unknown Angle</vt:lpstr>
      <vt:lpstr>PowerPoint Presentation</vt:lpstr>
      <vt:lpstr>PowerPoint Presentation</vt:lpstr>
      <vt:lpstr>PowerPoint Presentation</vt:lpstr>
      <vt:lpstr>1. High error rates on many items</vt:lpstr>
      <vt:lpstr>High consistency of results among five campuses at four different universities (three campuses shown below) suggests findings are generalizable</vt:lpstr>
      <vt:lpstr>2. Symbolic notation degrades student performance</vt:lpstr>
      <vt:lpstr>PowerPoint Presentation</vt:lpstr>
      <vt:lpstr>PowerPoint Presentation</vt:lpstr>
      <vt:lpstr>2. Symbolic notation degrades student performance</vt:lpstr>
      <vt:lpstr>3. Students favor non-standard solution methods</vt:lpstr>
      <vt:lpstr>PowerPoint Presentation</vt:lpstr>
      <vt:lpstr>4. Similar error rates on different topics</vt:lpstr>
      <vt:lpstr>5. Students show weakness with units and graphing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6. Students make many “careless” errors</vt:lpstr>
      <vt:lpstr>7. Even single test items are highly predictive</vt:lpstr>
      <vt:lpstr>Predictability at Whole-Class Level</vt:lpstr>
      <vt:lpstr>PowerPoint Presentation</vt:lpstr>
      <vt:lpstr>8. Math performance somewhat predictive of final grade</vt:lpstr>
      <vt:lpstr>Predictability at Individual-Student Level</vt:lpstr>
      <vt:lpstr>PowerPoint Presentation</vt:lpstr>
      <vt:lpstr>Calculus-based Physics, 1st semester (UWF) N = 95, 32% with final grade B+/A-/A</vt:lpstr>
      <vt:lpstr>Predictability at Individual-Student Level</vt:lpstr>
      <vt:lpstr>Calculus-based Physics, 1st semester (UWF) N = 101, 30% with final grade B+/A-/A</vt:lpstr>
      <vt:lpstr>Algebra-based Physics, 2nd semester (ASU Tempe) N = 118, 59% with final grade A-/A/A+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Response Patterns by Introductory Physics Students on Mathematics Diagnostic Tests</dc:title>
  <dc:creator>David Meltzer</dc:creator>
  <cp:lastModifiedBy>David Meltzer</cp:lastModifiedBy>
  <cp:revision>89</cp:revision>
  <dcterms:created xsi:type="dcterms:W3CDTF">2020-10-14T06:52:17Z</dcterms:created>
  <dcterms:modified xsi:type="dcterms:W3CDTF">2022-01-01T05:30:16Z</dcterms:modified>
</cp:coreProperties>
</file>