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511" r:id="rId3"/>
    <p:sldId id="512" r:id="rId4"/>
    <p:sldId id="513" r:id="rId5"/>
    <p:sldId id="514" r:id="rId6"/>
    <p:sldId id="515" r:id="rId7"/>
    <p:sldId id="516" r:id="rId8"/>
    <p:sldId id="517" r:id="rId9"/>
    <p:sldId id="518" r:id="rId10"/>
    <p:sldId id="519" r:id="rId11"/>
    <p:sldId id="520" r:id="rId12"/>
    <p:sldId id="523" r:id="rId13"/>
    <p:sldId id="535" r:id="rId14"/>
    <p:sldId id="525" r:id="rId15"/>
    <p:sldId id="526" r:id="rId16"/>
    <p:sldId id="527" r:id="rId17"/>
    <p:sldId id="528" r:id="rId18"/>
    <p:sldId id="529" r:id="rId19"/>
    <p:sldId id="521" r:id="rId20"/>
    <p:sldId id="534"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DDDDDD"/>
    <a:srgbClr val="CC6600"/>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3" autoAdjust="0"/>
    <p:restoredTop sz="94660"/>
  </p:normalViewPr>
  <p:slideViewPr>
    <p:cSldViewPr>
      <p:cViewPr varScale="1">
        <p:scale>
          <a:sx n="143" d="100"/>
          <a:sy n="143" d="100"/>
        </p:scale>
        <p:origin x="1018" y="101"/>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EC3A74-2E27-4AFE-9FD1-E61C6C98CB3D}" type="slidenum">
              <a:rPr lang="en-US" altLang="en-US"/>
              <a:pPr>
                <a:defRPr/>
              </a:pPr>
              <a:t>‹#›</a:t>
            </a:fld>
            <a:endParaRPr lang="en-US" altLang="en-US"/>
          </a:p>
        </p:txBody>
      </p:sp>
    </p:spTree>
    <p:extLst>
      <p:ext uri="{BB962C8B-B14F-4D97-AF65-F5344CB8AC3E}">
        <p14:creationId xmlns:p14="http://schemas.microsoft.com/office/powerpoint/2010/main" val="4224840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02D0AE-32DF-499A-A355-23B87580384F}" type="slidenum">
              <a:rPr lang="en-US" altLang="en-US"/>
              <a:pPr>
                <a:defRPr/>
              </a:pPr>
              <a:t>‹#›</a:t>
            </a:fld>
            <a:endParaRPr lang="en-US" altLang="en-US"/>
          </a:p>
        </p:txBody>
      </p:sp>
    </p:spTree>
    <p:extLst>
      <p:ext uri="{BB962C8B-B14F-4D97-AF65-F5344CB8AC3E}">
        <p14:creationId xmlns:p14="http://schemas.microsoft.com/office/powerpoint/2010/main" val="216168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2F3550-A0DA-4693-BDC4-B5E5C5321186}" type="slidenum">
              <a:rPr lang="en-US" altLang="en-US"/>
              <a:pPr>
                <a:defRPr/>
              </a:pPr>
              <a:t>‹#›</a:t>
            </a:fld>
            <a:endParaRPr lang="en-US" altLang="en-US"/>
          </a:p>
        </p:txBody>
      </p:sp>
    </p:spTree>
    <p:extLst>
      <p:ext uri="{BB962C8B-B14F-4D97-AF65-F5344CB8AC3E}">
        <p14:creationId xmlns:p14="http://schemas.microsoft.com/office/powerpoint/2010/main" val="3045980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A0E6DF-297F-4BC7-AE94-3979E0FC5B50}" type="slidenum">
              <a:rPr lang="en-US" altLang="en-US"/>
              <a:pPr>
                <a:defRPr/>
              </a:pPr>
              <a:t>‹#›</a:t>
            </a:fld>
            <a:endParaRPr lang="en-US" altLang="en-US"/>
          </a:p>
        </p:txBody>
      </p:sp>
    </p:spTree>
    <p:extLst>
      <p:ext uri="{BB962C8B-B14F-4D97-AF65-F5344CB8AC3E}">
        <p14:creationId xmlns:p14="http://schemas.microsoft.com/office/powerpoint/2010/main" val="230987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208B8B-1BF4-4874-BE39-D6C59C2F9641}" type="slidenum">
              <a:rPr lang="en-US" altLang="en-US"/>
              <a:pPr>
                <a:defRPr/>
              </a:pPr>
              <a:t>‹#›</a:t>
            </a:fld>
            <a:endParaRPr lang="en-US" altLang="en-US"/>
          </a:p>
        </p:txBody>
      </p:sp>
    </p:spTree>
    <p:extLst>
      <p:ext uri="{BB962C8B-B14F-4D97-AF65-F5344CB8AC3E}">
        <p14:creationId xmlns:p14="http://schemas.microsoft.com/office/powerpoint/2010/main" val="3450482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3C51E1-2C93-42E2-97F9-D48EF454A7DC}" type="slidenum">
              <a:rPr lang="en-US" altLang="en-US"/>
              <a:pPr>
                <a:defRPr/>
              </a:pPr>
              <a:t>‹#›</a:t>
            </a:fld>
            <a:endParaRPr lang="en-US" altLang="en-US"/>
          </a:p>
        </p:txBody>
      </p:sp>
    </p:spTree>
    <p:extLst>
      <p:ext uri="{BB962C8B-B14F-4D97-AF65-F5344CB8AC3E}">
        <p14:creationId xmlns:p14="http://schemas.microsoft.com/office/powerpoint/2010/main" val="1155353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76FBDF3-5D69-47E0-ADF5-AD8075AC5505}" type="slidenum">
              <a:rPr lang="en-US" altLang="en-US"/>
              <a:pPr>
                <a:defRPr/>
              </a:pPr>
              <a:t>‹#›</a:t>
            </a:fld>
            <a:endParaRPr lang="en-US" altLang="en-US"/>
          </a:p>
        </p:txBody>
      </p:sp>
    </p:spTree>
    <p:extLst>
      <p:ext uri="{BB962C8B-B14F-4D97-AF65-F5344CB8AC3E}">
        <p14:creationId xmlns:p14="http://schemas.microsoft.com/office/powerpoint/2010/main" val="2295600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DCA82A-AE3D-4D78-B362-0CE2AB8E0E4B}" type="slidenum">
              <a:rPr lang="en-US" altLang="en-US"/>
              <a:pPr>
                <a:defRPr/>
              </a:pPr>
              <a:t>‹#›</a:t>
            </a:fld>
            <a:endParaRPr lang="en-US" altLang="en-US"/>
          </a:p>
        </p:txBody>
      </p:sp>
    </p:spTree>
    <p:extLst>
      <p:ext uri="{BB962C8B-B14F-4D97-AF65-F5344CB8AC3E}">
        <p14:creationId xmlns:p14="http://schemas.microsoft.com/office/powerpoint/2010/main" val="318249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9970D0-3410-4EAE-82AE-D7441D6A232C}" type="slidenum">
              <a:rPr lang="en-US" altLang="en-US"/>
              <a:pPr>
                <a:defRPr/>
              </a:pPr>
              <a:t>‹#›</a:t>
            </a:fld>
            <a:endParaRPr lang="en-US" altLang="en-US"/>
          </a:p>
        </p:txBody>
      </p:sp>
    </p:spTree>
    <p:extLst>
      <p:ext uri="{BB962C8B-B14F-4D97-AF65-F5344CB8AC3E}">
        <p14:creationId xmlns:p14="http://schemas.microsoft.com/office/powerpoint/2010/main" val="2878929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320B2C-1FEF-4FA8-84FB-BA58E948330D}" type="slidenum">
              <a:rPr lang="en-US" altLang="en-US"/>
              <a:pPr>
                <a:defRPr/>
              </a:pPr>
              <a:t>‹#›</a:t>
            </a:fld>
            <a:endParaRPr lang="en-US" altLang="en-US"/>
          </a:p>
        </p:txBody>
      </p:sp>
    </p:spTree>
    <p:extLst>
      <p:ext uri="{BB962C8B-B14F-4D97-AF65-F5344CB8AC3E}">
        <p14:creationId xmlns:p14="http://schemas.microsoft.com/office/powerpoint/2010/main" val="1733358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CF62B1-ACF1-4FEB-8CDA-0B855CFCD7AF}" type="slidenum">
              <a:rPr lang="en-US" altLang="en-US"/>
              <a:pPr>
                <a:defRPr/>
              </a:pPr>
              <a:t>‹#›</a:t>
            </a:fld>
            <a:endParaRPr lang="en-US" altLang="en-US"/>
          </a:p>
        </p:txBody>
      </p:sp>
    </p:spTree>
    <p:extLst>
      <p:ext uri="{BB962C8B-B14F-4D97-AF65-F5344CB8AC3E}">
        <p14:creationId xmlns:p14="http://schemas.microsoft.com/office/powerpoint/2010/main" val="1300274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80A3324-88E8-4059-A5F4-90D86767415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7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hysicseducation.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304800" y="1143000"/>
            <a:ext cx="8610600" cy="1695450"/>
          </a:xfrm>
        </p:spPr>
        <p:txBody>
          <a:bodyPr/>
          <a:lstStyle/>
          <a:p>
            <a:pPr eaLnBrk="1" hangingPunct="1"/>
            <a:r>
              <a:rPr lang="en-US" altLang="ja-JP" sz="3600" dirty="0">
                <a:ea typeface="ＭＳ Ｐゴシック" panose="020B0600070205080204" pitchFamily="34" charset="-128"/>
              </a:rPr>
              <a:t>Historical Sketch of Research on Mathematization in Physics Education</a:t>
            </a:r>
            <a:endParaRPr lang="en-US" altLang="en-US" sz="3600" dirty="0"/>
          </a:p>
        </p:txBody>
      </p:sp>
      <p:sp>
        <p:nvSpPr>
          <p:cNvPr id="2051" name="Rectangle 5"/>
          <p:cNvSpPr>
            <a:spLocks noGrp="1" noChangeArrowheads="1"/>
          </p:cNvSpPr>
          <p:nvPr>
            <p:ph type="subTitle" idx="1"/>
          </p:nvPr>
        </p:nvSpPr>
        <p:spPr>
          <a:xfrm>
            <a:off x="1295400" y="3435350"/>
            <a:ext cx="6400800" cy="1917700"/>
          </a:xfrm>
        </p:spPr>
        <p:txBody>
          <a:bodyPr/>
          <a:lstStyle/>
          <a:p>
            <a:pPr eaLnBrk="1" hangingPunct="1">
              <a:spcBef>
                <a:spcPct val="0"/>
              </a:spcBef>
            </a:pPr>
            <a:r>
              <a:rPr lang="en-US" altLang="en-US" sz="2800" dirty="0"/>
              <a:t>David E. Meltzer</a:t>
            </a:r>
          </a:p>
          <a:p>
            <a:pPr eaLnBrk="1" hangingPunct="1">
              <a:spcBef>
                <a:spcPct val="0"/>
              </a:spcBef>
            </a:pPr>
            <a:r>
              <a:rPr lang="en-US" altLang="en-US" sz="2800" dirty="0"/>
              <a:t>Arizona State University</a:t>
            </a:r>
          </a:p>
          <a:p>
            <a:pPr eaLnBrk="1" hangingPunct="1">
              <a:spcBef>
                <a:spcPct val="0"/>
              </a:spcBef>
            </a:pPr>
            <a:endParaRPr lang="en-US" altLang="en-US" sz="2800" dirty="0"/>
          </a:p>
          <a:p>
            <a:pPr eaLnBrk="1" hangingPunct="1">
              <a:spcBef>
                <a:spcPct val="0"/>
              </a:spcBef>
            </a:pPr>
            <a:r>
              <a:rPr lang="en-US" altLang="en-US" sz="1600" dirty="0">
                <a:hlinkClick r:id="rId2"/>
              </a:rPr>
              <a:t>http://www.physicseducation.net/</a:t>
            </a:r>
            <a:endParaRPr lang="en-US" altLang="en-US" sz="1600" dirty="0"/>
          </a:p>
          <a:p>
            <a:pPr eaLnBrk="1" hangingPunct="1">
              <a:spcBef>
                <a:spcPct val="0"/>
              </a:spcBef>
            </a:pPr>
            <a:endParaRPr lang="en-US" altLang="en-US" sz="1600" dirty="0"/>
          </a:p>
          <a:p>
            <a:pPr eaLnBrk="1" hangingPunct="1">
              <a:spcBef>
                <a:spcPct val="50000"/>
              </a:spcBef>
            </a:pPr>
            <a:r>
              <a:rPr lang="en-US" altLang="en-US" sz="1800" dirty="0"/>
              <a:t>Supported in part by NSF DUE #1504986</a:t>
            </a:r>
          </a:p>
          <a:p>
            <a:pPr eaLnBrk="1" hangingPunct="1"/>
            <a:endParaRPr lang="en-US" altLang="en-US" sz="2200" dirty="0"/>
          </a:p>
          <a:p>
            <a:pPr eaLnBrk="1" hangingPunct="1"/>
            <a:endParaRPr lang="en-US" altLang="en-US"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60D98-CE3A-460B-9205-5FE842BBC380}"/>
              </a:ext>
            </a:extLst>
          </p:cNvPr>
          <p:cNvSpPr>
            <a:spLocks noGrp="1"/>
          </p:cNvSpPr>
          <p:nvPr>
            <p:ph type="title"/>
          </p:nvPr>
        </p:nvSpPr>
        <p:spPr/>
        <p:txBody>
          <a:bodyPr/>
          <a:lstStyle/>
          <a:p>
            <a:r>
              <a:rPr lang="en-US" sz="3600" dirty="0"/>
              <a:t>But the Problem is More Complicated…</a:t>
            </a:r>
          </a:p>
        </p:txBody>
      </p:sp>
      <p:sp>
        <p:nvSpPr>
          <p:cNvPr id="3" name="Content Placeholder 2">
            <a:extLst>
              <a:ext uri="{FF2B5EF4-FFF2-40B4-BE49-F238E27FC236}">
                <a16:creationId xmlns:a16="http://schemas.microsoft.com/office/drawing/2014/main" id="{63881C54-BC3F-4190-AC9D-60B0A68A0AA8}"/>
              </a:ext>
            </a:extLst>
          </p:cNvPr>
          <p:cNvSpPr>
            <a:spLocks noGrp="1"/>
          </p:cNvSpPr>
          <p:nvPr>
            <p:ph idx="1"/>
          </p:nvPr>
        </p:nvSpPr>
        <p:spPr>
          <a:xfrm>
            <a:off x="457200" y="1295400"/>
            <a:ext cx="8305800" cy="4953000"/>
          </a:xfrm>
        </p:spPr>
        <p:txBody>
          <a:bodyPr/>
          <a:lstStyle/>
          <a:p>
            <a:r>
              <a:rPr lang="en-US" sz="2400" dirty="0"/>
              <a:t>Weak calculational skills are only part of the problem.</a:t>
            </a:r>
          </a:p>
          <a:p>
            <a:r>
              <a:rPr lang="en-US" sz="2400" dirty="0"/>
              <a:t>Many early studies were flawed by conflating difficulties with </a:t>
            </a:r>
            <a:r>
              <a:rPr lang="en-US" sz="2400" i="1" dirty="0"/>
              <a:t>physics</a:t>
            </a:r>
            <a:r>
              <a:rPr lang="en-US" sz="2400" dirty="0"/>
              <a:t> concepts together with weak mathematical skills, and presuming the combination was “problems with math.” </a:t>
            </a:r>
          </a:p>
          <a:p>
            <a:r>
              <a:rPr lang="en-US" sz="2400" dirty="0"/>
              <a:t>Undeveloped technology limited the tools available for visualization of functional relationships, as well as real-time interaction with the outcomes of calculations.</a:t>
            </a:r>
          </a:p>
          <a:p>
            <a:pPr lvl="1"/>
            <a:r>
              <a:rPr lang="en-US" sz="2000" dirty="0"/>
              <a:t>(Those of us who went to college in the late 1960s-early 1970s did most of our calculations for course exams on a slide rule!) </a:t>
            </a:r>
          </a:p>
          <a:p>
            <a:r>
              <a:rPr lang="en-US" sz="2400" dirty="0"/>
              <a:t>Up until the 1970s, there was virtually no research on which to base efforts to improve the situation.</a:t>
            </a:r>
          </a:p>
          <a:p>
            <a:endParaRPr lang="en-US" dirty="0"/>
          </a:p>
        </p:txBody>
      </p:sp>
    </p:spTree>
    <p:extLst>
      <p:ext uri="{BB962C8B-B14F-4D97-AF65-F5344CB8AC3E}">
        <p14:creationId xmlns:p14="http://schemas.microsoft.com/office/powerpoint/2010/main" val="130260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82048-09FB-493C-9BD7-3B3720F32E98}"/>
              </a:ext>
            </a:extLst>
          </p:cNvPr>
          <p:cNvSpPr>
            <a:spLocks noGrp="1"/>
          </p:cNvSpPr>
          <p:nvPr>
            <p:ph type="title"/>
          </p:nvPr>
        </p:nvSpPr>
        <p:spPr/>
        <p:txBody>
          <a:bodyPr/>
          <a:lstStyle/>
          <a:p>
            <a:r>
              <a:rPr lang="en-US" dirty="0"/>
              <a:t>Glimpses of the Future…</a:t>
            </a:r>
          </a:p>
        </p:txBody>
      </p:sp>
      <p:sp>
        <p:nvSpPr>
          <p:cNvPr id="3" name="Content Placeholder 2">
            <a:extLst>
              <a:ext uri="{FF2B5EF4-FFF2-40B4-BE49-F238E27FC236}">
                <a16:creationId xmlns:a16="http://schemas.microsoft.com/office/drawing/2014/main" id="{FEF5073C-C4AF-4D34-8F0E-0BABD6A2D17E}"/>
              </a:ext>
            </a:extLst>
          </p:cNvPr>
          <p:cNvSpPr>
            <a:spLocks noGrp="1"/>
          </p:cNvSpPr>
          <p:nvPr>
            <p:ph idx="1"/>
          </p:nvPr>
        </p:nvSpPr>
        <p:spPr/>
        <p:txBody>
          <a:bodyPr/>
          <a:lstStyle/>
          <a:p>
            <a:r>
              <a:rPr lang="en-US" sz="2300" b="1" dirty="0"/>
              <a:t>Lapp (1940) </a:t>
            </a:r>
            <a:r>
              <a:rPr lang="en-US" sz="2300" dirty="0"/>
              <a:t>showed that university students who were taught to give a </a:t>
            </a:r>
            <a:r>
              <a:rPr lang="en-US" sz="2300" i="1" dirty="0"/>
              <a:t>qualitative</a:t>
            </a:r>
            <a:r>
              <a:rPr lang="en-US" sz="2300" dirty="0"/>
              <a:t> analysis of a physics problem—that is, describing in words </a:t>
            </a:r>
            <a:r>
              <a:rPr lang="en-US" sz="2300" i="1" dirty="0"/>
              <a:t>exactly</a:t>
            </a:r>
            <a:r>
              <a:rPr lang="en-US" sz="2300" dirty="0"/>
              <a:t> how they could go about solving it—had substantially higher scores on a standard physics diagnostic test compared to students who were taught merely to find quantitative solutions to the same problems.</a:t>
            </a:r>
          </a:p>
          <a:p>
            <a:r>
              <a:rPr lang="en-US" sz="2300" b="1" dirty="0"/>
              <a:t>Black (1931) </a:t>
            </a:r>
            <a:r>
              <a:rPr lang="en-US" sz="2300" dirty="0"/>
              <a:t>carried out a rare investigation of physics students’ thinking in a </a:t>
            </a:r>
            <a:r>
              <a:rPr lang="en-US" sz="2300" i="1" dirty="0"/>
              <a:t>physics</a:t>
            </a:r>
            <a:r>
              <a:rPr lang="en-US" sz="2300" dirty="0"/>
              <a:t> context, using written diagnostics and one-on-one student interviews…</a:t>
            </a:r>
          </a:p>
        </p:txBody>
      </p:sp>
    </p:spTree>
    <p:extLst>
      <p:ext uri="{BB962C8B-B14F-4D97-AF65-F5344CB8AC3E}">
        <p14:creationId xmlns:p14="http://schemas.microsoft.com/office/powerpoint/2010/main" val="423414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19540F9-517F-436B-8049-6F0E84437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7594275" cy="7036308"/>
          </a:xfrm>
          <a:prstGeom prst="rect">
            <a:avLst/>
          </a:prstGeom>
        </p:spPr>
      </p:pic>
      <p:sp>
        <p:nvSpPr>
          <p:cNvPr id="5" name="Oval 4">
            <a:extLst>
              <a:ext uri="{FF2B5EF4-FFF2-40B4-BE49-F238E27FC236}">
                <a16:creationId xmlns:a16="http://schemas.microsoft.com/office/drawing/2014/main" id="{18BA997D-1162-4489-9D0C-E0B0A9CB80C2}"/>
              </a:ext>
            </a:extLst>
          </p:cNvPr>
          <p:cNvSpPr/>
          <p:nvPr/>
        </p:nvSpPr>
        <p:spPr>
          <a:xfrm>
            <a:off x="1524000" y="2667000"/>
            <a:ext cx="1676400" cy="1219200"/>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3457362-6CEF-4794-8CCC-700503393327}"/>
              </a:ext>
            </a:extLst>
          </p:cNvPr>
          <p:cNvSpPr/>
          <p:nvPr/>
        </p:nvSpPr>
        <p:spPr>
          <a:xfrm>
            <a:off x="4648200" y="4572000"/>
            <a:ext cx="762000" cy="381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E2030B2-AA20-4B00-967E-382E5BD41EAF}"/>
              </a:ext>
            </a:extLst>
          </p:cNvPr>
          <p:cNvSpPr/>
          <p:nvPr/>
        </p:nvSpPr>
        <p:spPr>
          <a:xfrm>
            <a:off x="990600" y="4944208"/>
            <a:ext cx="3352800" cy="1773115"/>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B298760-C9B2-45A0-8921-341C963C5927}"/>
              </a:ext>
            </a:extLst>
          </p:cNvPr>
          <p:cNvSpPr txBox="1"/>
          <p:nvPr/>
        </p:nvSpPr>
        <p:spPr>
          <a:xfrm>
            <a:off x="152400" y="304800"/>
            <a:ext cx="2249334" cy="369332"/>
          </a:xfrm>
          <a:prstGeom prst="rect">
            <a:avLst/>
          </a:prstGeom>
          <a:noFill/>
        </p:spPr>
        <p:txBody>
          <a:bodyPr wrap="none" rtlCol="0">
            <a:spAutoFit/>
          </a:bodyPr>
          <a:lstStyle/>
          <a:p>
            <a:r>
              <a:rPr lang="en-US" b="1" dirty="0"/>
              <a:t>From Black (1931):</a:t>
            </a:r>
          </a:p>
        </p:txBody>
      </p:sp>
    </p:spTree>
    <p:extLst>
      <p:ext uri="{BB962C8B-B14F-4D97-AF65-F5344CB8AC3E}">
        <p14:creationId xmlns:p14="http://schemas.microsoft.com/office/powerpoint/2010/main" val="140809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14556-5D82-481F-851C-51C38C26A43F}"/>
              </a:ext>
            </a:extLst>
          </p:cNvPr>
          <p:cNvSpPr>
            <a:spLocks noGrp="1"/>
          </p:cNvSpPr>
          <p:nvPr>
            <p:ph type="title"/>
          </p:nvPr>
        </p:nvSpPr>
        <p:spPr/>
        <p:txBody>
          <a:bodyPr/>
          <a:lstStyle/>
          <a:p>
            <a:r>
              <a:rPr lang="en-US" dirty="0"/>
              <a:t>Interlude</a:t>
            </a:r>
          </a:p>
        </p:txBody>
      </p:sp>
      <p:sp>
        <p:nvSpPr>
          <p:cNvPr id="3" name="Content Placeholder 2">
            <a:extLst>
              <a:ext uri="{FF2B5EF4-FFF2-40B4-BE49-F238E27FC236}">
                <a16:creationId xmlns:a16="http://schemas.microsoft.com/office/drawing/2014/main" id="{697B14F7-CE57-4D93-926D-1FAFDDB7FFD0}"/>
              </a:ext>
            </a:extLst>
          </p:cNvPr>
          <p:cNvSpPr>
            <a:spLocks noGrp="1"/>
          </p:cNvSpPr>
          <p:nvPr>
            <p:ph idx="1"/>
          </p:nvPr>
        </p:nvSpPr>
        <p:spPr>
          <a:xfrm>
            <a:off x="457200" y="1417638"/>
            <a:ext cx="8229600" cy="4953000"/>
          </a:xfrm>
        </p:spPr>
        <p:txBody>
          <a:bodyPr/>
          <a:lstStyle/>
          <a:p>
            <a:r>
              <a:rPr lang="en-US" sz="2300" dirty="0"/>
              <a:t>Lots of research by physicists during the 1960s and 1970s on students’ mathematical and scientific reasoning processes (Robert </a:t>
            </a:r>
            <a:r>
              <a:rPr lang="en-US" sz="2300" dirty="0" err="1"/>
              <a:t>Karplus</a:t>
            </a:r>
            <a:r>
              <a:rPr lang="en-US" sz="2300" dirty="0"/>
              <a:t> et al.)</a:t>
            </a:r>
          </a:p>
          <a:p>
            <a:pPr lvl="1"/>
            <a:r>
              <a:rPr lang="en-US" sz="2000" dirty="0"/>
              <a:t>However, not directly in the context of physics</a:t>
            </a:r>
          </a:p>
          <a:p>
            <a:r>
              <a:rPr lang="en-US" sz="2300" dirty="0"/>
              <a:t>Research on general problem solving, carried out in a physics context (Fred </a:t>
            </a:r>
            <a:r>
              <a:rPr lang="en-US" sz="2300" dirty="0" err="1"/>
              <a:t>Reif</a:t>
            </a:r>
            <a:r>
              <a:rPr lang="en-US" sz="2300" dirty="0"/>
              <a:t> et al.)</a:t>
            </a:r>
          </a:p>
          <a:p>
            <a:pPr lvl="1"/>
            <a:r>
              <a:rPr lang="en-US" sz="2000" dirty="0"/>
              <a:t>Not </a:t>
            </a:r>
            <a:r>
              <a:rPr lang="en-US" sz="2000" i="1" dirty="0"/>
              <a:t>directly</a:t>
            </a:r>
            <a:r>
              <a:rPr lang="en-US" sz="2000" dirty="0"/>
              <a:t> linked to studies of mathematization </a:t>
            </a:r>
          </a:p>
          <a:p>
            <a:pPr lvl="1"/>
            <a:r>
              <a:rPr lang="en-US" sz="2000" dirty="0"/>
              <a:t>Direct precursor to future investigations by many PER workers focused on methods of </a:t>
            </a:r>
            <a:r>
              <a:rPr lang="en-US" sz="2000" i="1" dirty="0"/>
              <a:t>physics</a:t>
            </a:r>
            <a:r>
              <a:rPr lang="en-US" sz="2000" dirty="0"/>
              <a:t> problem solving</a:t>
            </a:r>
          </a:p>
          <a:p>
            <a:r>
              <a:rPr lang="en-US" sz="2300" dirty="0"/>
              <a:t>“Workshop on Physics Teaching and the Development of Reasoning” by </a:t>
            </a:r>
            <a:r>
              <a:rPr lang="en-US" sz="2300" dirty="0" err="1"/>
              <a:t>Karplus</a:t>
            </a:r>
            <a:r>
              <a:rPr lang="en-US" sz="2300" dirty="0"/>
              <a:t> et al. (1975), and “The Various Language” by </a:t>
            </a:r>
            <a:r>
              <a:rPr lang="en-US" sz="2300" dirty="0" err="1"/>
              <a:t>Arons</a:t>
            </a:r>
            <a:r>
              <a:rPr lang="en-US" sz="2300" dirty="0"/>
              <a:t> (1977) both contributed greatly to future advances in research-based curriculum development</a:t>
            </a:r>
          </a:p>
        </p:txBody>
      </p:sp>
    </p:spTree>
    <p:extLst>
      <p:ext uri="{BB962C8B-B14F-4D97-AF65-F5344CB8AC3E}">
        <p14:creationId xmlns:p14="http://schemas.microsoft.com/office/powerpoint/2010/main" val="107694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A7C52-1651-4C15-8DDF-B5C1C1722B90}"/>
              </a:ext>
            </a:extLst>
          </p:cNvPr>
          <p:cNvSpPr>
            <a:spLocks noGrp="1"/>
          </p:cNvSpPr>
          <p:nvPr>
            <p:ph type="title"/>
          </p:nvPr>
        </p:nvSpPr>
        <p:spPr/>
        <p:txBody>
          <a:bodyPr/>
          <a:lstStyle/>
          <a:p>
            <a:r>
              <a:rPr lang="en-US" dirty="0"/>
              <a:t>McDermott and the PEG</a:t>
            </a:r>
          </a:p>
        </p:txBody>
      </p:sp>
      <p:sp>
        <p:nvSpPr>
          <p:cNvPr id="3" name="Content Placeholder 2">
            <a:extLst>
              <a:ext uri="{FF2B5EF4-FFF2-40B4-BE49-F238E27FC236}">
                <a16:creationId xmlns:a16="http://schemas.microsoft.com/office/drawing/2014/main" id="{42989348-D87E-497D-B97F-46954569BB2F}"/>
              </a:ext>
            </a:extLst>
          </p:cNvPr>
          <p:cNvSpPr>
            <a:spLocks noGrp="1"/>
          </p:cNvSpPr>
          <p:nvPr>
            <p:ph idx="1"/>
          </p:nvPr>
        </p:nvSpPr>
        <p:spPr/>
        <p:txBody>
          <a:bodyPr/>
          <a:lstStyle/>
          <a:p>
            <a:r>
              <a:rPr lang="en-US" sz="2400" dirty="0"/>
              <a:t>Lillian McDermott and the University of Washington Physics Education Group (PEG) demonstrated that physics students’ mathematical skills, physics ideas, and reasoning abilities are not easily disentangled, and must often be studied </a:t>
            </a:r>
            <a:r>
              <a:rPr lang="en-US" sz="2400" i="1" dirty="0"/>
              <a:t>together</a:t>
            </a:r>
            <a:r>
              <a:rPr lang="en-US" sz="2400" dirty="0"/>
              <a:t>, in the context of authentic physical systems.</a:t>
            </a:r>
          </a:p>
          <a:p>
            <a:r>
              <a:rPr lang="en-US" sz="2400" dirty="0"/>
              <a:t>The PEG investigated students’ abilities to work with multiple representations of physics ideas, including graphs and diagrams.</a:t>
            </a:r>
          </a:p>
          <a:p>
            <a:endParaRPr lang="en-US" dirty="0"/>
          </a:p>
        </p:txBody>
      </p:sp>
    </p:spTree>
    <p:extLst>
      <p:ext uri="{BB962C8B-B14F-4D97-AF65-F5344CB8AC3E}">
        <p14:creationId xmlns:p14="http://schemas.microsoft.com/office/powerpoint/2010/main" val="164043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A38F5-7D14-42B4-B7D1-C5D75BACCA93}"/>
              </a:ext>
            </a:extLst>
          </p:cNvPr>
          <p:cNvSpPr>
            <a:spLocks noGrp="1"/>
          </p:cNvSpPr>
          <p:nvPr>
            <p:ph type="title"/>
          </p:nvPr>
        </p:nvSpPr>
        <p:spPr/>
        <p:txBody>
          <a:bodyPr/>
          <a:lstStyle/>
          <a:p>
            <a:r>
              <a:rPr lang="en-US" dirty="0"/>
              <a:t>Some Examples</a:t>
            </a:r>
          </a:p>
        </p:txBody>
      </p:sp>
      <p:sp>
        <p:nvSpPr>
          <p:cNvPr id="3" name="Content Placeholder 2">
            <a:extLst>
              <a:ext uri="{FF2B5EF4-FFF2-40B4-BE49-F238E27FC236}">
                <a16:creationId xmlns:a16="http://schemas.microsoft.com/office/drawing/2014/main" id="{6E5660FD-1ABE-44A2-8F46-F2D81CB5EB63}"/>
              </a:ext>
            </a:extLst>
          </p:cNvPr>
          <p:cNvSpPr>
            <a:spLocks noGrp="1"/>
          </p:cNvSpPr>
          <p:nvPr>
            <p:ph idx="1"/>
          </p:nvPr>
        </p:nvSpPr>
        <p:spPr/>
        <p:txBody>
          <a:bodyPr/>
          <a:lstStyle/>
          <a:p>
            <a:r>
              <a:rPr lang="en-US" sz="3000" dirty="0"/>
              <a:t>Probing students’ thinking regarding ratios of differences, e.g. </a:t>
            </a:r>
            <a:r>
              <a:rPr lang="el-GR" sz="3000" dirty="0"/>
              <a:t>Δ</a:t>
            </a:r>
            <a:r>
              <a:rPr lang="en-US" sz="3000" i="1" dirty="0"/>
              <a:t>v</a:t>
            </a:r>
            <a:r>
              <a:rPr lang="en-US" sz="3000" dirty="0"/>
              <a:t>/</a:t>
            </a:r>
            <a:r>
              <a:rPr lang="el-GR" sz="3000" dirty="0"/>
              <a:t>Δ</a:t>
            </a:r>
            <a:r>
              <a:rPr lang="en-US" sz="3000" i="1" dirty="0"/>
              <a:t>t</a:t>
            </a:r>
          </a:p>
          <a:p>
            <a:pPr lvl="1"/>
            <a:r>
              <a:rPr lang="en-US" sz="1800" dirty="0"/>
              <a:t>Trowbridge and McDermott, 1981</a:t>
            </a:r>
          </a:p>
          <a:p>
            <a:r>
              <a:rPr lang="en-US" sz="3000" dirty="0"/>
              <a:t>Investigating students’ ideas about graphical representations of motion</a:t>
            </a:r>
          </a:p>
          <a:p>
            <a:pPr lvl="1"/>
            <a:r>
              <a:rPr lang="en-US" sz="2000" dirty="0"/>
              <a:t>McDermott, </a:t>
            </a:r>
            <a:r>
              <a:rPr lang="en-US" sz="2000" dirty="0" err="1"/>
              <a:t>Rosenquist</a:t>
            </a:r>
            <a:r>
              <a:rPr lang="en-US" sz="2000" dirty="0"/>
              <a:t>, and Van Zee, 1987</a:t>
            </a:r>
          </a:p>
          <a:p>
            <a:r>
              <a:rPr lang="en-US" sz="3000" dirty="0"/>
              <a:t>Examining the utility of computer simulations to probe student thinking</a:t>
            </a:r>
          </a:p>
          <a:p>
            <a:pPr lvl="1"/>
            <a:r>
              <a:rPr lang="en-US" sz="2000" dirty="0"/>
              <a:t>McDermott, 1990; Grayson and McDermott, 1996</a:t>
            </a:r>
          </a:p>
        </p:txBody>
      </p:sp>
    </p:spTree>
    <p:extLst>
      <p:ext uri="{BB962C8B-B14F-4D97-AF65-F5344CB8AC3E}">
        <p14:creationId xmlns:p14="http://schemas.microsoft.com/office/powerpoint/2010/main" val="293175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1E562-0FAB-4517-9B12-A28E742FD4C0}"/>
              </a:ext>
            </a:extLst>
          </p:cNvPr>
          <p:cNvSpPr>
            <a:spLocks noGrp="1"/>
          </p:cNvSpPr>
          <p:nvPr>
            <p:ph type="title"/>
          </p:nvPr>
        </p:nvSpPr>
        <p:spPr/>
        <p:txBody>
          <a:bodyPr/>
          <a:lstStyle/>
          <a:p>
            <a:r>
              <a:rPr lang="en-US" dirty="0"/>
              <a:t>Further Work</a:t>
            </a:r>
          </a:p>
        </p:txBody>
      </p:sp>
      <p:sp>
        <p:nvSpPr>
          <p:cNvPr id="3" name="Content Placeholder 2">
            <a:extLst>
              <a:ext uri="{FF2B5EF4-FFF2-40B4-BE49-F238E27FC236}">
                <a16:creationId xmlns:a16="http://schemas.microsoft.com/office/drawing/2014/main" id="{6A9A51EE-C576-4F94-9571-0B1FD70E421A}"/>
              </a:ext>
            </a:extLst>
          </p:cNvPr>
          <p:cNvSpPr>
            <a:spLocks noGrp="1"/>
          </p:cNvSpPr>
          <p:nvPr>
            <p:ph idx="1"/>
          </p:nvPr>
        </p:nvSpPr>
        <p:spPr>
          <a:xfrm>
            <a:off x="483577" y="1444015"/>
            <a:ext cx="8229600" cy="4953000"/>
          </a:xfrm>
        </p:spPr>
        <p:txBody>
          <a:bodyPr/>
          <a:lstStyle/>
          <a:p>
            <a:r>
              <a:rPr lang="en-US" sz="2400" dirty="0"/>
              <a:t>In the mid-1980s, David Trowbridge developed some of the very first physics simulation software (“Graphs and Tracks”) based on his Ph.D. research directed by McDermott.</a:t>
            </a:r>
          </a:p>
          <a:p>
            <a:r>
              <a:rPr lang="en-US" sz="2400" dirty="0"/>
              <a:t>Beginning in 1986, Thornton, Sokoloff, and Laws utilized the PEG’s research to help develop curriculum based on real-time data acquisition and visualization using “</a:t>
            </a:r>
            <a:r>
              <a:rPr lang="en-US" sz="2400" dirty="0" err="1"/>
              <a:t>probeware</a:t>
            </a:r>
            <a:r>
              <a:rPr lang="en-US" sz="2400" dirty="0"/>
              <a:t>” and computers (computer graphing– the “microcomputer-based labs,” or “MBL”)</a:t>
            </a:r>
          </a:p>
          <a:p>
            <a:pPr lvl="1"/>
            <a:r>
              <a:rPr lang="en-US" sz="1800" dirty="0"/>
              <a:t> Thornton (1987); Laws (1989); Thornton and Sokoloff (1990)</a:t>
            </a:r>
          </a:p>
          <a:p>
            <a:r>
              <a:rPr lang="en-US" sz="2400" dirty="0" err="1"/>
              <a:t>Beichner</a:t>
            </a:r>
            <a:r>
              <a:rPr lang="en-US" sz="2400" dirty="0"/>
              <a:t> (1994) made use of PEG work in developing his diagnostic test on kinematics graphs.</a:t>
            </a:r>
          </a:p>
          <a:p>
            <a:endParaRPr lang="en-US" dirty="0"/>
          </a:p>
        </p:txBody>
      </p:sp>
    </p:spTree>
    <p:extLst>
      <p:ext uri="{BB962C8B-B14F-4D97-AF65-F5344CB8AC3E}">
        <p14:creationId xmlns:p14="http://schemas.microsoft.com/office/powerpoint/2010/main" val="825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3C6F6-1A07-4B01-AD11-667FA55BAC9E}"/>
              </a:ext>
            </a:extLst>
          </p:cNvPr>
          <p:cNvSpPr>
            <a:spLocks noGrp="1"/>
          </p:cNvSpPr>
          <p:nvPr>
            <p:ph type="title"/>
          </p:nvPr>
        </p:nvSpPr>
        <p:spPr/>
        <p:txBody>
          <a:bodyPr/>
          <a:lstStyle/>
          <a:p>
            <a:r>
              <a:rPr lang="en-US" sz="3600" dirty="0" err="1"/>
              <a:t>Redish</a:t>
            </a:r>
            <a:r>
              <a:rPr lang="en-US" sz="3600" dirty="0"/>
              <a:t> and the Maryland PER Group</a:t>
            </a:r>
          </a:p>
        </p:txBody>
      </p:sp>
      <p:sp>
        <p:nvSpPr>
          <p:cNvPr id="3" name="Content Placeholder 2">
            <a:extLst>
              <a:ext uri="{FF2B5EF4-FFF2-40B4-BE49-F238E27FC236}">
                <a16:creationId xmlns:a16="http://schemas.microsoft.com/office/drawing/2014/main" id="{0214F9E2-AC62-45DF-AC4B-DC641687958D}"/>
              </a:ext>
            </a:extLst>
          </p:cNvPr>
          <p:cNvSpPr>
            <a:spLocks noGrp="1"/>
          </p:cNvSpPr>
          <p:nvPr>
            <p:ph idx="1"/>
          </p:nvPr>
        </p:nvSpPr>
        <p:spPr/>
        <p:txBody>
          <a:bodyPr/>
          <a:lstStyle/>
          <a:p>
            <a:pPr marL="0" indent="0">
              <a:buNone/>
            </a:pPr>
            <a:r>
              <a:rPr lang="en-US" sz="2800" dirty="0"/>
              <a:t>From early on, Joe </a:t>
            </a:r>
            <a:r>
              <a:rPr lang="en-US" sz="2800" dirty="0" err="1"/>
              <a:t>Redish</a:t>
            </a:r>
            <a:r>
              <a:rPr lang="en-US" sz="2800" dirty="0"/>
              <a:t> emphasized that efficient accessing of ideas could be as important as forming them in the first place: </a:t>
            </a:r>
          </a:p>
          <a:p>
            <a:endParaRPr lang="en-US" dirty="0"/>
          </a:p>
          <a:p>
            <a:endParaRPr lang="en-US" dirty="0"/>
          </a:p>
          <a:p>
            <a:endParaRPr lang="en-US" dirty="0"/>
          </a:p>
          <a:p>
            <a:pPr marL="0" indent="0">
              <a:buNone/>
            </a:pPr>
            <a:r>
              <a:rPr lang="en-US" dirty="0"/>
              <a:t>				</a:t>
            </a:r>
          </a:p>
        </p:txBody>
      </p:sp>
      <p:pic>
        <p:nvPicPr>
          <p:cNvPr id="5" name="Picture 4">
            <a:extLst>
              <a:ext uri="{FF2B5EF4-FFF2-40B4-BE49-F238E27FC236}">
                <a16:creationId xmlns:a16="http://schemas.microsoft.com/office/drawing/2014/main" id="{CA1F4785-E116-4759-AB13-9C68E7CFA1F0}"/>
              </a:ext>
            </a:extLst>
          </p:cNvPr>
          <p:cNvPicPr>
            <a:picLocks noChangeAspect="1"/>
          </p:cNvPicPr>
          <p:nvPr/>
        </p:nvPicPr>
        <p:blipFill>
          <a:blip r:embed="rId2"/>
          <a:stretch>
            <a:fillRect/>
          </a:stretch>
        </p:blipFill>
        <p:spPr>
          <a:xfrm>
            <a:off x="1060146" y="3352800"/>
            <a:ext cx="7023707" cy="1763522"/>
          </a:xfrm>
          <a:prstGeom prst="rect">
            <a:avLst/>
          </a:prstGeom>
        </p:spPr>
      </p:pic>
      <p:sp>
        <p:nvSpPr>
          <p:cNvPr id="7" name="TextBox 6">
            <a:extLst>
              <a:ext uri="{FF2B5EF4-FFF2-40B4-BE49-F238E27FC236}">
                <a16:creationId xmlns:a16="http://schemas.microsoft.com/office/drawing/2014/main" id="{327F0950-9A42-4AC4-8362-5CFF8D85C29F}"/>
              </a:ext>
            </a:extLst>
          </p:cNvPr>
          <p:cNvSpPr txBox="1"/>
          <p:nvPr/>
        </p:nvSpPr>
        <p:spPr>
          <a:xfrm>
            <a:off x="5029200" y="5029200"/>
            <a:ext cx="1905000" cy="369332"/>
          </a:xfrm>
          <a:prstGeom prst="rect">
            <a:avLst/>
          </a:prstGeom>
          <a:noFill/>
        </p:spPr>
        <p:txBody>
          <a:bodyPr wrap="square" rtlCol="0">
            <a:spAutoFit/>
          </a:bodyPr>
          <a:lstStyle/>
          <a:p>
            <a:r>
              <a:rPr lang="en-US" dirty="0"/>
              <a:t>-- </a:t>
            </a:r>
            <a:r>
              <a:rPr lang="en-US" dirty="0" err="1"/>
              <a:t>Redish</a:t>
            </a:r>
            <a:r>
              <a:rPr lang="en-US" dirty="0"/>
              <a:t> (1994)</a:t>
            </a:r>
          </a:p>
        </p:txBody>
      </p:sp>
    </p:spTree>
    <p:extLst>
      <p:ext uri="{BB962C8B-B14F-4D97-AF65-F5344CB8AC3E}">
        <p14:creationId xmlns:p14="http://schemas.microsoft.com/office/powerpoint/2010/main" val="205923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78CB4-9D29-4FAF-9A9F-3670F76D22F2}"/>
              </a:ext>
            </a:extLst>
          </p:cNvPr>
          <p:cNvSpPr>
            <a:spLocks noGrp="1"/>
          </p:cNvSpPr>
          <p:nvPr>
            <p:ph type="title"/>
          </p:nvPr>
        </p:nvSpPr>
        <p:spPr/>
        <p:txBody>
          <a:bodyPr/>
          <a:lstStyle/>
          <a:p>
            <a:r>
              <a:rPr lang="en-US" sz="3600" dirty="0"/>
              <a:t>Mental Models for Mathematization</a:t>
            </a:r>
          </a:p>
        </p:txBody>
      </p:sp>
      <p:sp>
        <p:nvSpPr>
          <p:cNvPr id="3" name="Content Placeholder 2">
            <a:extLst>
              <a:ext uri="{FF2B5EF4-FFF2-40B4-BE49-F238E27FC236}">
                <a16:creationId xmlns:a16="http://schemas.microsoft.com/office/drawing/2014/main" id="{DBACAA8B-61AE-4BDD-99EB-1A4DB2F927C4}"/>
              </a:ext>
            </a:extLst>
          </p:cNvPr>
          <p:cNvSpPr>
            <a:spLocks noGrp="1"/>
          </p:cNvSpPr>
          <p:nvPr>
            <p:ph idx="1"/>
          </p:nvPr>
        </p:nvSpPr>
        <p:spPr>
          <a:xfrm>
            <a:off x="468923" y="1866900"/>
            <a:ext cx="8229600" cy="4953000"/>
          </a:xfrm>
        </p:spPr>
        <p:txBody>
          <a:bodyPr/>
          <a:lstStyle/>
          <a:p>
            <a:pPr marL="0" indent="0">
              <a:buNone/>
            </a:pPr>
            <a:r>
              <a:rPr lang="en-US" sz="2800" dirty="0"/>
              <a:t>The further work of the Maryland group explored the mental models that influence students’ learning and use of mathematics for physics:</a:t>
            </a:r>
          </a:p>
          <a:p>
            <a:endParaRPr lang="en-US" dirty="0"/>
          </a:p>
        </p:txBody>
      </p:sp>
      <p:pic>
        <p:nvPicPr>
          <p:cNvPr id="4" name="Picture 3">
            <a:extLst>
              <a:ext uri="{FF2B5EF4-FFF2-40B4-BE49-F238E27FC236}">
                <a16:creationId xmlns:a16="http://schemas.microsoft.com/office/drawing/2014/main" id="{46EA82AC-2AA9-49DC-B7BA-C6C18DC03B31}"/>
              </a:ext>
            </a:extLst>
          </p:cNvPr>
          <p:cNvPicPr>
            <a:picLocks noChangeAspect="1"/>
          </p:cNvPicPr>
          <p:nvPr/>
        </p:nvPicPr>
        <p:blipFill>
          <a:blip r:embed="rId2"/>
          <a:stretch>
            <a:fillRect/>
          </a:stretch>
        </p:blipFill>
        <p:spPr>
          <a:xfrm>
            <a:off x="718177" y="3543300"/>
            <a:ext cx="7707646" cy="1676400"/>
          </a:xfrm>
          <a:prstGeom prst="rect">
            <a:avLst/>
          </a:prstGeom>
        </p:spPr>
      </p:pic>
      <p:sp>
        <p:nvSpPr>
          <p:cNvPr id="5" name="TextBox 4">
            <a:extLst>
              <a:ext uri="{FF2B5EF4-FFF2-40B4-BE49-F238E27FC236}">
                <a16:creationId xmlns:a16="http://schemas.microsoft.com/office/drawing/2014/main" id="{E36E77AA-9218-47AD-A549-1FF76560FC34}"/>
              </a:ext>
            </a:extLst>
          </p:cNvPr>
          <p:cNvSpPr txBox="1"/>
          <p:nvPr/>
        </p:nvSpPr>
        <p:spPr>
          <a:xfrm>
            <a:off x="5791200" y="5270322"/>
            <a:ext cx="1902069" cy="369332"/>
          </a:xfrm>
          <a:prstGeom prst="rect">
            <a:avLst/>
          </a:prstGeom>
          <a:noFill/>
        </p:spPr>
        <p:txBody>
          <a:bodyPr wrap="square" rtlCol="0">
            <a:spAutoFit/>
          </a:bodyPr>
          <a:lstStyle/>
          <a:p>
            <a:r>
              <a:rPr lang="en-US" dirty="0"/>
              <a:t>-- </a:t>
            </a:r>
            <a:r>
              <a:rPr lang="en-US" dirty="0" err="1"/>
              <a:t>Redish</a:t>
            </a:r>
            <a:r>
              <a:rPr lang="en-US" dirty="0"/>
              <a:t> (1994)</a:t>
            </a:r>
          </a:p>
        </p:txBody>
      </p:sp>
      <p:sp>
        <p:nvSpPr>
          <p:cNvPr id="6" name="Rectangle 5">
            <a:extLst>
              <a:ext uri="{FF2B5EF4-FFF2-40B4-BE49-F238E27FC236}">
                <a16:creationId xmlns:a16="http://schemas.microsoft.com/office/drawing/2014/main" id="{C6460ADD-DA5A-418F-9E9C-A43B7739CD76}"/>
              </a:ext>
            </a:extLst>
          </p:cNvPr>
          <p:cNvSpPr/>
          <p:nvPr/>
        </p:nvSpPr>
        <p:spPr>
          <a:xfrm>
            <a:off x="6019800" y="4876800"/>
            <a:ext cx="1981200" cy="342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472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953CC-B9D9-498E-8F50-926D712D3ACF}"/>
              </a:ext>
            </a:extLst>
          </p:cNvPr>
          <p:cNvSpPr>
            <a:spLocks noGrp="1"/>
          </p:cNvSpPr>
          <p:nvPr>
            <p:ph type="title"/>
          </p:nvPr>
        </p:nvSpPr>
        <p:spPr/>
        <p:txBody>
          <a:bodyPr/>
          <a:lstStyle/>
          <a:p>
            <a:r>
              <a:rPr lang="en-US" sz="3600" dirty="0"/>
              <a:t>Later Work by the Maryland Group</a:t>
            </a:r>
          </a:p>
        </p:txBody>
      </p:sp>
      <p:sp>
        <p:nvSpPr>
          <p:cNvPr id="3" name="Content Placeholder 2">
            <a:extLst>
              <a:ext uri="{FF2B5EF4-FFF2-40B4-BE49-F238E27FC236}">
                <a16:creationId xmlns:a16="http://schemas.microsoft.com/office/drawing/2014/main" id="{EDAD48BB-0353-4CEC-A3CC-0DCD6307BA8D}"/>
              </a:ext>
            </a:extLst>
          </p:cNvPr>
          <p:cNvSpPr>
            <a:spLocks noGrp="1"/>
          </p:cNvSpPr>
          <p:nvPr>
            <p:ph idx="1"/>
          </p:nvPr>
        </p:nvSpPr>
        <p:spPr/>
        <p:txBody>
          <a:bodyPr/>
          <a:lstStyle/>
          <a:p>
            <a:r>
              <a:rPr lang="en-US" sz="2800" dirty="0"/>
              <a:t>Students often fail to make use of specific mathematical tools that they </a:t>
            </a:r>
            <a:r>
              <a:rPr lang="en-US" sz="2800" i="1" dirty="0"/>
              <a:t>do</a:t>
            </a:r>
            <a:r>
              <a:rPr lang="en-US" sz="2800" dirty="0"/>
              <a:t> know how to use, because they don’t recognize their applicability to a physics problem </a:t>
            </a:r>
          </a:p>
          <a:p>
            <a:pPr lvl="1"/>
            <a:r>
              <a:rPr lang="en-US" sz="1800" dirty="0"/>
              <a:t>Bing and </a:t>
            </a:r>
            <a:r>
              <a:rPr lang="en-US" sz="1800" dirty="0" err="1"/>
              <a:t>Redish</a:t>
            </a:r>
            <a:r>
              <a:rPr lang="en-US" sz="1800" dirty="0"/>
              <a:t>, 2009; Gupta and </a:t>
            </a:r>
            <a:r>
              <a:rPr lang="en-US" sz="1800" dirty="0" err="1"/>
              <a:t>Elby</a:t>
            </a:r>
            <a:r>
              <a:rPr lang="en-US" sz="1800" dirty="0"/>
              <a:t>, 2011</a:t>
            </a:r>
          </a:p>
          <a:p>
            <a:endParaRPr lang="en-US" dirty="0"/>
          </a:p>
        </p:txBody>
      </p:sp>
    </p:spTree>
    <p:extLst>
      <p:ext uri="{BB962C8B-B14F-4D97-AF65-F5344CB8AC3E}">
        <p14:creationId xmlns:p14="http://schemas.microsoft.com/office/powerpoint/2010/main" val="358438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492E-4748-442B-943A-AC7D556099AA}"/>
              </a:ext>
            </a:extLst>
          </p:cNvPr>
          <p:cNvSpPr>
            <a:spLocks noGrp="1"/>
          </p:cNvSpPr>
          <p:nvPr>
            <p:ph type="title"/>
          </p:nvPr>
        </p:nvSpPr>
        <p:spPr>
          <a:xfrm>
            <a:off x="304800" y="274638"/>
            <a:ext cx="8458200" cy="1143000"/>
          </a:xfrm>
        </p:spPr>
        <p:txBody>
          <a:bodyPr/>
          <a:lstStyle/>
          <a:p>
            <a:r>
              <a:rPr lang="en-US" sz="3000" dirty="0"/>
              <a:t>Development of Students’ Mathematical Thinking</a:t>
            </a:r>
          </a:p>
        </p:txBody>
      </p:sp>
      <p:sp>
        <p:nvSpPr>
          <p:cNvPr id="3" name="Content Placeholder 2">
            <a:extLst>
              <a:ext uri="{FF2B5EF4-FFF2-40B4-BE49-F238E27FC236}">
                <a16:creationId xmlns:a16="http://schemas.microsoft.com/office/drawing/2014/main" id="{E86F224B-1B96-4B86-8B36-125153CF4F27}"/>
              </a:ext>
            </a:extLst>
          </p:cNvPr>
          <p:cNvSpPr>
            <a:spLocks noGrp="1"/>
          </p:cNvSpPr>
          <p:nvPr>
            <p:ph idx="1"/>
          </p:nvPr>
        </p:nvSpPr>
        <p:spPr>
          <a:xfrm>
            <a:off x="457200" y="1828800"/>
            <a:ext cx="8229600" cy="4953000"/>
          </a:xfrm>
        </p:spPr>
        <p:txBody>
          <a:bodyPr/>
          <a:lstStyle/>
          <a:p>
            <a:r>
              <a:rPr lang="en-US" sz="2600" dirty="0"/>
              <a:t>Most college physics students receive their initial mathematical preparation in middle school and high school</a:t>
            </a:r>
          </a:p>
          <a:p>
            <a:r>
              <a:rPr lang="en-US" sz="2600" dirty="0"/>
              <a:t>The “mathematical landscape” of physics students’ thinking must be traced back to these formative years…</a:t>
            </a:r>
          </a:p>
        </p:txBody>
      </p:sp>
    </p:spTree>
    <p:extLst>
      <p:ext uri="{BB962C8B-B14F-4D97-AF65-F5344CB8AC3E}">
        <p14:creationId xmlns:p14="http://schemas.microsoft.com/office/powerpoint/2010/main" val="131992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22B3D-BF33-438E-8487-EBB381E83C2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79510C8-31B6-4F83-BEE9-A03955FBE648}"/>
              </a:ext>
            </a:extLst>
          </p:cNvPr>
          <p:cNvSpPr>
            <a:spLocks noGrp="1"/>
          </p:cNvSpPr>
          <p:nvPr>
            <p:ph idx="1"/>
          </p:nvPr>
        </p:nvSpPr>
        <p:spPr/>
        <p:txBody>
          <a:bodyPr/>
          <a:lstStyle/>
          <a:p>
            <a:r>
              <a:rPr lang="en-US" sz="2600" dirty="0"/>
              <a:t>Despite nearly a century of efforts, research on mathematization in physics education tended to circle around and repeat similar studies with few new insights through the 1950s</a:t>
            </a:r>
          </a:p>
          <a:p>
            <a:r>
              <a:rPr lang="en-US" sz="2600" dirty="0"/>
              <a:t>Work by physicists </a:t>
            </a:r>
            <a:r>
              <a:rPr lang="en-US" sz="2600" dirty="0" err="1"/>
              <a:t>Arons</a:t>
            </a:r>
            <a:r>
              <a:rPr lang="en-US" sz="2600" dirty="0"/>
              <a:t>, </a:t>
            </a:r>
            <a:r>
              <a:rPr lang="en-US" sz="2600" dirty="0" err="1"/>
              <a:t>Karplus</a:t>
            </a:r>
            <a:r>
              <a:rPr lang="en-US" sz="2600" dirty="0"/>
              <a:t>, and </a:t>
            </a:r>
            <a:r>
              <a:rPr lang="en-US" sz="2600" dirty="0" err="1"/>
              <a:t>Reif</a:t>
            </a:r>
            <a:r>
              <a:rPr lang="en-US" sz="2600" dirty="0"/>
              <a:t> during the 1960s and 1970s had an enormous impact and helped set the stage for modern PER</a:t>
            </a:r>
          </a:p>
          <a:p>
            <a:r>
              <a:rPr lang="en-US" sz="2600" dirty="0"/>
              <a:t>McDermott, </a:t>
            </a:r>
            <a:r>
              <a:rPr lang="en-US" sz="2600" dirty="0" err="1"/>
              <a:t>Redish</a:t>
            </a:r>
            <a:r>
              <a:rPr lang="en-US" sz="2600" dirty="0"/>
              <a:t>, and their students and collaborators, helped catalyze critical breakthroughs that continue to guide much of the work done today.</a:t>
            </a:r>
          </a:p>
          <a:p>
            <a:endParaRPr lang="en-US" dirty="0"/>
          </a:p>
        </p:txBody>
      </p:sp>
    </p:spTree>
    <p:extLst>
      <p:ext uri="{BB962C8B-B14F-4D97-AF65-F5344CB8AC3E}">
        <p14:creationId xmlns:p14="http://schemas.microsoft.com/office/powerpoint/2010/main" val="328790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5A700-F639-4A42-B0DC-6393CCE5CB83}"/>
              </a:ext>
            </a:extLst>
          </p:cNvPr>
          <p:cNvSpPr>
            <a:spLocks noGrp="1"/>
          </p:cNvSpPr>
          <p:nvPr>
            <p:ph type="title"/>
          </p:nvPr>
        </p:nvSpPr>
        <p:spPr/>
        <p:txBody>
          <a:bodyPr/>
          <a:lstStyle/>
          <a:p>
            <a:r>
              <a:rPr lang="en-US" sz="3600" dirty="0"/>
              <a:t>The High School-College Connection</a:t>
            </a:r>
          </a:p>
        </p:txBody>
      </p:sp>
      <p:sp>
        <p:nvSpPr>
          <p:cNvPr id="3" name="Content Placeholder 2">
            <a:extLst>
              <a:ext uri="{FF2B5EF4-FFF2-40B4-BE49-F238E27FC236}">
                <a16:creationId xmlns:a16="http://schemas.microsoft.com/office/drawing/2014/main" id="{5777339B-BCBD-4C3A-B7F9-4CAA488FD534}"/>
              </a:ext>
            </a:extLst>
          </p:cNvPr>
          <p:cNvSpPr>
            <a:spLocks noGrp="1"/>
          </p:cNvSpPr>
          <p:nvPr>
            <p:ph idx="1"/>
          </p:nvPr>
        </p:nvSpPr>
        <p:spPr/>
        <p:txBody>
          <a:bodyPr/>
          <a:lstStyle/>
          <a:p>
            <a:r>
              <a:rPr lang="en-US" sz="2800" dirty="0"/>
              <a:t>Until the 1870s, high school physics instruction was largely qualitative, light on math</a:t>
            </a:r>
          </a:p>
          <a:p>
            <a:r>
              <a:rPr lang="en-US" sz="2800" dirty="0"/>
              <a:t>As high schools spread and enrollment increased, they became increasingly important sources for college admissions</a:t>
            </a:r>
          </a:p>
          <a:p>
            <a:r>
              <a:rPr lang="en-US" sz="2800" dirty="0"/>
              <a:t>High school physics instruction began to resemble college more closely: emphasis on quantitative measurement and mathematical problem solving</a:t>
            </a:r>
          </a:p>
        </p:txBody>
      </p:sp>
    </p:spTree>
    <p:extLst>
      <p:ext uri="{BB962C8B-B14F-4D97-AF65-F5344CB8AC3E}">
        <p14:creationId xmlns:p14="http://schemas.microsoft.com/office/powerpoint/2010/main" val="359008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04E20-395D-4234-B7AB-622CF687DB87}"/>
              </a:ext>
            </a:extLst>
          </p:cNvPr>
          <p:cNvSpPr>
            <a:spLocks noGrp="1"/>
          </p:cNvSpPr>
          <p:nvPr>
            <p:ph type="title"/>
          </p:nvPr>
        </p:nvSpPr>
        <p:spPr/>
        <p:txBody>
          <a:bodyPr/>
          <a:lstStyle/>
          <a:p>
            <a:r>
              <a:rPr lang="en-US" sz="3600" dirty="0"/>
              <a:t>The Teacher Preparation Dilemma</a:t>
            </a:r>
          </a:p>
        </p:txBody>
      </p:sp>
      <p:sp>
        <p:nvSpPr>
          <p:cNvPr id="3" name="Content Placeholder 2">
            <a:extLst>
              <a:ext uri="{FF2B5EF4-FFF2-40B4-BE49-F238E27FC236}">
                <a16:creationId xmlns:a16="http://schemas.microsoft.com/office/drawing/2014/main" id="{19067147-350C-4157-ADD4-7C34BC6C3CC2}"/>
              </a:ext>
            </a:extLst>
          </p:cNvPr>
          <p:cNvSpPr>
            <a:spLocks noGrp="1"/>
          </p:cNvSpPr>
          <p:nvPr>
            <p:ph idx="1"/>
          </p:nvPr>
        </p:nvSpPr>
        <p:spPr/>
        <p:txBody>
          <a:bodyPr/>
          <a:lstStyle/>
          <a:p>
            <a:r>
              <a:rPr lang="en-US" sz="2800" dirty="0"/>
              <a:t>Very weak high school physics teacher education in the early 1900s contributed to ineffective preparation of students for college physics</a:t>
            </a:r>
          </a:p>
          <a:p>
            <a:r>
              <a:rPr lang="en-US" sz="2800" dirty="0"/>
              <a:t>College entrance exam scores were low, and high school instructors began to rebel at the heavy influence of the colleges</a:t>
            </a:r>
          </a:p>
          <a:p>
            <a:r>
              <a:rPr lang="en-US" sz="2800" dirty="0"/>
              <a:t>A “new movement” of physics teachers attempted to re-focus high school instruction on inductive, lab-centered learning</a:t>
            </a:r>
          </a:p>
        </p:txBody>
      </p:sp>
    </p:spTree>
    <p:extLst>
      <p:ext uri="{BB962C8B-B14F-4D97-AF65-F5344CB8AC3E}">
        <p14:creationId xmlns:p14="http://schemas.microsoft.com/office/powerpoint/2010/main" val="254722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8474-8943-41A1-A834-847CE7E5CE5E}"/>
              </a:ext>
            </a:extLst>
          </p:cNvPr>
          <p:cNvSpPr>
            <a:spLocks noGrp="1"/>
          </p:cNvSpPr>
          <p:nvPr>
            <p:ph type="title"/>
          </p:nvPr>
        </p:nvSpPr>
        <p:spPr/>
        <p:txBody>
          <a:bodyPr/>
          <a:lstStyle/>
          <a:p>
            <a:r>
              <a:rPr lang="en-US" sz="3600" dirty="0"/>
              <a:t>“De-Mathematization” and Backlash</a:t>
            </a:r>
          </a:p>
        </p:txBody>
      </p:sp>
      <p:sp>
        <p:nvSpPr>
          <p:cNvPr id="3" name="Content Placeholder 2">
            <a:extLst>
              <a:ext uri="{FF2B5EF4-FFF2-40B4-BE49-F238E27FC236}">
                <a16:creationId xmlns:a16="http://schemas.microsoft.com/office/drawing/2014/main" id="{B189558F-ADC4-497C-81CA-F35D4E93F206}"/>
              </a:ext>
            </a:extLst>
          </p:cNvPr>
          <p:cNvSpPr>
            <a:spLocks noGrp="1"/>
          </p:cNvSpPr>
          <p:nvPr>
            <p:ph idx="1"/>
          </p:nvPr>
        </p:nvSpPr>
        <p:spPr>
          <a:xfrm>
            <a:off x="457200" y="1441084"/>
            <a:ext cx="8229600" cy="4953000"/>
          </a:xfrm>
        </p:spPr>
        <p:txBody>
          <a:bodyPr/>
          <a:lstStyle/>
          <a:p>
            <a:pPr marL="0" indent="0">
              <a:buNone/>
            </a:pPr>
            <a:r>
              <a:rPr lang="en-US" sz="2800" dirty="0"/>
              <a:t>Some suggested “de-mathematization” of high school physics:</a:t>
            </a:r>
          </a:p>
          <a:p>
            <a:endParaRPr lang="en-US" dirty="0"/>
          </a:p>
          <a:p>
            <a:endParaRPr lang="en-US" dirty="0"/>
          </a:p>
        </p:txBody>
      </p:sp>
      <p:pic>
        <p:nvPicPr>
          <p:cNvPr id="4" name="Picture 3">
            <a:extLst>
              <a:ext uri="{FF2B5EF4-FFF2-40B4-BE49-F238E27FC236}">
                <a16:creationId xmlns:a16="http://schemas.microsoft.com/office/drawing/2014/main" id="{DDE3AD46-9BA6-460B-8A20-F9264A6B05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562" y="2631607"/>
            <a:ext cx="8213365" cy="1661160"/>
          </a:xfrm>
          <a:prstGeom prst="rect">
            <a:avLst/>
          </a:prstGeom>
          <a:noFill/>
          <a:ln>
            <a:noFill/>
          </a:ln>
        </p:spPr>
      </p:pic>
      <p:sp>
        <p:nvSpPr>
          <p:cNvPr id="5" name="Rectangle 4">
            <a:extLst>
              <a:ext uri="{FF2B5EF4-FFF2-40B4-BE49-F238E27FC236}">
                <a16:creationId xmlns:a16="http://schemas.microsoft.com/office/drawing/2014/main" id="{369B856E-3EA3-4EE3-8E47-ACE6B41DEC07}"/>
              </a:ext>
            </a:extLst>
          </p:cNvPr>
          <p:cNvSpPr/>
          <p:nvPr/>
        </p:nvSpPr>
        <p:spPr>
          <a:xfrm>
            <a:off x="3124200" y="4209897"/>
            <a:ext cx="3044551" cy="369332"/>
          </a:xfrm>
          <a:prstGeom prst="rect">
            <a:avLst/>
          </a:prstGeom>
        </p:spPr>
        <p:txBody>
          <a:bodyPr wrap="none">
            <a:spAutoFit/>
          </a:bodyPr>
          <a:lstStyle/>
          <a:p>
            <a:pPr marL="0" indent="0">
              <a:buNone/>
            </a:pPr>
            <a:r>
              <a:rPr lang="en-US" dirty="0"/>
              <a:t>Prof. A. A. Michelson (1909)</a:t>
            </a:r>
          </a:p>
        </p:txBody>
      </p:sp>
      <p:sp>
        <p:nvSpPr>
          <p:cNvPr id="6" name="Rectangle 5">
            <a:extLst>
              <a:ext uri="{FF2B5EF4-FFF2-40B4-BE49-F238E27FC236}">
                <a16:creationId xmlns:a16="http://schemas.microsoft.com/office/drawing/2014/main" id="{5F02C457-D777-49E7-9987-2656C20A0BD0}"/>
              </a:ext>
            </a:extLst>
          </p:cNvPr>
          <p:cNvSpPr/>
          <p:nvPr/>
        </p:nvSpPr>
        <p:spPr>
          <a:xfrm>
            <a:off x="304800" y="5235024"/>
            <a:ext cx="8382000" cy="1384995"/>
          </a:xfrm>
          <a:prstGeom prst="rect">
            <a:avLst/>
          </a:prstGeom>
        </p:spPr>
        <p:txBody>
          <a:bodyPr wrap="square">
            <a:spAutoFit/>
          </a:bodyPr>
          <a:lstStyle/>
          <a:p>
            <a:r>
              <a:rPr lang="en-US" sz="2800" dirty="0"/>
              <a:t>A backlash developed as some investigators tried to show that “de-mathematization” was leading to poor learning.</a:t>
            </a:r>
          </a:p>
        </p:txBody>
      </p:sp>
    </p:spTree>
    <p:extLst>
      <p:ext uri="{BB962C8B-B14F-4D97-AF65-F5344CB8AC3E}">
        <p14:creationId xmlns:p14="http://schemas.microsoft.com/office/powerpoint/2010/main" val="155461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887CC-5E71-4106-8BF8-D59E684A6A5D}"/>
              </a:ext>
            </a:extLst>
          </p:cNvPr>
          <p:cNvSpPr>
            <a:spLocks noGrp="1"/>
          </p:cNvSpPr>
          <p:nvPr>
            <p:ph type="title"/>
          </p:nvPr>
        </p:nvSpPr>
        <p:spPr>
          <a:xfrm>
            <a:off x="381000" y="274638"/>
            <a:ext cx="8305800" cy="1143000"/>
          </a:xfrm>
        </p:spPr>
        <p:txBody>
          <a:bodyPr/>
          <a:lstStyle/>
          <a:p>
            <a:r>
              <a:rPr lang="en-US" sz="3600" dirty="0"/>
              <a:t>Studies of Physics Students’ Math Skills</a:t>
            </a:r>
          </a:p>
        </p:txBody>
      </p:sp>
      <p:sp>
        <p:nvSpPr>
          <p:cNvPr id="3" name="Content Placeholder 2">
            <a:extLst>
              <a:ext uri="{FF2B5EF4-FFF2-40B4-BE49-F238E27FC236}">
                <a16:creationId xmlns:a16="http://schemas.microsoft.com/office/drawing/2014/main" id="{824C0F08-C70D-4361-BB46-092CE12CDBB2}"/>
              </a:ext>
            </a:extLst>
          </p:cNvPr>
          <p:cNvSpPr>
            <a:spLocks noGrp="1"/>
          </p:cNvSpPr>
          <p:nvPr>
            <p:ph idx="1"/>
          </p:nvPr>
        </p:nvSpPr>
        <p:spPr/>
        <p:txBody>
          <a:bodyPr/>
          <a:lstStyle/>
          <a:p>
            <a:r>
              <a:rPr lang="en-US" sz="2600" dirty="0"/>
              <a:t>Beginning in 1918 and continuing today, investigators have probed physics students’ mathematics preparation and asked whether it’s adequate for college physics. </a:t>
            </a:r>
          </a:p>
          <a:p>
            <a:r>
              <a:rPr lang="en-US" sz="2600" dirty="0"/>
              <a:t>Many mathematics diagnostic tests have been administered to high school and college physics students.</a:t>
            </a:r>
          </a:p>
          <a:p>
            <a:r>
              <a:rPr lang="en-US" sz="2600" dirty="0"/>
              <a:t>Almost always, students’ mathematics preparation has been found wanting. </a:t>
            </a:r>
          </a:p>
        </p:txBody>
      </p:sp>
    </p:spTree>
    <p:extLst>
      <p:ext uri="{BB962C8B-B14F-4D97-AF65-F5344CB8AC3E}">
        <p14:creationId xmlns:p14="http://schemas.microsoft.com/office/powerpoint/2010/main" val="289267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4307-FE5D-4D0E-BC36-30A4DD410017}"/>
              </a:ext>
            </a:extLst>
          </p:cNvPr>
          <p:cNvSpPr>
            <a:spLocks noGrp="1"/>
          </p:cNvSpPr>
          <p:nvPr>
            <p:ph type="title"/>
          </p:nvPr>
        </p:nvSpPr>
        <p:spPr>
          <a:xfrm>
            <a:off x="228600" y="274638"/>
            <a:ext cx="8458200" cy="1143000"/>
          </a:xfrm>
        </p:spPr>
        <p:txBody>
          <a:bodyPr/>
          <a:lstStyle/>
          <a:p>
            <a:r>
              <a:rPr lang="en-US" sz="3200" dirty="0"/>
              <a:t>Representative Results from Diagnostic Tests</a:t>
            </a:r>
          </a:p>
        </p:txBody>
      </p:sp>
      <p:sp>
        <p:nvSpPr>
          <p:cNvPr id="3" name="Content Placeholder 2">
            <a:extLst>
              <a:ext uri="{FF2B5EF4-FFF2-40B4-BE49-F238E27FC236}">
                <a16:creationId xmlns:a16="http://schemas.microsoft.com/office/drawing/2014/main" id="{FADB223C-3BA2-4AFD-B173-401A45C41745}"/>
              </a:ext>
            </a:extLst>
          </p:cNvPr>
          <p:cNvSpPr>
            <a:spLocks noGrp="1"/>
          </p:cNvSpPr>
          <p:nvPr>
            <p:ph idx="1"/>
          </p:nvPr>
        </p:nvSpPr>
        <p:spPr>
          <a:xfrm>
            <a:off x="457200" y="1219200"/>
            <a:ext cx="8229600" cy="4953000"/>
          </a:xfrm>
        </p:spPr>
        <p:txBody>
          <a:bodyPr/>
          <a:lstStyle/>
          <a:p>
            <a:r>
              <a:rPr lang="en-US" sz="2000" b="1" dirty="0"/>
              <a:t>Randall, Chapman, and Sutton (1918) </a:t>
            </a:r>
            <a:r>
              <a:rPr lang="en-US" sz="2000" dirty="0"/>
              <a:t>claimed poor performance showed that “de-mathematization” was damaging physics students’ ability to have “thorough understanding” and “exact thinking.”  </a:t>
            </a:r>
          </a:p>
          <a:p>
            <a:r>
              <a:rPr lang="en-US" sz="2000" b="1" dirty="0"/>
              <a:t>Hughes (1924)</a:t>
            </a:r>
            <a:r>
              <a:rPr lang="en-US" sz="2000" dirty="0"/>
              <a:t> argued to the contrary, that poor math performance by university students showed that it was </a:t>
            </a:r>
            <a:r>
              <a:rPr lang="en-US" sz="2000" i="1" dirty="0"/>
              <a:t>not</a:t>
            </a:r>
            <a:r>
              <a:rPr lang="en-US" sz="2000" dirty="0"/>
              <a:t> possible to “mathematize” high school physics to any great extent and still get satisfactory achievement. </a:t>
            </a:r>
          </a:p>
          <a:p>
            <a:r>
              <a:rPr lang="en-US" sz="2000" b="1" dirty="0" err="1"/>
              <a:t>Lohr</a:t>
            </a:r>
            <a:r>
              <a:rPr lang="en-US" sz="2000" b="1" dirty="0"/>
              <a:t> (1925)</a:t>
            </a:r>
            <a:r>
              <a:rPr lang="en-US" sz="2000" dirty="0"/>
              <a:t> concluded that it was necessary for university physics teachers to “re-teach until [they are] sure of assimilation of the mathematics involved before attempting to give the physics using these principles.” </a:t>
            </a:r>
          </a:p>
          <a:p>
            <a:r>
              <a:rPr lang="en-US" sz="2000" b="1" dirty="0" err="1"/>
              <a:t>Kilzer</a:t>
            </a:r>
            <a:r>
              <a:rPr lang="en-US" sz="2000" b="1" dirty="0"/>
              <a:t> (1929)</a:t>
            </a:r>
            <a:r>
              <a:rPr lang="en-US" sz="2000" dirty="0"/>
              <a:t> concluded that there was a need for “maintenance drills” covering the math needed in high school physics courses. </a:t>
            </a:r>
          </a:p>
          <a:p>
            <a:r>
              <a:rPr lang="en-US" sz="2000" b="1" dirty="0" err="1"/>
              <a:t>Breitenberger</a:t>
            </a:r>
            <a:r>
              <a:rPr lang="en-US" sz="2000" b="1" dirty="0"/>
              <a:t> (1992) </a:t>
            </a:r>
            <a:r>
              <a:rPr lang="en-US" sz="2000" dirty="0"/>
              <a:t>found that new physics </a:t>
            </a:r>
            <a:r>
              <a:rPr lang="en-US" sz="2000" i="1" dirty="0"/>
              <a:t>graduate</a:t>
            </a:r>
            <a:r>
              <a:rPr lang="en-US" sz="2000" dirty="0"/>
              <a:t> students were deficient in math skills and mathematical thinking!</a:t>
            </a:r>
          </a:p>
          <a:p>
            <a:endParaRPr lang="en-US" sz="2000" dirty="0"/>
          </a:p>
          <a:p>
            <a:endParaRPr lang="en-US" dirty="0"/>
          </a:p>
        </p:txBody>
      </p:sp>
    </p:spTree>
    <p:extLst>
      <p:ext uri="{BB962C8B-B14F-4D97-AF65-F5344CB8AC3E}">
        <p14:creationId xmlns:p14="http://schemas.microsoft.com/office/powerpoint/2010/main" val="183020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9AB3F-4A3C-49AD-A71E-262678A92B65}"/>
              </a:ext>
            </a:extLst>
          </p:cNvPr>
          <p:cNvSpPr>
            <a:spLocks noGrp="1"/>
          </p:cNvSpPr>
          <p:nvPr>
            <p:ph type="title"/>
          </p:nvPr>
        </p:nvSpPr>
        <p:spPr/>
        <p:txBody>
          <a:bodyPr/>
          <a:lstStyle/>
          <a:p>
            <a:r>
              <a:rPr lang="en-US" sz="3600" dirty="0"/>
              <a:t>Probes of Math’s Impact on Physics Performance…</a:t>
            </a:r>
          </a:p>
        </p:txBody>
      </p:sp>
      <p:sp>
        <p:nvSpPr>
          <p:cNvPr id="3" name="Content Placeholder 2">
            <a:extLst>
              <a:ext uri="{FF2B5EF4-FFF2-40B4-BE49-F238E27FC236}">
                <a16:creationId xmlns:a16="http://schemas.microsoft.com/office/drawing/2014/main" id="{DB5C5F65-3461-47D7-BD19-F1393BEBB048}"/>
              </a:ext>
            </a:extLst>
          </p:cNvPr>
          <p:cNvSpPr>
            <a:spLocks noGrp="1"/>
          </p:cNvSpPr>
          <p:nvPr>
            <p:ph idx="1"/>
          </p:nvPr>
        </p:nvSpPr>
        <p:spPr/>
        <p:txBody>
          <a:bodyPr/>
          <a:lstStyle/>
          <a:p>
            <a:r>
              <a:rPr lang="en-US" sz="2400" b="1" dirty="0"/>
              <a:t>Bless (1932) </a:t>
            </a:r>
            <a:r>
              <a:rPr lang="en-US" sz="2400" dirty="0"/>
              <a:t>found a very high correlation between university students’ physics grades and their scores on an arithmetic/algebra diagnostic test. </a:t>
            </a:r>
          </a:p>
          <a:p>
            <a:r>
              <a:rPr lang="en-US" sz="2400" b="1" dirty="0"/>
              <a:t>Carter (1932)</a:t>
            </a:r>
            <a:r>
              <a:rPr lang="en-US" sz="2400" dirty="0"/>
              <a:t> found a similarly high correlation among high school students.</a:t>
            </a:r>
          </a:p>
          <a:p>
            <a:pPr lvl="1"/>
            <a:r>
              <a:rPr lang="en-US" sz="2000" i="1" dirty="0"/>
              <a:t>However</a:t>
            </a:r>
            <a:r>
              <a:rPr lang="en-US" sz="2000" dirty="0"/>
              <a:t>, he noted that the correlation was sharply reduced when student’s “intelligence” (determined by an IQ test) was held constant  </a:t>
            </a:r>
          </a:p>
          <a:p>
            <a:r>
              <a:rPr lang="en-US" sz="2400" b="1" dirty="0" err="1"/>
              <a:t>Kruglak</a:t>
            </a:r>
            <a:r>
              <a:rPr lang="en-US" sz="2400" b="1" dirty="0"/>
              <a:t> and Keller (1950) </a:t>
            </a:r>
            <a:r>
              <a:rPr lang="en-US" sz="2400" dirty="0"/>
              <a:t>found a high correlation between math course grades and physics course grades of university students. </a:t>
            </a:r>
            <a:endParaRPr lang="en-US" dirty="0"/>
          </a:p>
        </p:txBody>
      </p:sp>
    </p:spTree>
    <p:extLst>
      <p:ext uri="{BB962C8B-B14F-4D97-AF65-F5344CB8AC3E}">
        <p14:creationId xmlns:p14="http://schemas.microsoft.com/office/powerpoint/2010/main" val="252225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24EA8-2AFF-4579-817A-8E57D740AB5D}"/>
              </a:ext>
            </a:extLst>
          </p:cNvPr>
          <p:cNvSpPr>
            <a:spLocks noGrp="1"/>
          </p:cNvSpPr>
          <p:nvPr>
            <p:ph type="title"/>
          </p:nvPr>
        </p:nvSpPr>
        <p:spPr/>
        <p:txBody>
          <a:bodyPr/>
          <a:lstStyle/>
          <a:p>
            <a:r>
              <a:rPr lang="en-US" sz="3600" dirty="0"/>
              <a:t>Additional Analogous Results Based on Grades or Diagnostic Test Scores, by:</a:t>
            </a:r>
          </a:p>
        </p:txBody>
      </p:sp>
      <p:sp>
        <p:nvSpPr>
          <p:cNvPr id="3" name="Content Placeholder 2">
            <a:extLst>
              <a:ext uri="{FF2B5EF4-FFF2-40B4-BE49-F238E27FC236}">
                <a16:creationId xmlns:a16="http://schemas.microsoft.com/office/drawing/2014/main" id="{F23758B4-7F37-46E1-B7FA-805ACD71F39A}"/>
              </a:ext>
            </a:extLst>
          </p:cNvPr>
          <p:cNvSpPr>
            <a:spLocks noGrp="1"/>
          </p:cNvSpPr>
          <p:nvPr>
            <p:ph idx="1"/>
          </p:nvPr>
        </p:nvSpPr>
        <p:spPr/>
        <p:txBody>
          <a:bodyPr/>
          <a:lstStyle/>
          <a:p>
            <a:pPr>
              <a:spcBef>
                <a:spcPts val="600"/>
              </a:spcBef>
            </a:pPr>
            <a:r>
              <a:rPr lang="en-US" sz="1400" dirty="0"/>
              <a:t>Blumenthal (1961)</a:t>
            </a:r>
          </a:p>
          <a:p>
            <a:pPr>
              <a:spcBef>
                <a:spcPts val="600"/>
              </a:spcBef>
            </a:pPr>
            <a:r>
              <a:rPr lang="en-US" sz="1400" dirty="0" err="1"/>
              <a:t>Bolte</a:t>
            </a:r>
            <a:r>
              <a:rPr lang="en-US" sz="1400" dirty="0"/>
              <a:t> (1966)</a:t>
            </a:r>
          </a:p>
          <a:p>
            <a:pPr>
              <a:spcBef>
                <a:spcPts val="600"/>
              </a:spcBef>
            </a:pPr>
            <a:r>
              <a:rPr lang="en-US" sz="1400" dirty="0"/>
              <a:t>Larkin and Brackett (1974)</a:t>
            </a:r>
          </a:p>
          <a:p>
            <a:pPr>
              <a:spcBef>
                <a:spcPts val="600"/>
              </a:spcBef>
            </a:pPr>
            <a:r>
              <a:rPr lang="en-US" sz="1400" dirty="0"/>
              <a:t>Hudson and McIntire (1977) </a:t>
            </a:r>
          </a:p>
          <a:p>
            <a:pPr>
              <a:spcBef>
                <a:spcPts val="600"/>
              </a:spcBef>
            </a:pPr>
            <a:r>
              <a:rPr lang="en-US" sz="1400" dirty="0"/>
              <a:t>Cohen, Hillman, and </a:t>
            </a:r>
            <a:r>
              <a:rPr lang="en-US" sz="1400" dirty="0" err="1"/>
              <a:t>Agne</a:t>
            </a:r>
            <a:r>
              <a:rPr lang="en-US" sz="1400" dirty="0"/>
              <a:t> (1978)</a:t>
            </a:r>
          </a:p>
          <a:p>
            <a:pPr>
              <a:spcBef>
                <a:spcPts val="600"/>
              </a:spcBef>
            </a:pPr>
            <a:r>
              <a:rPr lang="en-US" sz="1400" dirty="0"/>
              <a:t>Champagne, </a:t>
            </a:r>
            <a:r>
              <a:rPr lang="en-US" sz="1400" dirty="0" err="1"/>
              <a:t>Klopfer</a:t>
            </a:r>
            <a:r>
              <a:rPr lang="en-US" sz="1400" dirty="0"/>
              <a:t>, and Anderson (1980)</a:t>
            </a:r>
          </a:p>
          <a:p>
            <a:pPr>
              <a:spcBef>
                <a:spcPts val="600"/>
              </a:spcBef>
            </a:pPr>
            <a:r>
              <a:rPr lang="en-US" sz="1400" dirty="0"/>
              <a:t>Hudson and </a:t>
            </a:r>
            <a:r>
              <a:rPr lang="en-US" sz="1400" dirty="0" err="1"/>
              <a:t>Rottmann</a:t>
            </a:r>
            <a:r>
              <a:rPr lang="en-US" sz="1400" dirty="0"/>
              <a:t> (1981) </a:t>
            </a:r>
          </a:p>
          <a:p>
            <a:pPr>
              <a:spcBef>
                <a:spcPts val="600"/>
              </a:spcBef>
            </a:pPr>
            <a:r>
              <a:rPr lang="en-US" sz="1400" dirty="0"/>
              <a:t>Champagne and </a:t>
            </a:r>
            <a:r>
              <a:rPr lang="en-US" sz="1400" dirty="0" err="1"/>
              <a:t>Klopfer</a:t>
            </a:r>
            <a:r>
              <a:rPr lang="en-US" sz="1400" dirty="0"/>
              <a:t> (1982)</a:t>
            </a:r>
          </a:p>
          <a:p>
            <a:pPr>
              <a:spcBef>
                <a:spcPts val="600"/>
              </a:spcBef>
            </a:pPr>
            <a:r>
              <a:rPr lang="en-US" sz="1400" dirty="0"/>
              <a:t>Hudson and Liberman (1982)</a:t>
            </a:r>
          </a:p>
          <a:p>
            <a:pPr>
              <a:spcBef>
                <a:spcPts val="600"/>
              </a:spcBef>
            </a:pPr>
            <a:r>
              <a:rPr lang="en-US" sz="1400" dirty="0"/>
              <a:t>Wollman and </a:t>
            </a:r>
            <a:r>
              <a:rPr lang="en-US" sz="1400" dirty="0" err="1"/>
              <a:t>Lawrenz</a:t>
            </a:r>
            <a:r>
              <a:rPr lang="en-US" sz="1400" dirty="0"/>
              <a:t> (1984) </a:t>
            </a:r>
          </a:p>
          <a:p>
            <a:pPr>
              <a:spcBef>
                <a:spcPts val="600"/>
              </a:spcBef>
            </a:pPr>
            <a:r>
              <a:rPr lang="en-US" sz="1400" dirty="0"/>
              <a:t>Griffith (1985)</a:t>
            </a:r>
          </a:p>
          <a:p>
            <a:pPr>
              <a:spcBef>
                <a:spcPts val="600"/>
              </a:spcBef>
            </a:pPr>
            <a:r>
              <a:rPr lang="en-US" sz="1400" dirty="0" err="1"/>
              <a:t>Halloun</a:t>
            </a:r>
            <a:r>
              <a:rPr lang="en-US" sz="1400" dirty="0"/>
              <a:t> and </a:t>
            </a:r>
            <a:r>
              <a:rPr lang="en-US" sz="1400" dirty="0" err="1"/>
              <a:t>Hestenes</a:t>
            </a:r>
            <a:r>
              <a:rPr lang="en-US" sz="1400" dirty="0"/>
              <a:t> (1985)</a:t>
            </a:r>
          </a:p>
          <a:p>
            <a:pPr>
              <a:spcBef>
                <a:spcPts val="600"/>
              </a:spcBef>
            </a:pPr>
            <a:r>
              <a:rPr lang="en-US" sz="1400" dirty="0"/>
              <a:t>Hudson (1986)</a:t>
            </a:r>
          </a:p>
          <a:p>
            <a:pPr>
              <a:spcBef>
                <a:spcPts val="600"/>
              </a:spcBef>
            </a:pPr>
            <a:r>
              <a:rPr lang="en-US" sz="1400" dirty="0"/>
              <a:t>McCammon, Golden, and </a:t>
            </a:r>
            <a:r>
              <a:rPr lang="en-US" sz="1400" dirty="0" err="1"/>
              <a:t>Wuensch</a:t>
            </a:r>
            <a:r>
              <a:rPr lang="en-US" sz="1400" dirty="0"/>
              <a:t> (1988)</a:t>
            </a:r>
          </a:p>
          <a:p>
            <a:pPr>
              <a:spcBef>
                <a:spcPts val="600"/>
              </a:spcBef>
            </a:pPr>
            <a:r>
              <a:rPr lang="en-US" sz="1400" dirty="0"/>
              <a:t>Linder and Hudson (1989)</a:t>
            </a:r>
          </a:p>
          <a:p>
            <a:pPr>
              <a:spcBef>
                <a:spcPts val="600"/>
              </a:spcBef>
            </a:pPr>
            <a:r>
              <a:rPr lang="en-US" sz="1400" dirty="0"/>
              <a:t>Hart and Cottle (1993)</a:t>
            </a:r>
          </a:p>
          <a:p>
            <a:pPr>
              <a:spcBef>
                <a:spcPts val="600"/>
              </a:spcBef>
            </a:pPr>
            <a:r>
              <a:rPr lang="en-US" sz="1400" dirty="0"/>
              <a:t>Alters (1995)</a:t>
            </a:r>
          </a:p>
          <a:p>
            <a:pPr>
              <a:spcBef>
                <a:spcPts val="600"/>
              </a:spcBef>
            </a:pPr>
            <a:r>
              <a:rPr lang="en-US" sz="1400" dirty="0"/>
              <a:t>Sadler and Tai (2001)</a:t>
            </a:r>
          </a:p>
          <a:p>
            <a:pPr>
              <a:spcBef>
                <a:spcPts val="900"/>
              </a:spcBef>
            </a:pPr>
            <a:endParaRPr lang="en-US" sz="1400" dirty="0"/>
          </a:p>
          <a:p>
            <a:endParaRPr lang="en-US" dirty="0"/>
          </a:p>
        </p:txBody>
      </p:sp>
    </p:spTree>
    <p:extLst>
      <p:ext uri="{BB962C8B-B14F-4D97-AF65-F5344CB8AC3E}">
        <p14:creationId xmlns:p14="http://schemas.microsoft.com/office/powerpoint/2010/main" val="202806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4237</TotalTime>
  <Words>1430</Words>
  <Application>Microsoft Office PowerPoint</Application>
  <PresentationFormat>On-screen Show (4:3)</PresentationFormat>
  <Paragraphs>105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ＭＳ Ｐゴシック</vt:lpstr>
      <vt:lpstr>Arial</vt:lpstr>
      <vt:lpstr>Default Design</vt:lpstr>
      <vt:lpstr>Historical Sketch of Research on Mathematization in Physics Education</vt:lpstr>
      <vt:lpstr>Development of Students’ Mathematical Thinking</vt:lpstr>
      <vt:lpstr>The High School-College Connection</vt:lpstr>
      <vt:lpstr>The Teacher Preparation Dilemma</vt:lpstr>
      <vt:lpstr>“De-Mathematization” and Backlash</vt:lpstr>
      <vt:lpstr>Studies of Physics Students’ Math Skills</vt:lpstr>
      <vt:lpstr>Representative Results from Diagnostic Tests</vt:lpstr>
      <vt:lpstr>Probes of Math’s Impact on Physics Performance…</vt:lpstr>
      <vt:lpstr>Additional Analogous Results Based on Grades or Diagnostic Test Scores, by:</vt:lpstr>
      <vt:lpstr>But the Problem is More Complicated…</vt:lpstr>
      <vt:lpstr>Glimpses of the Future…</vt:lpstr>
      <vt:lpstr>PowerPoint Presentation</vt:lpstr>
      <vt:lpstr>Interlude</vt:lpstr>
      <vt:lpstr>McDermott and the PEG</vt:lpstr>
      <vt:lpstr>Some Examples</vt:lpstr>
      <vt:lpstr>Further Work</vt:lpstr>
      <vt:lpstr>Redish and the Maryland PER Group</vt:lpstr>
      <vt:lpstr>Mental Models for Mathematization</vt:lpstr>
      <vt:lpstr>Later Work by the Maryland Group</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gewichtheber99</dc:creator>
  <cp:lastModifiedBy>David Meltzer</cp:lastModifiedBy>
  <cp:revision>472</cp:revision>
  <cp:lastPrinted>1601-01-01T00:00:00Z</cp:lastPrinted>
  <dcterms:created xsi:type="dcterms:W3CDTF">2013-03-14T05:41:31Z</dcterms:created>
  <dcterms:modified xsi:type="dcterms:W3CDTF">2017-07-28T10:29:44Z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