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591" r:id="rId3"/>
    <p:sldId id="320" r:id="rId4"/>
    <p:sldId id="329" r:id="rId5"/>
    <p:sldId id="288" r:id="rId6"/>
    <p:sldId id="605" r:id="rId7"/>
    <p:sldId id="598" r:id="rId8"/>
    <p:sldId id="604" r:id="rId9"/>
    <p:sldId id="606" r:id="rId10"/>
    <p:sldId id="602" r:id="rId11"/>
    <p:sldId id="257" r:id="rId12"/>
    <p:sldId id="594" r:id="rId13"/>
    <p:sldId id="603" r:id="rId14"/>
    <p:sldId id="330" r:id="rId15"/>
    <p:sldId id="609" r:id="rId16"/>
    <p:sldId id="607" r:id="rId17"/>
    <p:sldId id="597" r:id="rId18"/>
    <p:sldId id="599" r:id="rId19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073" autoAdjust="0"/>
    <p:restoredTop sz="94660"/>
  </p:normalViewPr>
  <p:slideViewPr>
    <p:cSldViewPr snapToGrid="0">
      <p:cViewPr varScale="1">
        <p:scale>
          <a:sx n="132" d="100"/>
          <a:sy n="132" d="100"/>
        </p:scale>
        <p:origin x="101" y="31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9E3AF4-A6F3-46F7-A9D6-71400D17F8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6ECF17-8F22-4790-B347-943926CC8B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525303-4C4C-4BF5-B639-1AA30AA31E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099E5-BFE7-4D58-BDDD-8FEC368980B8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9F43D3-4B5F-435E-8C10-76F4C6F986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D090F7-06A3-463B-895D-81BA4027B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48BD4-E4CF-4BD4-B888-0CF79FEB8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338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525A71-9DF4-4203-9550-CB7F5FDF55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25D67F-0800-4EFC-8D0B-58CDF3904A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4DBC02-9E78-408C-AF01-D51BF8E202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099E5-BFE7-4D58-BDDD-8FEC368980B8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165A46-1741-43B6-A28C-E929F1006F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627A51-A39D-40A6-BCB4-EA9133476D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48BD4-E4CF-4BD4-B888-0CF79FEB8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328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00D98DE-1520-4A90-9A73-499CDE3A58B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9651EA-687A-46F5-8BEA-F12D1E4436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091D49-82F3-4907-A144-E458F51EB7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099E5-BFE7-4D58-BDDD-8FEC368980B8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2326A1-6965-4692-8083-A5FF5BA684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6C089E-B346-4A92-BB1A-5C6CD993B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48BD4-E4CF-4BD4-B888-0CF79FEB8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539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83AA1F-A387-4650-AC41-178543BA10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E6D284-476D-4684-91DE-A765F91D95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3B1E52-37BD-4FFD-9F54-AC45FCCAB7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099E5-BFE7-4D58-BDDD-8FEC368980B8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6DFD39-296A-428A-B475-93F32BA01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B36CD7-1FFB-4F77-A395-F8237EABE5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48BD4-E4CF-4BD4-B888-0CF79FEB8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946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31DE82-901E-43E9-BCAD-4AD5532A39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DE9B38-5C54-4F9E-BA69-BF980B643F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0DF4E1-BB09-4FC1-90FE-8C84B71715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099E5-BFE7-4D58-BDDD-8FEC368980B8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091F5F-2C4F-4068-9DDE-612F8F00E3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C9F7D7-D26F-42A5-B29A-240313F9BA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48BD4-E4CF-4BD4-B888-0CF79FEB8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694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1923A7-9F47-41C4-A3C2-CF490D3EB8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710375-CC8A-4A0A-859D-F2AA63EEFE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8E6E17-C54E-4A56-BD1F-50A8E0CED4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F689FC-D002-45FE-985F-16DABBB69B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099E5-BFE7-4D58-BDDD-8FEC368980B8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BEF4A2-526D-4633-99D8-AE61752F83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84F540-A7D1-479B-B761-C8295B8DAB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48BD4-E4CF-4BD4-B888-0CF79FEB8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751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955AEF-49D4-437A-B84F-8F75972D68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446014-530F-4A0E-9149-9A9FFED482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16BD3C-F175-4860-9B2D-BD7733D500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9922648-74A7-49EE-82B1-9417754224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9F60402-766A-4676-8526-F6614E641A2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514C3C7-3614-4D8D-AFFB-049154CC9F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099E5-BFE7-4D58-BDDD-8FEC368980B8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F96004A-63FE-4350-8274-AF96F9C2D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DA5EF6C-DF85-4F94-9CEB-9A661A04E4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48BD4-E4CF-4BD4-B888-0CF79FEB8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925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9D28AA-EF2E-4FD6-AE98-94DFFD8A20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FBE3554-5663-412C-AABA-1F65C97E0E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099E5-BFE7-4D58-BDDD-8FEC368980B8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42C641-A769-42A2-8FC5-8C154425F8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D81BEA-5075-4EDC-87F9-85B4AF9F1B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48BD4-E4CF-4BD4-B888-0CF79FEB8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494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6EEAD7C-E431-4FDF-A369-D12D25B529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099E5-BFE7-4D58-BDDD-8FEC368980B8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5841AE2-19CB-4F81-920C-FA704AFDC4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2841DD-A8E7-4546-8E05-F72BE268A9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48BD4-E4CF-4BD4-B888-0CF79FEB8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982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D881C8-0712-40A1-8747-A6923A9D6A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DFA2A6-5D72-45DF-8E98-3E76596F1E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204CCF-0158-4997-A4BE-141EF62FCA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5C283F-6C13-496B-A812-3945678221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099E5-BFE7-4D58-BDDD-8FEC368980B8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6EE4A4-AABC-4CCE-AC11-C971DD8BFA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D3725-5344-49CC-950F-D279C6DDC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48BD4-E4CF-4BD4-B888-0CF79FEB8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47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834C26-03A9-4B13-812B-F1662097BB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8351017-51CD-4982-862E-C5C0E83DAD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8F3A73-5997-4B30-8B1F-8BF02E6613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6632E4-0C0E-459F-8108-08DE54AEDE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099E5-BFE7-4D58-BDDD-8FEC368980B8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578C09-63E5-445C-8DC4-A351542C57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B68491-37C4-4195-87DE-E6ADC9F93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48BD4-E4CF-4BD4-B888-0CF79FEB8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350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BAA1C80-9251-47F3-87F5-2CE72591CF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D4EDF0-918E-4184-94E8-79D985DDB8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F72C7E-E2CD-4D53-A965-BDC40A193C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C099E5-BFE7-4D58-BDDD-8FEC368980B8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62BCCF-1C05-49B9-A513-EED969DD3C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EB6CE7-AD84-4984-9175-32889F5A1D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C48BD4-E4CF-4BD4-B888-0CF79FEB8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588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3FCCB9-3D34-4AB1-9713-14E8E37C07F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+mn-lt"/>
              </a:rPr>
              <a:t>Physics Students’ Mathematical Difficulties with Operations and Algebra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7BACA0-84A7-40DB-BEF9-0BD1758DFB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99197"/>
            <a:ext cx="9144000" cy="1655762"/>
          </a:xfrm>
        </p:spPr>
        <p:txBody>
          <a:bodyPr/>
          <a:lstStyle/>
          <a:p>
            <a:r>
              <a:rPr lang="en-US" dirty="0"/>
              <a:t>Dakota H. King and David E. Meltzer</a:t>
            </a:r>
          </a:p>
          <a:p>
            <a:r>
              <a:rPr lang="en-US" dirty="0"/>
              <a:t>Arizona State University</a:t>
            </a:r>
          </a:p>
          <a:p>
            <a:r>
              <a:rPr lang="en-US" dirty="0"/>
              <a:t>Supported in part by NSF DUE #1504986 and #1914712</a:t>
            </a:r>
          </a:p>
        </p:txBody>
      </p:sp>
    </p:spTree>
    <p:extLst>
      <p:ext uri="{BB962C8B-B14F-4D97-AF65-F5344CB8AC3E}">
        <p14:creationId xmlns:p14="http://schemas.microsoft.com/office/powerpoint/2010/main" val="25541031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itle 1">
            <a:extLst>
              <a:ext uri="{FF2B5EF4-FFF2-40B4-BE49-F238E27FC236}">
                <a16:creationId xmlns:a16="http://schemas.microsoft.com/office/drawing/2014/main" id="{DB20CB09-5EF9-4A85-BA0D-90842DEB50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15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latin typeface="+mn-lt"/>
              </a:rPr>
              <a:t>Grouping “Correct” students on kinematics problem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A714AC1-CBA8-46FA-9339-A810F864A44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744" t="-2274" r="64862" b="59354"/>
          <a:stretch/>
        </p:blipFill>
        <p:spPr>
          <a:xfrm>
            <a:off x="2899429" y="3457284"/>
            <a:ext cx="1129592" cy="643680"/>
          </a:xfrm>
          <a:prstGeom prst="rect">
            <a:avLst/>
          </a:prstGeom>
          <a:ln w="38100">
            <a:solidFill>
              <a:schemeClr val="accent6"/>
            </a:solidFill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F07DFBE-37E4-4549-9E39-B91143F13C9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0548" t="-1" r="52091" b="58882"/>
          <a:stretch/>
        </p:blipFill>
        <p:spPr>
          <a:xfrm>
            <a:off x="2900137" y="2657146"/>
            <a:ext cx="1129592" cy="640174"/>
          </a:xfrm>
          <a:prstGeom prst="rect">
            <a:avLst/>
          </a:prstGeom>
          <a:ln w="38100">
            <a:solidFill>
              <a:schemeClr val="accent6"/>
            </a:solidFill>
          </a:ln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74BAE7E-6661-4105-A413-15CDF1F2C721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9589" t="2495" r="47605" b="55465"/>
          <a:stretch/>
        </p:blipFill>
        <p:spPr>
          <a:xfrm>
            <a:off x="2899429" y="1854417"/>
            <a:ext cx="1129592" cy="643679"/>
          </a:xfrm>
          <a:prstGeom prst="rect">
            <a:avLst/>
          </a:prstGeom>
          <a:ln w="38100">
            <a:solidFill>
              <a:schemeClr val="accent6"/>
            </a:solidFill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34D284F-6E57-44F4-8045-B508D821F3E4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3853" r="75214" b="25614"/>
          <a:stretch/>
        </p:blipFill>
        <p:spPr>
          <a:xfrm>
            <a:off x="5439897" y="1810139"/>
            <a:ext cx="1315752" cy="2483550"/>
          </a:xfrm>
          <a:prstGeom prst="rect">
            <a:avLst/>
          </a:prstGeom>
          <a:ln w="38100">
            <a:solidFill>
              <a:schemeClr val="accent6"/>
            </a:solidFill>
          </a:ln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933766BA-703B-45B1-B89E-E67A2DD9D2C1}"/>
              </a:ext>
            </a:extLst>
          </p:cNvPr>
          <p:cNvSpPr txBox="1"/>
          <p:nvPr/>
        </p:nvSpPr>
        <p:spPr>
          <a:xfrm>
            <a:off x="2458099" y="5455770"/>
            <a:ext cx="2012247" cy="492443"/>
          </a:xfrm>
          <a:prstGeom prst="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600" b="1" dirty="0"/>
              <a:t>All correct</a:t>
            </a:r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8FA4044C-FDDB-4E69-9A1D-C18FBD46F7D4}"/>
              </a:ext>
            </a:extLst>
          </p:cNvPr>
          <p:cNvCxnSpPr/>
          <p:nvPr/>
        </p:nvCxnSpPr>
        <p:spPr>
          <a:xfrm>
            <a:off x="4140963" y="2176256"/>
            <a:ext cx="1175176" cy="0"/>
          </a:xfrm>
          <a:prstGeom prst="straightConnector1">
            <a:avLst/>
          </a:prstGeom>
          <a:ln w="762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0652454E-DF47-460F-B648-74BE0AC23368}"/>
              </a:ext>
            </a:extLst>
          </p:cNvPr>
          <p:cNvCxnSpPr/>
          <p:nvPr/>
        </p:nvCxnSpPr>
        <p:spPr>
          <a:xfrm>
            <a:off x="4140963" y="2977233"/>
            <a:ext cx="1175176" cy="0"/>
          </a:xfrm>
          <a:prstGeom prst="straightConnector1">
            <a:avLst/>
          </a:prstGeom>
          <a:ln w="762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866966B1-0C7C-4917-9B41-C2B3F566AEB3}"/>
              </a:ext>
            </a:extLst>
          </p:cNvPr>
          <p:cNvCxnSpPr/>
          <p:nvPr/>
        </p:nvCxnSpPr>
        <p:spPr>
          <a:xfrm>
            <a:off x="4140963" y="3765083"/>
            <a:ext cx="1175176" cy="0"/>
          </a:xfrm>
          <a:prstGeom prst="straightConnector1">
            <a:avLst/>
          </a:prstGeom>
          <a:ln w="762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Arrow: Right 42">
            <a:extLst>
              <a:ext uri="{FF2B5EF4-FFF2-40B4-BE49-F238E27FC236}">
                <a16:creationId xmlns:a16="http://schemas.microsoft.com/office/drawing/2014/main" id="{7D124558-270D-4C31-A4CD-465421DCF328}"/>
              </a:ext>
            </a:extLst>
          </p:cNvPr>
          <p:cNvSpPr/>
          <p:nvPr/>
        </p:nvSpPr>
        <p:spPr>
          <a:xfrm rot="5400000">
            <a:off x="3002191" y="4249084"/>
            <a:ext cx="924065" cy="1129592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ACF0AF4B-B64D-43F2-808E-C3B12BD6C232}"/>
              </a:ext>
            </a:extLst>
          </p:cNvPr>
          <p:cNvCxnSpPr/>
          <p:nvPr/>
        </p:nvCxnSpPr>
        <p:spPr>
          <a:xfrm>
            <a:off x="6872082" y="2176256"/>
            <a:ext cx="1175176" cy="0"/>
          </a:xfrm>
          <a:prstGeom prst="straightConnector1">
            <a:avLst/>
          </a:prstGeom>
          <a:ln w="762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20ABB9BA-37EA-4271-BB40-3C269BFECA57}"/>
              </a:ext>
            </a:extLst>
          </p:cNvPr>
          <p:cNvCxnSpPr/>
          <p:nvPr/>
        </p:nvCxnSpPr>
        <p:spPr>
          <a:xfrm>
            <a:off x="6872082" y="2988704"/>
            <a:ext cx="1175176" cy="0"/>
          </a:xfrm>
          <a:prstGeom prst="straightConnector1">
            <a:avLst/>
          </a:prstGeom>
          <a:ln w="762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7A7AA9CD-0272-4A26-B315-25E966A1B43F}"/>
              </a:ext>
            </a:extLst>
          </p:cNvPr>
          <p:cNvCxnSpPr/>
          <p:nvPr/>
        </p:nvCxnSpPr>
        <p:spPr>
          <a:xfrm>
            <a:off x="6872082" y="3783562"/>
            <a:ext cx="1175176" cy="0"/>
          </a:xfrm>
          <a:prstGeom prst="straightConnector1">
            <a:avLst/>
          </a:prstGeom>
          <a:ln w="762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7" name="Picture 26">
            <a:extLst>
              <a:ext uri="{FF2B5EF4-FFF2-40B4-BE49-F238E27FC236}">
                <a16:creationId xmlns:a16="http://schemas.microsoft.com/office/drawing/2014/main" id="{DC9304B1-A49A-4A70-97FF-3CD2269FFD4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744" t="-2274" r="64862" b="59354"/>
          <a:stretch/>
        </p:blipFill>
        <p:spPr>
          <a:xfrm>
            <a:off x="8162983" y="3457284"/>
            <a:ext cx="1129592" cy="643680"/>
          </a:xfrm>
          <a:prstGeom prst="rect">
            <a:avLst/>
          </a:prstGeom>
          <a:ln w="38100">
            <a:solidFill>
              <a:schemeClr val="accent6"/>
            </a:solidFill>
          </a:ln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D1B09A22-D2A3-4DA7-9785-796E63A2A5B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0548" t="-1" r="52091" b="58882"/>
          <a:stretch/>
        </p:blipFill>
        <p:spPr>
          <a:xfrm>
            <a:off x="8163691" y="2657146"/>
            <a:ext cx="1129592" cy="640174"/>
          </a:xfrm>
          <a:prstGeom prst="rect">
            <a:avLst/>
          </a:prstGeom>
          <a:ln w="38100">
            <a:solidFill>
              <a:srgbClr val="FF0000"/>
            </a:solidFill>
          </a:ln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AA2F9082-5A75-466F-A21D-2DDB34602BB2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9589" t="2495" r="47605" b="55465"/>
          <a:stretch/>
        </p:blipFill>
        <p:spPr>
          <a:xfrm>
            <a:off x="8162983" y="1854417"/>
            <a:ext cx="1129592" cy="643679"/>
          </a:xfrm>
          <a:prstGeom prst="rect">
            <a:avLst/>
          </a:prstGeom>
          <a:ln w="38100">
            <a:solidFill>
              <a:schemeClr val="accent6"/>
            </a:solidFill>
          </a:ln>
        </p:spPr>
      </p:pic>
      <p:sp>
        <p:nvSpPr>
          <p:cNvPr id="30" name="Arrow: Right 29">
            <a:extLst>
              <a:ext uri="{FF2B5EF4-FFF2-40B4-BE49-F238E27FC236}">
                <a16:creationId xmlns:a16="http://schemas.microsoft.com/office/drawing/2014/main" id="{E6C69E5A-1293-4DE4-A867-A53DF8B111EA}"/>
              </a:ext>
            </a:extLst>
          </p:cNvPr>
          <p:cNvSpPr/>
          <p:nvPr/>
        </p:nvSpPr>
        <p:spPr>
          <a:xfrm rot="5400000">
            <a:off x="8265743" y="4249084"/>
            <a:ext cx="924065" cy="1129594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603F689B-5E00-436B-90B3-86B84BAFE71E}"/>
              </a:ext>
            </a:extLst>
          </p:cNvPr>
          <p:cNvSpPr txBox="1"/>
          <p:nvPr/>
        </p:nvSpPr>
        <p:spPr>
          <a:xfrm>
            <a:off x="7677820" y="5426396"/>
            <a:ext cx="2122142" cy="892552"/>
          </a:xfrm>
          <a:prstGeom prst="rect">
            <a:avLst/>
          </a:prstGeom>
          <a:noFill/>
          <a:ln w="28575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600" b="1" dirty="0"/>
              <a:t>“Operational”</a:t>
            </a:r>
          </a:p>
          <a:p>
            <a:pPr algn="ctr"/>
            <a:r>
              <a:rPr lang="en-US" sz="2600" b="1" dirty="0"/>
              <a:t>error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1AABC9B-E011-40D5-88C2-1CC1EA8791F7}"/>
              </a:ext>
            </a:extLst>
          </p:cNvPr>
          <p:cNvSpPr txBox="1"/>
          <p:nvPr/>
        </p:nvSpPr>
        <p:spPr>
          <a:xfrm>
            <a:off x="2703484" y="1157694"/>
            <a:ext cx="169123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/>
              <a:t>Student A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7A9A044-4BFE-4009-BD16-047F8A02DABA}"/>
              </a:ext>
            </a:extLst>
          </p:cNvPr>
          <p:cNvSpPr txBox="1"/>
          <p:nvPr/>
        </p:nvSpPr>
        <p:spPr>
          <a:xfrm>
            <a:off x="7951195" y="1156549"/>
            <a:ext cx="177412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/>
              <a:t>Student B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7D176B3-69BF-4C38-8456-F8D596C6D24E}"/>
              </a:ext>
            </a:extLst>
          </p:cNvPr>
          <p:cNvSpPr txBox="1"/>
          <p:nvPr/>
        </p:nvSpPr>
        <p:spPr>
          <a:xfrm>
            <a:off x="4900826" y="1157694"/>
            <a:ext cx="244489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dirty="0"/>
              <a:t>Students A &amp; B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D85CD45F-50C4-454D-AECC-E62D828CE806}"/>
              </a:ext>
            </a:extLst>
          </p:cNvPr>
          <p:cNvSpPr txBox="1"/>
          <p:nvPr/>
        </p:nvSpPr>
        <p:spPr>
          <a:xfrm>
            <a:off x="5316139" y="4980120"/>
            <a:ext cx="1614271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dirty="0"/>
              <a:t>Correct response</a:t>
            </a: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48807236-EE5A-4795-A9FC-B22AF85B0686}"/>
              </a:ext>
            </a:extLst>
          </p:cNvPr>
          <p:cNvCxnSpPr>
            <a:cxnSpLocks/>
          </p:cNvCxnSpPr>
          <p:nvPr/>
        </p:nvCxnSpPr>
        <p:spPr>
          <a:xfrm flipV="1">
            <a:off x="6123274" y="4386279"/>
            <a:ext cx="0" cy="63448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3077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18" grpId="0" animBg="1"/>
      <p:bldP spid="43" grpId="0" animBg="1"/>
      <p:bldP spid="30" grpId="0" animBg="1"/>
      <p:bldP spid="31" grpId="0" animBg="1"/>
      <p:bldP spid="3" grpId="0"/>
      <p:bldP spid="32" grpId="0"/>
      <p:bldP spid="33" grpId="0"/>
      <p:bldP spid="3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5B0FD3F-5BD0-4713-BE6D-2B539FC9E015}"/>
              </a:ext>
            </a:extLst>
          </p:cNvPr>
          <p:cNvSpPr txBox="1"/>
          <p:nvPr/>
        </p:nvSpPr>
        <p:spPr>
          <a:xfrm>
            <a:off x="1183433" y="1460865"/>
            <a:ext cx="37750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PHY 111 Tempe Fall 2019 (</a:t>
            </a:r>
            <a:r>
              <a:rPr lang="en-US" sz="2000" b="1" i="1" dirty="0"/>
              <a:t>N</a:t>
            </a:r>
            <a:r>
              <a:rPr lang="en-US" sz="2000" b="1" dirty="0"/>
              <a:t>=106)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E5355DE-DD40-46E9-8F62-468BAC57994D}"/>
              </a:ext>
            </a:extLst>
          </p:cNvPr>
          <p:cNvSpPr txBox="1"/>
          <p:nvPr/>
        </p:nvSpPr>
        <p:spPr>
          <a:xfrm>
            <a:off x="7047353" y="1460865"/>
            <a:ext cx="3788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CU Fall 2019 (</a:t>
            </a:r>
            <a:r>
              <a:rPr lang="en-US" sz="2000" b="1" i="1" dirty="0"/>
              <a:t>N</a:t>
            </a:r>
            <a:r>
              <a:rPr lang="en-US" sz="2000" b="1" dirty="0"/>
              <a:t>=191)</a:t>
            </a: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9E125C53-401F-47A6-8E8D-7F0D7F7D74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latin typeface="+mn-lt"/>
              </a:rPr>
              <a:t>Quantifying the “Correct” groups</a:t>
            </a:r>
            <a:br>
              <a:rPr lang="en-US" sz="3600" b="1" dirty="0">
                <a:latin typeface="+mn-lt"/>
              </a:rPr>
            </a:br>
            <a:r>
              <a:rPr lang="en-US" sz="3600" b="1" dirty="0">
                <a:latin typeface="+mn-lt"/>
              </a:rPr>
              <a:t>(All correct and “Operational” error)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92B50E5-5AE5-4DD0-8961-7685AB0E4CBB}"/>
              </a:ext>
            </a:extLst>
          </p:cNvPr>
          <p:cNvSpPr txBox="1"/>
          <p:nvPr/>
        </p:nvSpPr>
        <p:spPr>
          <a:xfrm>
            <a:off x="1735492" y="5737852"/>
            <a:ext cx="8845421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>
                <a:solidFill>
                  <a:schemeClr val="accent1"/>
                </a:solidFill>
              </a:rPr>
              <a:t>Most students who solve the symbolic kinematics problem correctly, solve all “operation” problems correctly. </a:t>
            </a: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32003D25-D3C6-4C85-9B8A-9E49EC9B8B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9014" y="1882935"/>
            <a:ext cx="5090600" cy="3375952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68F43CC3-AF7B-4617-B191-9277F035A1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94688" y="1917422"/>
            <a:ext cx="5093558" cy="3341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0831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2" grpId="0"/>
      <p:bldP spid="16" grpId="0"/>
      <p:bldP spid="1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C11BA8-F353-43C6-9F78-2DB84F60CE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6124" y="131861"/>
            <a:ext cx="10759751" cy="1295724"/>
          </a:xfrm>
        </p:spPr>
        <p:txBody>
          <a:bodyPr/>
          <a:lstStyle/>
          <a:p>
            <a:r>
              <a:rPr lang="en-US" b="1" dirty="0">
                <a:latin typeface="+mn-lt"/>
              </a:rPr>
              <a:t>“Operational” and “non-operational” errors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C24C24-A4C3-45EF-9009-A3B416678A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508385"/>
            <a:ext cx="10515600" cy="4351338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en-US" dirty="0"/>
              <a:t>We now examine the “incorrect” students and group them into two groups: “operational” errors and “non-operational” errors</a:t>
            </a:r>
          </a:p>
          <a:p>
            <a:pPr>
              <a:spcAft>
                <a:spcPts val="1800"/>
              </a:spcAft>
            </a:pPr>
            <a:r>
              <a:rPr lang="en-US" dirty="0"/>
              <a:t>Define errors on any of the three fraction problems as “operational” errors</a:t>
            </a:r>
          </a:p>
          <a:p>
            <a:pPr>
              <a:spcAft>
                <a:spcPts val="1800"/>
              </a:spcAft>
            </a:pPr>
            <a:r>
              <a:rPr lang="en-US" dirty="0"/>
              <a:t>Define “non-operational errors” as errors that occur when the student answers all fraction problems correctly while also answering the kinematic problem </a:t>
            </a:r>
            <a:r>
              <a:rPr lang="en-US" i="1" dirty="0"/>
              <a:t>incorrectly</a:t>
            </a:r>
          </a:p>
          <a:p>
            <a:pPr marL="0" indent="0">
              <a:spcAft>
                <a:spcPts val="1800"/>
              </a:spcAft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8340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itle 1">
            <a:extLst>
              <a:ext uri="{FF2B5EF4-FFF2-40B4-BE49-F238E27FC236}">
                <a16:creationId xmlns:a16="http://schemas.microsoft.com/office/drawing/2014/main" id="{DB20CB09-5EF9-4A85-BA0D-90842DEB50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15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latin typeface="+mn-lt"/>
              </a:rPr>
              <a:t>Grouping “Incorrect” students on kinematics problem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A714AC1-CBA8-46FA-9339-A810F864A44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744" t="-2274" r="64862" b="59354"/>
          <a:stretch/>
        </p:blipFill>
        <p:spPr>
          <a:xfrm>
            <a:off x="2899429" y="3457284"/>
            <a:ext cx="1129592" cy="643680"/>
          </a:xfrm>
          <a:prstGeom prst="rect">
            <a:avLst/>
          </a:prstGeom>
          <a:ln w="38100">
            <a:solidFill>
              <a:schemeClr val="accent6"/>
            </a:solidFill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F07DFBE-37E4-4549-9E39-B91143F13C9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0548" t="-1" r="52091" b="58882"/>
          <a:stretch/>
        </p:blipFill>
        <p:spPr>
          <a:xfrm>
            <a:off x="2900137" y="2657146"/>
            <a:ext cx="1129592" cy="640174"/>
          </a:xfrm>
          <a:prstGeom prst="rect">
            <a:avLst/>
          </a:prstGeom>
          <a:ln w="38100">
            <a:solidFill>
              <a:srgbClr val="FF0000"/>
            </a:solidFill>
          </a:ln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74BAE7E-6661-4105-A413-15CDF1F2C721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9589" t="2495" r="47605" b="55465"/>
          <a:stretch/>
        </p:blipFill>
        <p:spPr>
          <a:xfrm>
            <a:off x="2899429" y="1854417"/>
            <a:ext cx="1129592" cy="643679"/>
          </a:xfrm>
          <a:prstGeom prst="rect">
            <a:avLst/>
          </a:prstGeom>
          <a:ln w="38100">
            <a:solidFill>
              <a:schemeClr val="accent6"/>
            </a:solidFill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34D284F-6E57-44F4-8045-B508D821F3E4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3853" r="75214" b="25614"/>
          <a:stretch/>
        </p:blipFill>
        <p:spPr>
          <a:xfrm>
            <a:off x="5439897" y="1810139"/>
            <a:ext cx="1315752" cy="2483550"/>
          </a:xfrm>
          <a:prstGeom prst="rect">
            <a:avLst/>
          </a:prstGeom>
          <a:ln w="38100">
            <a:solidFill>
              <a:srgbClr val="FF0000"/>
            </a:solidFill>
          </a:ln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933766BA-703B-45B1-B89E-E67A2DD9D2C1}"/>
              </a:ext>
            </a:extLst>
          </p:cNvPr>
          <p:cNvSpPr txBox="1"/>
          <p:nvPr/>
        </p:nvSpPr>
        <p:spPr>
          <a:xfrm>
            <a:off x="2379280" y="5454899"/>
            <a:ext cx="2169885" cy="892552"/>
          </a:xfrm>
          <a:prstGeom prst="rect">
            <a:avLst/>
          </a:prstGeom>
          <a:ln w="38100"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600" b="1" dirty="0"/>
              <a:t>“Operational”</a:t>
            </a:r>
          </a:p>
          <a:p>
            <a:pPr algn="ctr"/>
            <a:r>
              <a:rPr lang="en-US" sz="2600" b="1" dirty="0"/>
              <a:t>error</a:t>
            </a:r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8FA4044C-FDDB-4E69-9A1D-C18FBD46F7D4}"/>
              </a:ext>
            </a:extLst>
          </p:cNvPr>
          <p:cNvCxnSpPr/>
          <p:nvPr/>
        </p:nvCxnSpPr>
        <p:spPr>
          <a:xfrm>
            <a:off x="4140963" y="2176256"/>
            <a:ext cx="1175176" cy="0"/>
          </a:xfrm>
          <a:prstGeom prst="straightConnector1">
            <a:avLst/>
          </a:prstGeom>
          <a:ln w="762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0652454E-DF47-460F-B648-74BE0AC23368}"/>
              </a:ext>
            </a:extLst>
          </p:cNvPr>
          <p:cNvCxnSpPr/>
          <p:nvPr/>
        </p:nvCxnSpPr>
        <p:spPr>
          <a:xfrm>
            <a:off x="4140963" y="2977233"/>
            <a:ext cx="1175176" cy="0"/>
          </a:xfrm>
          <a:prstGeom prst="straightConnector1">
            <a:avLst/>
          </a:prstGeom>
          <a:ln w="762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866966B1-0C7C-4917-9B41-C2B3F566AEB3}"/>
              </a:ext>
            </a:extLst>
          </p:cNvPr>
          <p:cNvCxnSpPr/>
          <p:nvPr/>
        </p:nvCxnSpPr>
        <p:spPr>
          <a:xfrm>
            <a:off x="4140963" y="3765083"/>
            <a:ext cx="1175176" cy="0"/>
          </a:xfrm>
          <a:prstGeom prst="straightConnector1">
            <a:avLst/>
          </a:prstGeom>
          <a:ln w="762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Arrow: Right 42">
            <a:extLst>
              <a:ext uri="{FF2B5EF4-FFF2-40B4-BE49-F238E27FC236}">
                <a16:creationId xmlns:a16="http://schemas.microsoft.com/office/drawing/2014/main" id="{7D124558-270D-4C31-A4CD-465421DCF328}"/>
              </a:ext>
            </a:extLst>
          </p:cNvPr>
          <p:cNvSpPr/>
          <p:nvPr/>
        </p:nvSpPr>
        <p:spPr>
          <a:xfrm rot="5400000">
            <a:off x="3002191" y="4249084"/>
            <a:ext cx="924065" cy="1129592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ACF0AF4B-B64D-43F2-808E-C3B12BD6C232}"/>
              </a:ext>
            </a:extLst>
          </p:cNvPr>
          <p:cNvCxnSpPr/>
          <p:nvPr/>
        </p:nvCxnSpPr>
        <p:spPr>
          <a:xfrm>
            <a:off x="6872082" y="2176256"/>
            <a:ext cx="1175176" cy="0"/>
          </a:xfrm>
          <a:prstGeom prst="straightConnector1">
            <a:avLst/>
          </a:prstGeom>
          <a:ln w="762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20ABB9BA-37EA-4271-BB40-3C269BFECA57}"/>
              </a:ext>
            </a:extLst>
          </p:cNvPr>
          <p:cNvCxnSpPr/>
          <p:nvPr/>
        </p:nvCxnSpPr>
        <p:spPr>
          <a:xfrm>
            <a:off x="6872082" y="2988704"/>
            <a:ext cx="1175176" cy="0"/>
          </a:xfrm>
          <a:prstGeom prst="straightConnector1">
            <a:avLst/>
          </a:prstGeom>
          <a:ln w="762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7A7AA9CD-0272-4A26-B315-25E966A1B43F}"/>
              </a:ext>
            </a:extLst>
          </p:cNvPr>
          <p:cNvCxnSpPr/>
          <p:nvPr/>
        </p:nvCxnSpPr>
        <p:spPr>
          <a:xfrm>
            <a:off x="6872082" y="3783562"/>
            <a:ext cx="1175176" cy="0"/>
          </a:xfrm>
          <a:prstGeom prst="straightConnector1">
            <a:avLst/>
          </a:prstGeom>
          <a:ln w="762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7" name="Picture 26">
            <a:extLst>
              <a:ext uri="{FF2B5EF4-FFF2-40B4-BE49-F238E27FC236}">
                <a16:creationId xmlns:a16="http://schemas.microsoft.com/office/drawing/2014/main" id="{DC9304B1-A49A-4A70-97FF-3CD2269FFD4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744" t="-2274" r="64862" b="59354"/>
          <a:stretch/>
        </p:blipFill>
        <p:spPr>
          <a:xfrm>
            <a:off x="8162983" y="3457284"/>
            <a:ext cx="1129592" cy="643680"/>
          </a:xfrm>
          <a:prstGeom prst="rect">
            <a:avLst/>
          </a:prstGeom>
          <a:ln w="38100">
            <a:solidFill>
              <a:schemeClr val="accent6"/>
            </a:solidFill>
          </a:ln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D1B09A22-D2A3-4DA7-9785-796E63A2A5B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0548" t="-1" r="52091" b="58882"/>
          <a:stretch/>
        </p:blipFill>
        <p:spPr>
          <a:xfrm>
            <a:off x="8163691" y="2657146"/>
            <a:ext cx="1129592" cy="640174"/>
          </a:xfrm>
          <a:prstGeom prst="rect">
            <a:avLst/>
          </a:prstGeom>
          <a:ln w="38100">
            <a:solidFill>
              <a:schemeClr val="accent6"/>
            </a:solidFill>
          </a:ln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AA2F9082-5A75-466F-A21D-2DDB34602BB2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9589" t="2495" r="47605" b="55465"/>
          <a:stretch/>
        </p:blipFill>
        <p:spPr>
          <a:xfrm>
            <a:off x="8162983" y="1854417"/>
            <a:ext cx="1129592" cy="643679"/>
          </a:xfrm>
          <a:prstGeom prst="rect">
            <a:avLst/>
          </a:prstGeom>
          <a:ln w="38100">
            <a:solidFill>
              <a:schemeClr val="accent6"/>
            </a:solidFill>
          </a:ln>
        </p:spPr>
      </p:pic>
      <p:sp>
        <p:nvSpPr>
          <p:cNvPr id="30" name="Arrow: Right 29">
            <a:extLst>
              <a:ext uri="{FF2B5EF4-FFF2-40B4-BE49-F238E27FC236}">
                <a16:creationId xmlns:a16="http://schemas.microsoft.com/office/drawing/2014/main" id="{E6C69E5A-1293-4DE4-A867-A53DF8B111EA}"/>
              </a:ext>
            </a:extLst>
          </p:cNvPr>
          <p:cNvSpPr/>
          <p:nvPr/>
        </p:nvSpPr>
        <p:spPr>
          <a:xfrm rot="5400000">
            <a:off x="8265745" y="4249084"/>
            <a:ext cx="924065" cy="1129594"/>
          </a:xfrm>
          <a:prstGeom prst="rightArrow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603F689B-5E00-436B-90B3-86B84BAFE71E}"/>
              </a:ext>
            </a:extLst>
          </p:cNvPr>
          <p:cNvSpPr txBox="1"/>
          <p:nvPr/>
        </p:nvSpPr>
        <p:spPr>
          <a:xfrm>
            <a:off x="7721654" y="5439510"/>
            <a:ext cx="2012247" cy="1292662"/>
          </a:xfrm>
          <a:prstGeom prst="rect">
            <a:avLst/>
          </a:prstGeom>
          <a:noFill/>
          <a:ln w="28575"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600" b="1" dirty="0"/>
              <a:t>“non-</a:t>
            </a:r>
          </a:p>
          <a:p>
            <a:pPr algn="ctr"/>
            <a:r>
              <a:rPr lang="en-US" sz="2600" b="1" dirty="0"/>
              <a:t>operational”</a:t>
            </a:r>
          </a:p>
          <a:p>
            <a:pPr algn="ctr"/>
            <a:r>
              <a:rPr lang="en-US" sz="2600" b="1" dirty="0"/>
              <a:t>error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BD36DE7-B96B-498C-94A5-4255928AD759}"/>
              </a:ext>
            </a:extLst>
          </p:cNvPr>
          <p:cNvSpPr txBox="1"/>
          <p:nvPr/>
        </p:nvSpPr>
        <p:spPr>
          <a:xfrm>
            <a:off x="5316139" y="4980120"/>
            <a:ext cx="1614271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dirty="0"/>
              <a:t>Incorrect response</a:t>
            </a: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B229AE19-50B9-466C-A033-C2C279047ABD}"/>
              </a:ext>
            </a:extLst>
          </p:cNvPr>
          <p:cNvCxnSpPr>
            <a:cxnSpLocks/>
          </p:cNvCxnSpPr>
          <p:nvPr/>
        </p:nvCxnSpPr>
        <p:spPr>
          <a:xfrm flipV="1">
            <a:off x="6123274" y="4386279"/>
            <a:ext cx="0" cy="63448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D566DCC0-006B-436E-8243-5FE1218AB11A}"/>
              </a:ext>
            </a:extLst>
          </p:cNvPr>
          <p:cNvSpPr txBox="1"/>
          <p:nvPr/>
        </p:nvSpPr>
        <p:spPr>
          <a:xfrm>
            <a:off x="2703484" y="1157694"/>
            <a:ext cx="169123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/>
              <a:t>Student A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65E008C8-7036-4B4E-ACE4-E0D322B63618}"/>
              </a:ext>
            </a:extLst>
          </p:cNvPr>
          <p:cNvSpPr txBox="1"/>
          <p:nvPr/>
        </p:nvSpPr>
        <p:spPr>
          <a:xfrm>
            <a:off x="7959779" y="1156549"/>
            <a:ext cx="177412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/>
              <a:t>Student B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C88C5BF0-BD5C-4364-83B0-F175B593FFBF}"/>
              </a:ext>
            </a:extLst>
          </p:cNvPr>
          <p:cNvSpPr txBox="1"/>
          <p:nvPr/>
        </p:nvSpPr>
        <p:spPr>
          <a:xfrm>
            <a:off x="4900826" y="1157694"/>
            <a:ext cx="244489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dirty="0"/>
              <a:t>Students A &amp; B</a:t>
            </a:r>
          </a:p>
        </p:txBody>
      </p:sp>
    </p:spTree>
    <p:extLst>
      <p:ext uri="{BB962C8B-B14F-4D97-AF65-F5344CB8AC3E}">
        <p14:creationId xmlns:p14="http://schemas.microsoft.com/office/powerpoint/2010/main" val="2048028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18" grpId="0" animBg="1"/>
      <p:bldP spid="43" grpId="0" animBg="1"/>
      <p:bldP spid="30" grpId="0" animBg="1"/>
      <p:bldP spid="31" grpId="0" animBg="1"/>
      <p:bldP spid="23" grpId="0"/>
      <p:bldP spid="39" grpId="0"/>
      <p:bldP spid="44" grpId="0"/>
      <p:bldP spid="4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itle 1">
            <a:extLst>
              <a:ext uri="{FF2B5EF4-FFF2-40B4-BE49-F238E27FC236}">
                <a16:creationId xmlns:a16="http://schemas.microsoft.com/office/drawing/2014/main" id="{F521BEDB-704B-4237-8AE7-BE5D6577406E}"/>
              </a:ext>
            </a:extLst>
          </p:cNvPr>
          <p:cNvSpPr txBox="1">
            <a:spLocks/>
          </p:cNvSpPr>
          <p:nvPr/>
        </p:nvSpPr>
        <p:spPr>
          <a:xfrm>
            <a:off x="838200" y="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b="1" dirty="0">
                <a:latin typeface="+mn-lt"/>
              </a:rPr>
              <a:t>Quantifying the “Incorrect” groups</a:t>
            </a:r>
            <a:br>
              <a:rPr lang="en-US" sz="3600" b="1" dirty="0">
                <a:latin typeface="+mn-lt"/>
              </a:rPr>
            </a:br>
            <a:r>
              <a:rPr lang="en-US" sz="3600" b="1" dirty="0">
                <a:latin typeface="+mn-lt"/>
              </a:rPr>
              <a:t>(“operational” and “non-operational”)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790E791-FF53-45AF-8B7A-1D85DD09B374}"/>
              </a:ext>
            </a:extLst>
          </p:cNvPr>
          <p:cNvSpPr txBox="1"/>
          <p:nvPr/>
        </p:nvSpPr>
        <p:spPr>
          <a:xfrm>
            <a:off x="1959278" y="5760962"/>
            <a:ext cx="8098971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>
                <a:solidFill>
                  <a:schemeClr val="accent1"/>
                </a:solidFill>
              </a:rPr>
              <a:t>Courses with lower operational error rates achieve higher correct response rates</a:t>
            </a:r>
          </a:p>
        </p:txBody>
      </p:sp>
      <p:pic>
        <p:nvPicPr>
          <p:cNvPr id="34" name="Picture 33">
            <a:extLst>
              <a:ext uri="{FF2B5EF4-FFF2-40B4-BE49-F238E27FC236}">
                <a16:creationId xmlns:a16="http://schemas.microsoft.com/office/drawing/2014/main" id="{43D0EFC6-577D-4900-8695-A44977F548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544" y="1849831"/>
            <a:ext cx="5144989" cy="3386864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6130B95F-D94B-4EF9-AEAE-14916AE26D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74469" y="1849830"/>
            <a:ext cx="5095451" cy="3386865"/>
          </a:xfrm>
          <a:prstGeom prst="rect">
            <a:avLst/>
          </a:prstGeom>
        </p:spPr>
      </p:pic>
      <p:sp>
        <p:nvSpPr>
          <p:cNvPr id="39" name="TextBox 38">
            <a:extLst>
              <a:ext uri="{FF2B5EF4-FFF2-40B4-BE49-F238E27FC236}">
                <a16:creationId xmlns:a16="http://schemas.microsoft.com/office/drawing/2014/main" id="{9A3B956F-C817-4C69-99B0-F0927506F34B}"/>
              </a:ext>
            </a:extLst>
          </p:cNvPr>
          <p:cNvSpPr txBox="1"/>
          <p:nvPr/>
        </p:nvSpPr>
        <p:spPr>
          <a:xfrm>
            <a:off x="1183433" y="1460865"/>
            <a:ext cx="37750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PHY 111 Tempe Fall 2019 (</a:t>
            </a:r>
            <a:r>
              <a:rPr lang="en-US" sz="2000" b="1" i="1" dirty="0"/>
              <a:t>N</a:t>
            </a:r>
            <a:r>
              <a:rPr lang="en-US" sz="2000" b="1" dirty="0"/>
              <a:t>=106)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92AFCBD6-FAE3-43D8-BCCB-BC79AE539A85}"/>
              </a:ext>
            </a:extLst>
          </p:cNvPr>
          <p:cNvSpPr txBox="1"/>
          <p:nvPr/>
        </p:nvSpPr>
        <p:spPr>
          <a:xfrm>
            <a:off x="7047353" y="1460865"/>
            <a:ext cx="3788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CU Fall 2019 (</a:t>
            </a:r>
            <a:r>
              <a:rPr lang="en-US" sz="2000" b="1" i="1" dirty="0"/>
              <a:t>N</a:t>
            </a:r>
            <a:r>
              <a:rPr lang="en-US" sz="2000" b="1" dirty="0"/>
              <a:t>=191)</a:t>
            </a:r>
          </a:p>
        </p:txBody>
      </p:sp>
    </p:spTree>
    <p:extLst>
      <p:ext uri="{BB962C8B-B14F-4D97-AF65-F5344CB8AC3E}">
        <p14:creationId xmlns:p14="http://schemas.microsoft.com/office/powerpoint/2010/main" val="377844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6" grpId="0"/>
      <p:bldP spid="39" grpId="0"/>
      <p:bldP spid="4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38562A3E-D502-45B1-A387-E90E902BF1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9762" y="348069"/>
            <a:ext cx="10072476" cy="6161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45721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DC7A033-C435-4529-835D-B5E208E524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2173" y="293119"/>
            <a:ext cx="10067653" cy="6087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11744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A75B22-BA62-47B4-9B8A-6F6A006BD8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38334"/>
            <a:ext cx="10515600" cy="5411756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dirty="0"/>
              <a:t>Students often apparently possess the operational tools necessary to solve a problem, but make non-operational mistakes</a:t>
            </a:r>
          </a:p>
          <a:p>
            <a:pPr>
              <a:spcAft>
                <a:spcPts val="1200"/>
              </a:spcAft>
            </a:pPr>
            <a:r>
              <a:rPr lang="en-US" dirty="0"/>
              <a:t>These non-operational mistakes may be due to carelessness, such as the lack of checking over work</a:t>
            </a:r>
          </a:p>
          <a:p>
            <a:pPr>
              <a:spcAft>
                <a:spcPts val="1200"/>
              </a:spcAft>
            </a:pPr>
            <a:r>
              <a:rPr lang="en-US" dirty="0"/>
              <a:t>Some students’ difficulties are at the level of operations</a:t>
            </a:r>
          </a:p>
          <a:p>
            <a:pPr>
              <a:spcAft>
                <a:spcPts val="1200"/>
              </a:spcAft>
            </a:pPr>
            <a:r>
              <a:rPr lang="en-US" dirty="0"/>
              <a:t>Possibility of significant improvement by way of:</a:t>
            </a:r>
          </a:p>
          <a:p>
            <a:pPr lvl="1">
              <a:spcAft>
                <a:spcPts val="1200"/>
              </a:spcAft>
            </a:pPr>
            <a:r>
              <a:rPr lang="en-US" dirty="0"/>
              <a:t>Operational skill practice</a:t>
            </a:r>
          </a:p>
          <a:p>
            <a:pPr lvl="1">
              <a:spcAft>
                <a:spcPts val="1200"/>
              </a:spcAft>
            </a:pPr>
            <a:r>
              <a:rPr lang="en-US" dirty="0"/>
              <a:t>Work-checking strategies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E74A9F67-7E7D-46CF-A698-3AA2CE51D64E}"/>
              </a:ext>
            </a:extLst>
          </p:cNvPr>
          <p:cNvSpPr txBox="1">
            <a:spLocks/>
          </p:cNvSpPr>
          <p:nvPr/>
        </p:nvSpPr>
        <p:spPr>
          <a:xfrm>
            <a:off x="838200" y="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b="1" dirty="0">
                <a:latin typeface="+mn-lt"/>
              </a:rPr>
              <a:t>Interpretation of results</a:t>
            </a:r>
          </a:p>
        </p:txBody>
      </p:sp>
    </p:spTree>
    <p:extLst>
      <p:ext uri="{BB962C8B-B14F-4D97-AF65-F5344CB8AC3E}">
        <p14:creationId xmlns:p14="http://schemas.microsoft.com/office/powerpoint/2010/main" val="3283488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2215AD-684E-4BF0-866C-A1C62FDBCC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US" dirty="0">
                <a:latin typeface="+mn-lt"/>
              </a:rPr>
              <a:t>Future research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E05B6-887E-44FC-9DF1-10266D0842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40971"/>
            <a:ext cx="10515600" cy="5393094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dirty="0"/>
              <a:t>Develop and implement practice assignments (called </a:t>
            </a:r>
            <a:r>
              <a:rPr lang="en-US" i="1" dirty="0"/>
              <a:t>Math Practice</a:t>
            </a:r>
            <a:r>
              <a:rPr lang="en-US" dirty="0"/>
              <a:t>) in collaboration with researchers at Ohio State University</a:t>
            </a:r>
          </a:p>
          <a:p>
            <a:pPr>
              <a:spcAft>
                <a:spcPts val="1200"/>
              </a:spcAft>
            </a:pPr>
            <a:r>
              <a:rPr lang="en-US" dirty="0"/>
              <a:t>Goal: improve students’ success in introductory physics through improvement of math fluency</a:t>
            </a:r>
          </a:p>
          <a:p>
            <a:pPr lvl="1">
              <a:spcAft>
                <a:spcPts val="1200"/>
              </a:spcAft>
            </a:pPr>
            <a:r>
              <a:rPr lang="en-US" dirty="0"/>
              <a:t>Test and practice relevant math skills, with and without physics context</a:t>
            </a:r>
          </a:p>
          <a:p>
            <a:pPr lvl="1">
              <a:spcAft>
                <a:spcPts val="1200"/>
              </a:spcAft>
            </a:pPr>
            <a:r>
              <a:rPr lang="en-US" dirty="0"/>
              <a:t>Analyze impact from student performance data (grade and retention)</a:t>
            </a:r>
          </a:p>
          <a:p>
            <a:pPr lvl="1">
              <a:spcAft>
                <a:spcPts val="1200"/>
              </a:spcAft>
            </a:pPr>
            <a:r>
              <a:rPr lang="en-US" dirty="0"/>
              <a:t>Evaluate impact of “operational” and “non-operational” errors on performance</a:t>
            </a:r>
          </a:p>
        </p:txBody>
      </p:sp>
    </p:spTree>
    <p:extLst>
      <p:ext uri="{BB962C8B-B14F-4D97-AF65-F5344CB8AC3E}">
        <p14:creationId xmlns:p14="http://schemas.microsoft.com/office/powerpoint/2010/main" val="3224959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127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/>
              <a:t>Students’ difficulties with symbols </a:t>
            </a:r>
            <a:br>
              <a:rPr lang="en-US" sz="3600" b="1" dirty="0"/>
            </a:br>
            <a:r>
              <a:rPr lang="en-US" sz="3600" b="1" dirty="0" err="1"/>
              <a:t>Torigoe</a:t>
            </a:r>
            <a:r>
              <a:rPr lang="en-US" sz="3600" b="1" dirty="0"/>
              <a:t> and Gladding (2011)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2673" y="1864746"/>
            <a:ext cx="5030755" cy="50932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A car can go from 0 to 60 m/s in 8 s. At what distance </a:t>
            </a:r>
            <a:r>
              <a:rPr lang="en-US" sz="2400" i="1" dirty="0"/>
              <a:t>d </a:t>
            </a:r>
            <a:r>
              <a:rPr lang="en-US" sz="2400" dirty="0"/>
              <a:t>from the start at rest is the car traveling 30 m/s?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5B27D10-5D4F-40AC-9C9D-61A20B2339A0}"/>
              </a:ext>
            </a:extLst>
          </p:cNvPr>
          <p:cNvSpPr txBox="1"/>
          <p:nvPr/>
        </p:nvSpPr>
        <p:spPr>
          <a:xfrm>
            <a:off x="6787873" y="1438249"/>
            <a:ext cx="28479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>
                <a:solidFill>
                  <a:srgbClr val="0070C0"/>
                </a:solidFill>
              </a:rPr>
              <a:t>Symbolic version: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2AC21B2-DACC-487D-BC25-0809CE262164}"/>
              </a:ext>
            </a:extLst>
          </p:cNvPr>
          <p:cNvSpPr txBox="1"/>
          <p:nvPr/>
        </p:nvSpPr>
        <p:spPr>
          <a:xfrm>
            <a:off x="602673" y="1438249"/>
            <a:ext cx="28479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>
                <a:solidFill>
                  <a:schemeClr val="accent6">
                    <a:lumMod val="75000"/>
                  </a:schemeClr>
                </a:solidFill>
              </a:rPr>
              <a:t>Numeric version: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89B8811-07F6-43D1-AA55-72A73EF67E1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853" r="75214" b="25614"/>
          <a:stretch/>
        </p:blipFill>
        <p:spPr>
          <a:xfrm>
            <a:off x="7937019" y="3203596"/>
            <a:ext cx="1753917" cy="3385871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2CF38150-91FA-4038-9A3C-682E21E1F249}"/>
              </a:ext>
            </a:extLst>
          </p:cNvPr>
          <p:cNvSpPr txBox="1">
            <a:spLocks/>
          </p:cNvSpPr>
          <p:nvPr/>
        </p:nvSpPr>
        <p:spPr>
          <a:xfrm>
            <a:off x="6787873" y="1864746"/>
            <a:ext cx="5030755" cy="50932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dirty="0"/>
              <a:t>A car can go from 0 to </a:t>
            </a:r>
            <a:r>
              <a:rPr lang="en-US" sz="2400" i="1" dirty="0"/>
              <a:t>v</a:t>
            </a:r>
            <a:r>
              <a:rPr lang="en-US" sz="2400" baseline="-25000" dirty="0"/>
              <a:t>1</a:t>
            </a:r>
            <a:r>
              <a:rPr lang="en-US" sz="2400" dirty="0"/>
              <a:t> in </a:t>
            </a:r>
            <a:r>
              <a:rPr lang="en-US" sz="2400" i="1" dirty="0"/>
              <a:t>t</a:t>
            </a:r>
            <a:r>
              <a:rPr lang="en-US" sz="2400" baseline="-25000" dirty="0"/>
              <a:t>1</a:t>
            </a:r>
            <a:r>
              <a:rPr lang="en-US" sz="2400" dirty="0"/>
              <a:t> seconds. At what distance </a:t>
            </a:r>
            <a:r>
              <a:rPr lang="en-US" sz="2400" i="1" dirty="0"/>
              <a:t>d </a:t>
            </a:r>
            <a:r>
              <a:rPr lang="en-US" sz="2400" dirty="0"/>
              <a:t>from the start at rest is the car traveling (</a:t>
            </a:r>
            <a:r>
              <a:rPr lang="en-US" sz="2400" i="1" dirty="0"/>
              <a:t>v</a:t>
            </a:r>
            <a:r>
              <a:rPr lang="en-US" sz="2400" baseline="-25000" dirty="0"/>
              <a:t>1</a:t>
            </a:r>
            <a:r>
              <a:rPr lang="en-US" sz="2400" dirty="0"/>
              <a:t>/2)? </a:t>
            </a:r>
            <a:endParaRPr lang="en-US" sz="2400" i="1" dirty="0"/>
          </a:p>
          <a:p>
            <a:pPr marL="914400" lvl="2" indent="0">
              <a:buFont typeface="Arial" panose="020B0604020202020204" pitchFamily="34" charset="0"/>
              <a:buNone/>
            </a:pPr>
            <a:endParaRPr lang="en-US" dirty="0"/>
          </a:p>
        </p:txBody>
      </p:sp>
      <p:pic>
        <p:nvPicPr>
          <p:cNvPr id="8" name="Content Placeholder 4">
            <a:extLst>
              <a:ext uri="{FF2B5EF4-FFF2-40B4-BE49-F238E27FC236}">
                <a16:creationId xmlns:a16="http://schemas.microsoft.com/office/drawing/2014/main" id="{3B20EBA2-3DEF-4E8C-9A0B-7A6F23F6CC4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06" t="8410" r="78982" b="21328"/>
          <a:stretch/>
        </p:blipFill>
        <p:spPr>
          <a:xfrm>
            <a:off x="1866658" y="3203596"/>
            <a:ext cx="1734958" cy="3385871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01AB0B6A-B436-4405-BE94-A8BEF9CEC914}"/>
              </a:ext>
            </a:extLst>
          </p:cNvPr>
          <p:cNvSpPr txBox="1"/>
          <p:nvPr/>
        </p:nvSpPr>
        <p:spPr>
          <a:xfrm>
            <a:off x="2594371" y="5142916"/>
            <a:ext cx="1091221" cy="144655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>
                <a:solidFill>
                  <a:srgbClr val="FF0000"/>
                </a:solidFill>
              </a:rPr>
              <a:t>Our version (pure math)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7AE40E0-C426-4B16-9B8F-4A8E815F4FAE}"/>
              </a:ext>
            </a:extLst>
          </p:cNvPr>
          <p:cNvSpPr txBox="1"/>
          <p:nvPr/>
        </p:nvSpPr>
        <p:spPr>
          <a:xfrm>
            <a:off x="8684991" y="5142916"/>
            <a:ext cx="1091221" cy="144655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>
                <a:solidFill>
                  <a:srgbClr val="FF0000"/>
                </a:solidFill>
              </a:rPr>
              <a:t>Our version (pure math)</a:t>
            </a:r>
          </a:p>
        </p:txBody>
      </p:sp>
    </p:spTree>
    <p:extLst>
      <p:ext uri="{BB962C8B-B14F-4D97-AF65-F5344CB8AC3E}">
        <p14:creationId xmlns:p14="http://schemas.microsoft.com/office/powerpoint/2010/main" val="4092153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10" grpId="0"/>
      <p:bldP spid="11" grpId="0"/>
      <p:bldP spid="7" grpId="0"/>
      <p:bldP spid="21" grpId="0"/>
      <p:bldP spid="2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E8A9DE-835A-4271-978B-358EDACDBD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10330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Difference in Procedure</a:t>
            </a:r>
            <a:br>
              <a:rPr lang="en-US" b="1" dirty="0"/>
            </a:br>
            <a:r>
              <a:rPr lang="en-US" sz="3300" b="1" dirty="0"/>
              <a:t>Examples of student work</a:t>
            </a:r>
            <a:br>
              <a:rPr lang="en-US" b="1" dirty="0"/>
            </a:br>
            <a:endParaRPr lang="en-US" b="1" dirty="0"/>
          </a:p>
        </p:txBody>
      </p:sp>
      <p:pic>
        <p:nvPicPr>
          <p:cNvPr id="7" name="Content Placeholder 4">
            <a:extLst>
              <a:ext uri="{FF2B5EF4-FFF2-40B4-BE49-F238E27FC236}">
                <a16:creationId xmlns:a16="http://schemas.microsoft.com/office/drawing/2014/main" id="{719A5A7A-B330-42E9-87C2-58FE06E105E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869" t="6791" r="6049"/>
          <a:stretch/>
        </p:blipFill>
        <p:spPr>
          <a:xfrm>
            <a:off x="2454876" y="2319545"/>
            <a:ext cx="2901815" cy="2427237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0974552E-CCE6-49D2-AD35-73059FCF1E7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8558" t="8427" r="49690" b="41824"/>
          <a:stretch/>
        </p:blipFill>
        <p:spPr>
          <a:xfrm>
            <a:off x="8433760" y="2007241"/>
            <a:ext cx="2230182" cy="2000458"/>
          </a:xfrm>
          <a:prstGeom prst="rect">
            <a:avLst/>
          </a:prstGeom>
        </p:spPr>
      </p:pic>
      <p:pic>
        <p:nvPicPr>
          <p:cNvPr id="14" name="Content Placeholder 4">
            <a:extLst>
              <a:ext uri="{FF2B5EF4-FFF2-40B4-BE49-F238E27FC236}">
                <a16:creationId xmlns:a16="http://schemas.microsoft.com/office/drawing/2014/main" id="{C79C3983-53A0-47C8-91BF-3950F8A2BAE7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06" t="8410" r="79244" b="21328"/>
          <a:stretch/>
        </p:blipFill>
        <p:spPr>
          <a:xfrm>
            <a:off x="838200" y="2007241"/>
            <a:ext cx="1709982" cy="3385871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A1B79122-0FCE-47D6-A868-89D4A550F5FB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3853" r="75214" b="25614"/>
          <a:stretch/>
        </p:blipFill>
        <p:spPr>
          <a:xfrm>
            <a:off x="6549632" y="2007241"/>
            <a:ext cx="1753917" cy="3385871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5B31A5D2-DA3B-4A1B-B10F-2EFCE8B817B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3825" t="31009" r="9985" b="28143"/>
          <a:stretch/>
        </p:blipFill>
        <p:spPr>
          <a:xfrm>
            <a:off x="8529405" y="3881736"/>
            <a:ext cx="1657472" cy="1479978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54420C04-BF4A-4F75-A5FD-D6CEA4A3BB7B}"/>
              </a:ext>
            </a:extLst>
          </p:cNvPr>
          <p:cNvSpPr txBox="1"/>
          <p:nvPr/>
        </p:nvSpPr>
        <p:spPr>
          <a:xfrm>
            <a:off x="721296" y="1423555"/>
            <a:ext cx="28479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>
                <a:solidFill>
                  <a:schemeClr val="accent6">
                    <a:lumMod val="75000"/>
                  </a:schemeClr>
                </a:solidFill>
              </a:rPr>
              <a:t>Numeric: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1969481-6758-4645-A7CB-FA99FF9F8F28}"/>
              </a:ext>
            </a:extLst>
          </p:cNvPr>
          <p:cNvSpPr txBox="1"/>
          <p:nvPr/>
        </p:nvSpPr>
        <p:spPr>
          <a:xfrm>
            <a:off x="6475717" y="1423556"/>
            <a:ext cx="28479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>
                <a:solidFill>
                  <a:srgbClr val="0070C0"/>
                </a:solidFill>
              </a:rPr>
              <a:t>Symbolic: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2C21489-62F7-4E53-BB04-E2B63AA913C4}"/>
              </a:ext>
            </a:extLst>
          </p:cNvPr>
          <p:cNvSpPr txBox="1"/>
          <p:nvPr/>
        </p:nvSpPr>
        <p:spPr>
          <a:xfrm>
            <a:off x="721296" y="5579270"/>
            <a:ext cx="2086457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Skills required: </a:t>
            </a:r>
            <a:r>
              <a:rPr lang="en-US" sz="2400" dirty="0">
                <a:solidFill>
                  <a:srgbClr val="FF0000"/>
                </a:solidFill>
              </a:rPr>
              <a:t>Arithmetic</a:t>
            </a:r>
            <a:r>
              <a:rPr lang="en-US" dirty="0"/>
              <a:t>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4079574-50F3-49D5-B9D3-A9E3D23A1CD6}"/>
              </a:ext>
            </a:extLst>
          </p:cNvPr>
          <p:cNvSpPr txBox="1"/>
          <p:nvPr/>
        </p:nvSpPr>
        <p:spPr>
          <a:xfrm>
            <a:off x="5879205" y="5579270"/>
            <a:ext cx="655398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Skills required: </a:t>
            </a:r>
            <a:endParaRPr lang="en-US" sz="2200" dirty="0">
              <a:solidFill>
                <a:srgbClr val="FF0000"/>
              </a:solidFill>
            </a:endParaRPr>
          </a:p>
          <a:p>
            <a:r>
              <a:rPr lang="en-US" sz="2200" dirty="0">
                <a:solidFill>
                  <a:srgbClr val="FF0000"/>
                </a:solidFill>
              </a:rPr>
              <a:t>Squaring, multiplying, and dividing symbolic fractions; handling of “complex” symbolic expressions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3666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7" grpId="0"/>
      <p:bldP spid="18" grpId="0"/>
      <p:bldP spid="3" grpId="0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89553951-2734-4F23-86D8-0ADBF59888BB}"/>
              </a:ext>
            </a:extLst>
          </p:cNvPr>
          <p:cNvSpPr txBox="1"/>
          <p:nvPr/>
        </p:nvSpPr>
        <p:spPr>
          <a:xfrm>
            <a:off x="7975937" y="1734886"/>
            <a:ext cx="356504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/>
              <a:t>CU: </a:t>
            </a:r>
            <a:r>
              <a:rPr lang="en-US" i="1" dirty="0"/>
              <a:t>N=</a:t>
            </a:r>
            <a:r>
              <a:rPr lang="en-US" dirty="0"/>
              <a:t>196, 191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/>
              <a:t>ASU Tempe: </a:t>
            </a:r>
            <a:r>
              <a:rPr lang="en-US" i="1" dirty="0"/>
              <a:t>N=471, 461 </a:t>
            </a:r>
            <a:r>
              <a:rPr lang="en-US" dirty="0"/>
              <a:t>(average from 3 semesters)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/>
              <a:t>ASU Poly: </a:t>
            </a:r>
            <a:r>
              <a:rPr lang="en-US" i="1" dirty="0"/>
              <a:t>N =147, 136 </a:t>
            </a:r>
            <a:r>
              <a:rPr lang="en-US" dirty="0"/>
              <a:t>(average from 3 semesters)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/>
              <a:t>Error bars are ±</a:t>
            </a:r>
            <a:r>
              <a:rPr lang="el-GR" dirty="0"/>
              <a:t>σ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E1C04A0-71D7-43B1-B694-3FD2ABBCD58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853" r="75214" b="25614"/>
          <a:stretch/>
        </p:blipFill>
        <p:spPr>
          <a:xfrm>
            <a:off x="4038661" y="4442260"/>
            <a:ext cx="1196566" cy="2309926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pic>
        <p:nvPicPr>
          <p:cNvPr id="9" name="Content Placeholder 4">
            <a:extLst>
              <a:ext uri="{FF2B5EF4-FFF2-40B4-BE49-F238E27FC236}">
                <a16:creationId xmlns:a16="http://schemas.microsoft.com/office/drawing/2014/main" id="{01620BD4-614D-4D76-B06B-A63DC0DA419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06" t="10043" r="79244" b="21301"/>
          <a:stretch/>
        </p:blipFill>
        <p:spPr>
          <a:xfrm>
            <a:off x="737310" y="4419559"/>
            <a:ext cx="1166135" cy="2309926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F9B1CA6A-9810-46EB-9DD7-FC7C7686F229}"/>
              </a:ext>
            </a:extLst>
          </p:cNvPr>
          <p:cNvCxnSpPr>
            <a:cxnSpLocks/>
          </p:cNvCxnSpPr>
          <p:nvPr/>
        </p:nvCxnSpPr>
        <p:spPr>
          <a:xfrm flipV="1">
            <a:off x="1968759" y="4343393"/>
            <a:ext cx="522514" cy="1068363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1BD3D0D7-AA4E-4FD4-AD0F-E9EC4BA96B3D}"/>
              </a:ext>
            </a:extLst>
          </p:cNvPr>
          <p:cNvCxnSpPr>
            <a:cxnSpLocks/>
          </p:cNvCxnSpPr>
          <p:nvPr/>
        </p:nvCxnSpPr>
        <p:spPr>
          <a:xfrm flipV="1">
            <a:off x="5246703" y="4343393"/>
            <a:ext cx="496666" cy="1068364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itle 1">
            <a:extLst>
              <a:ext uri="{FF2B5EF4-FFF2-40B4-BE49-F238E27FC236}">
                <a16:creationId xmlns:a16="http://schemas.microsoft.com/office/drawing/2014/main" id="{699BCE2A-F1AD-45C2-B1CD-B496D8F76F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7746" y="-228608"/>
            <a:ext cx="11336502" cy="1402585"/>
          </a:xfrm>
        </p:spPr>
        <p:txBody>
          <a:bodyPr/>
          <a:lstStyle/>
          <a:p>
            <a:pPr algn="ctr"/>
            <a:r>
              <a:rPr lang="en-US" sz="4000" b="1" dirty="0"/>
              <a:t>Correct response rate difference: symbolic vs. numeric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AEFD45D-0B1C-4A41-A128-3566AA59A66E}"/>
              </a:ext>
            </a:extLst>
          </p:cNvPr>
          <p:cNvSpPr txBox="1"/>
          <p:nvPr/>
        </p:nvSpPr>
        <p:spPr>
          <a:xfrm>
            <a:off x="7975937" y="4343393"/>
            <a:ext cx="3565046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200" b="1" dirty="0">
                <a:solidFill>
                  <a:srgbClr val="FF0000"/>
                </a:solidFill>
              </a:rPr>
              <a:t>Significant</a:t>
            </a:r>
            <a:r>
              <a:rPr lang="en-US" sz="2200" dirty="0">
                <a:solidFill>
                  <a:srgbClr val="FF0000"/>
                </a:solidFill>
              </a:rPr>
              <a:t> differences between numeric and symbolic version; ≈20-40% difference in correct response rates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F0462F7-02AF-4C46-B296-7AE14FCC76E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2280" y="744097"/>
            <a:ext cx="7792762" cy="3625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9423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7" grpId="0"/>
      <p:bldP spid="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9E0757-7781-433A-960A-7B7DA17A41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340" y="-46079"/>
            <a:ext cx="10515600" cy="1325563"/>
          </a:xfrm>
        </p:spPr>
        <p:txBody>
          <a:bodyPr/>
          <a:lstStyle/>
          <a:p>
            <a:pPr algn="ctr"/>
            <a:r>
              <a:rPr lang="en-US" b="1" dirty="0"/>
              <a:t>Errors observed on the symbolic version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7AC464-E1CC-4CD4-AFDD-BBD251072C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340" y="1269424"/>
            <a:ext cx="10882460" cy="5314841"/>
          </a:xfrm>
        </p:spPr>
        <p:txBody>
          <a:bodyPr>
            <a:normAutofit fontScale="92500"/>
          </a:bodyPr>
          <a:lstStyle/>
          <a:p>
            <a:pPr>
              <a:spcAft>
                <a:spcPts val="1800"/>
              </a:spcAft>
            </a:pPr>
            <a:r>
              <a:rPr lang="en-US" sz="3600" dirty="0"/>
              <a:t>Incorrectly squaring and multiplying/dividing fractions</a:t>
            </a:r>
          </a:p>
          <a:p>
            <a:pPr>
              <a:spcAft>
                <a:spcPts val="1800"/>
              </a:spcAft>
            </a:pPr>
            <a:endParaRPr lang="en-US" sz="3600" dirty="0"/>
          </a:p>
          <a:p>
            <a:pPr>
              <a:spcAft>
                <a:spcPts val="1800"/>
              </a:spcAft>
            </a:pPr>
            <a:endParaRPr lang="en-US" sz="3600" dirty="0"/>
          </a:p>
          <a:p>
            <a:pPr marL="0" indent="0">
              <a:spcAft>
                <a:spcPts val="1800"/>
              </a:spcAft>
              <a:buNone/>
            </a:pPr>
            <a:endParaRPr lang="en-US" sz="3600" dirty="0"/>
          </a:p>
          <a:p>
            <a:pPr marL="0" indent="0">
              <a:spcAft>
                <a:spcPts val="1800"/>
              </a:spcAft>
              <a:buNone/>
            </a:pPr>
            <a:endParaRPr lang="en-US" sz="3600" dirty="0"/>
          </a:p>
          <a:p>
            <a:pPr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en-US" sz="3600" dirty="0"/>
              <a:t>High frequency of these errors motivated us to investigate students’ difficulties at the level of operations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A7ACDC8C-D573-4058-B381-4F96769EC26B}"/>
              </a:ext>
            </a:extLst>
          </p:cNvPr>
          <p:cNvGrpSpPr/>
          <p:nvPr/>
        </p:nvGrpSpPr>
        <p:grpSpPr>
          <a:xfrm>
            <a:off x="160469" y="2189849"/>
            <a:ext cx="3687968" cy="1751770"/>
            <a:chOff x="816501" y="2139173"/>
            <a:chExt cx="4028251" cy="1790217"/>
          </a:xfrm>
        </p:grpSpPr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36F746DF-50B4-4AF9-98FD-B90642DE5F3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28610" t="33722" r="54851" b="35575"/>
            <a:stretch/>
          </p:blipFill>
          <p:spPr>
            <a:xfrm>
              <a:off x="816501" y="2139173"/>
              <a:ext cx="1735494" cy="1790217"/>
            </a:xfrm>
            <a:prstGeom prst="rect">
              <a:avLst/>
            </a:prstGeom>
          </p:spPr>
        </p:pic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4A21FBA0-DF79-4134-9876-C2BBBDD4FA3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36842" b="68032"/>
            <a:stretch/>
          </p:blipFill>
          <p:spPr>
            <a:xfrm>
              <a:off x="2551995" y="2291046"/>
              <a:ext cx="2292757" cy="1167778"/>
            </a:xfrm>
            <a:prstGeom prst="rect">
              <a:avLst/>
            </a:prstGeom>
          </p:spPr>
        </p:pic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6FEA20B8-4A57-43B3-BD93-CC0D0C0D6DD2}"/>
              </a:ext>
            </a:extLst>
          </p:cNvPr>
          <p:cNvGrpSpPr/>
          <p:nvPr/>
        </p:nvGrpSpPr>
        <p:grpSpPr>
          <a:xfrm>
            <a:off x="4000755" y="2136741"/>
            <a:ext cx="4150067" cy="1751770"/>
            <a:chOff x="6817603" y="2458364"/>
            <a:chExt cx="4150067" cy="1751770"/>
          </a:xfrm>
        </p:grpSpPr>
        <p:pic>
          <p:nvPicPr>
            <p:cNvPr id="6" name="Content Placeholder 4">
              <a:extLst>
                <a:ext uri="{FF2B5EF4-FFF2-40B4-BE49-F238E27FC236}">
                  <a16:creationId xmlns:a16="http://schemas.microsoft.com/office/drawing/2014/main" id="{CD2D3AD1-C95D-4E9B-95B9-EBF3456BC8E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7298" t="27065" r="20256" b="31160"/>
            <a:stretch/>
          </p:blipFill>
          <p:spPr>
            <a:xfrm>
              <a:off x="9297270" y="2458364"/>
              <a:ext cx="1670400" cy="1751770"/>
            </a:xfrm>
            <a:prstGeom prst="rect">
              <a:avLst/>
            </a:prstGeom>
          </p:spPr>
        </p:pic>
        <p:pic>
          <p:nvPicPr>
            <p:cNvPr id="7" name="Content Placeholder 4">
              <a:extLst>
                <a:ext uri="{FF2B5EF4-FFF2-40B4-BE49-F238E27FC236}">
                  <a16:creationId xmlns:a16="http://schemas.microsoft.com/office/drawing/2014/main" id="{3E6C504B-ABC9-4C15-A285-4679EBB59BE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2947" t="29688" r="58720" b="41927"/>
            <a:stretch/>
          </p:blipFill>
          <p:spPr>
            <a:xfrm>
              <a:off x="7306961" y="2646117"/>
              <a:ext cx="1577505" cy="1376265"/>
            </a:xfrm>
            <a:prstGeom prst="rect">
              <a:avLst/>
            </a:prstGeom>
          </p:spPr>
        </p:pic>
        <p:pic>
          <p:nvPicPr>
            <p:cNvPr id="8" name="Content Placeholder 4">
              <a:extLst>
                <a:ext uri="{FF2B5EF4-FFF2-40B4-BE49-F238E27FC236}">
                  <a16:creationId xmlns:a16="http://schemas.microsoft.com/office/drawing/2014/main" id="{479D8B87-4603-4770-8E72-0FD06C43816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407" t="35405" r="52448" b="52856"/>
            <a:stretch/>
          </p:blipFill>
          <p:spPr>
            <a:xfrm>
              <a:off x="6817603" y="3144416"/>
              <a:ext cx="270588" cy="569168"/>
            </a:xfrm>
            <a:prstGeom prst="rect">
              <a:avLst/>
            </a:prstGeom>
          </p:spPr>
        </p:pic>
        <p:pic>
          <p:nvPicPr>
            <p:cNvPr id="9" name="Content Placeholder 4">
              <a:extLst>
                <a:ext uri="{FF2B5EF4-FFF2-40B4-BE49-F238E27FC236}">
                  <a16:creationId xmlns:a16="http://schemas.microsoft.com/office/drawing/2014/main" id="{620D742E-0C3E-41BB-A803-6918FD9AF25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1369" t="29688" r="56342" b="44100"/>
            <a:stretch/>
          </p:blipFill>
          <p:spPr>
            <a:xfrm>
              <a:off x="7109999" y="2915233"/>
              <a:ext cx="196962" cy="1270907"/>
            </a:xfrm>
            <a:prstGeom prst="rect">
              <a:avLst/>
            </a:prstGeom>
          </p:spPr>
        </p:pic>
        <p:pic>
          <p:nvPicPr>
            <p:cNvPr id="10" name="Content Placeholder 4">
              <a:extLst>
                <a:ext uri="{FF2B5EF4-FFF2-40B4-BE49-F238E27FC236}">
                  <a16:creationId xmlns:a16="http://schemas.microsoft.com/office/drawing/2014/main" id="{52453EB3-C51B-48CE-8C24-92508D362E2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1369" t="29688" r="56342" b="44100"/>
            <a:stretch/>
          </p:blipFill>
          <p:spPr>
            <a:xfrm>
              <a:off x="8992387" y="2885468"/>
              <a:ext cx="196962" cy="1270907"/>
            </a:xfrm>
            <a:prstGeom prst="rect">
              <a:avLst/>
            </a:prstGeom>
          </p:spPr>
        </p:pic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141C4825-5EDC-485B-8912-D5AF11947579}"/>
              </a:ext>
            </a:extLst>
          </p:cNvPr>
          <p:cNvSpPr txBox="1"/>
          <p:nvPr/>
        </p:nvSpPr>
        <p:spPr>
          <a:xfrm>
            <a:off x="1646788" y="4120212"/>
            <a:ext cx="1866025" cy="4308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>
                <a:solidFill>
                  <a:srgbClr val="FF0000"/>
                </a:solidFill>
              </a:rPr>
              <a:t>Squaring error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1CB53A3C-D277-4927-815A-79A3DE850EB3}"/>
              </a:ext>
            </a:extLst>
          </p:cNvPr>
          <p:cNvCxnSpPr>
            <a:cxnSpLocks/>
          </p:cNvCxnSpPr>
          <p:nvPr/>
        </p:nvCxnSpPr>
        <p:spPr>
          <a:xfrm flipH="1" flipV="1">
            <a:off x="1377708" y="3012626"/>
            <a:ext cx="935508" cy="1107586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D8D14A7B-3A05-4FED-BF1A-A6E2F1BCEDE4}"/>
              </a:ext>
            </a:extLst>
          </p:cNvPr>
          <p:cNvCxnSpPr>
            <a:cxnSpLocks/>
          </p:cNvCxnSpPr>
          <p:nvPr/>
        </p:nvCxnSpPr>
        <p:spPr>
          <a:xfrm flipV="1">
            <a:off x="2361119" y="3252406"/>
            <a:ext cx="44561" cy="871788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2F9969F2-028E-4AD4-94C8-E733D82C9395}"/>
              </a:ext>
            </a:extLst>
          </p:cNvPr>
          <p:cNvSpPr txBox="1"/>
          <p:nvPr/>
        </p:nvSpPr>
        <p:spPr>
          <a:xfrm>
            <a:off x="4992456" y="4120212"/>
            <a:ext cx="2548881" cy="4308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>
                <a:solidFill>
                  <a:srgbClr val="FF0000"/>
                </a:solidFill>
              </a:rPr>
              <a:t>Multiplication error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23ACDE31-094D-40AC-86B0-E42FD6E64D20}"/>
              </a:ext>
            </a:extLst>
          </p:cNvPr>
          <p:cNvCxnSpPr>
            <a:cxnSpLocks/>
          </p:cNvCxnSpPr>
          <p:nvPr/>
        </p:nvCxnSpPr>
        <p:spPr>
          <a:xfrm flipH="1" flipV="1">
            <a:off x="5538933" y="3566419"/>
            <a:ext cx="497722" cy="553794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29C23514-5157-4649-B40E-DC253653C552}"/>
              </a:ext>
            </a:extLst>
          </p:cNvPr>
          <p:cNvCxnSpPr>
            <a:cxnSpLocks/>
          </p:cNvCxnSpPr>
          <p:nvPr/>
        </p:nvCxnSpPr>
        <p:spPr>
          <a:xfrm flipV="1">
            <a:off x="6036654" y="3586016"/>
            <a:ext cx="642831" cy="534196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" name="Picture 29">
            <a:extLst>
              <a:ext uri="{FF2B5EF4-FFF2-40B4-BE49-F238E27FC236}">
                <a16:creationId xmlns:a16="http://schemas.microsoft.com/office/drawing/2014/main" id="{08D0ECE6-7507-4B7A-9CB6-F5452B280A71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29154" t="52760" r="47879" b="27307"/>
          <a:stretch/>
        </p:blipFill>
        <p:spPr>
          <a:xfrm>
            <a:off x="9623689" y="2441226"/>
            <a:ext cx="2096971" cy="1039933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BE44594F-57FE-49BE-93F3-67D873D05092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32532" t="19961" r="54387" b="50531"/>
          <a:stretch/>
        </p:blipFill>
        <p:spPr>
          <a:xfrm>
            <a:off x="8429380" y="2387294"/>
            <a:ext cx="1194309" cy="1539551"/>
          </a:xfrm>
          <a:prstGeom prst="rect">
            <a:avLst/>
          </a:prstGeom>
        </p:spPr>
      </p:pic>
      <p:sp>
        <p:nvSpPr>
          <p:cNvPr id="32" name="TextBox 31">
            <a:extLst>
              <a:ext uri="{FF2B5EF4-FFF2-40B4-BE49-F238E27FC236}">
                <a16:creationId xmlns:a16="http://schemas.microsoft.com/office/drawing/2014/main" id="{4C9A9870-2777-42ED-AE6B-B701D8292098}"/>
              </a:ext>
            </a:extLst>
          </p:cNvPr>
          <p:cNvSpPr txBox="1"/>
          <p:nvPr/>
        </p:nvSpPr>
        <p:spPr>
          <a:xfrm>
            <a:off x="8915239" y="4128887"/>
            <a:ext cx="2129343" cy="4308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>
                <a:solidFill>
                  <a:srgbClr val="FF0000"/>
                </a:solidFill>
              </a:rPr>
              <a:t>Division error</a:t>
            </a: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B23475D6-FF8C-491D-9EC6-CB6A24B5AE86}"/>
              </a:ext>
            </a:extLst>
          </p:cNvPr>
          <p:cNvCxnSpPr>
            <a:cxnSpLocks/>
            <a:stCxn id="32" idx="0"/>
          </p:cNvCxnSpPr>
          <p:nvPr/>
        </p:nvCxnSpPr>
        <p:spPr>
          <a:xfrm flipH="1" flipV="1">
            <a:off x="9479561" y="3532361"/>
            <a:ext cx="500350" cy="596526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090D78C4-A83A-4E86-8B06-A610FBAEDA69}"/>
              </a:ext>
            </a:extLst>
          </p:cNvPr>
          <p:cNvCxnSpPr>
            <a:cxnSpLocks/>
          </p:cNvCxnSpPr>
          <p:nvPr/>
        </p:nvCxnSpPr>
        <p:spPr>
          <a:xfrm flipV="1">
            <a:off x="9984878" y="3157069"/>
            <a:ext cx="559355" cy="93907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D61DFB73-B3CE-40E5-81E4-DABD2D496BB8}"/>
              </a:ext>
            </a:extLst>
          </p:cNvPr>
          <p:cNvCxnSpPr>
            <a:cxnSpLocks/>
          </p:cNvCxnSpPr>
          <p:nvPr/>
        </p:nvCxnSpPr>
        <p:spPr>
          <a:xfrm>
            <a:off x="3848437" y="2064748"/>
            <a:ext cx="0" cy="2927130"/>
          </a:xfrm>
          <a:prstGeom prst="line">
            <a:avLst/>
          </a:prstGeom>
          <a:ln w="28575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D7E5CD03-85F6-4673-80C1-43481119EB29}"/>
              </a:ext>
            </a:extLst>
          </p:cNvPr>
          <p:cNvCxnSpPr>
            <a:cxnSpLocks/>
          </p:cNvCxnSpPr>
          <p:nvPr/>
        </p:nvCxnSpPr>
        <p:spPr>
          <a:xfrm>
            <a:off x="8426262" y="2070380"/>
            <a:ext cx="0" cy="2927130"/>
          </a:xfrm>
          <a:prstGeom prst="line">
            <a:avLst/>
          </a:prstGeom>
          <a:ln w="28575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2150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3" grpId="0" animBg="1"/>
      <p:bldP spid="19" grpId="0" animBg="1"/>
      <p:bldP spid="3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EFFAE3-8028-415D-A5F2-A9402A58F4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US" dirty="0">
                <a:latin typeface="+mn-lt"/>
              </a:rPr>
              <a:t>Types of difficulty with symbols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BC5563C-594F-4358-AF0C-0959624717E8}"/>
              </a:ext>
            </a:extLst>
          </p:cNvPr>
          <p:cNvSpPr txBox="1"/>
          <p:nvPr/>
        </p:nvSpPr>
        <p:spPr>
          <a:xfrm>
            <a:off x="838200" y="1325563"/>
            <a:ext cx="2397968" cy="430887"/>
          </a:xfrm>
          <a:prstGeom prst="rect">
            <a:avLst/>
          </a:prstGeom>
          <a:noFill/>
          <a:ln w="28575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/>
              <a:t>Operations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341846D-3AAC-4544-84DC-3A325CF02879}"/>
              </a:ext>
            </a:extLst>
          </p:cNvPr>
          <p:cNvSpPr txBox="1"/>
          <p:nvPr/>
        </p:nvSpPr>
        <p:spPr>
          <a:xfrm>
            <a:off x="4627983" y="1325563"/>
            <a:ext cx="2397968" cy="430887"/>
          </a:xfrm>
          <a:prstGeom prst="rect">
            <a:avLst/>
          </a:prstGeom>
          <a:noFill/>
          <a:ln w="28575">
            <a:solidFill>
              <a:schemeClr val="tx2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2200" b="1"/>
            </a:lvl1pPr>
          </a:lstStyle>
          <a:p>
            <a:r>
              <a:rPr lang="en-US" dirty="0"/>
              <a:t>Multi-step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AC3C02D-22F3-42ED-B6E2-CCC95AEBDB2F}"/>
              </a:ext>
            </a:extLst>
          </p:cNvPr>
          <p:cNvSpPr txBox="1"/>
          <p:nvPr/>
        </p:nvSpPr>
        <p:spPr>
          <a:xfrm>
            <a:off x="8417766" y="1325563"/>
            <a:ext cx="2397968" cy="430887"/>
          </a:xfrm>
          <a:prstGeom prst="rect">
            <a:avLst/>
          </a:prstGeom>
          <a:noFill/>
          <a:ln w="28575">
            <a:solidFill>
              <a:schemeClr val="tx2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2200" b="1"/>
            </a:lvl1pPr>
          </a:lstStyle>
          <a:p>
            <a:r>
              <a:rPr lang="en-US" dirty="0"/>
              <a:t>Physics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1D15E56B-138D-4E7E-B80B-0043236C796B}"/>
              </a:ext>
            </a:extLst>
          </p:cNvPr>
          <p:cNvCxnSpPr/>
          <p:nvPr/>
        </p:nvCxnSpPr>
        <p:spPr>
          <a:xfrm>
            <a:off x="3405673" y="1541006"/>
            <a:ext cx="942392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9E6975A1-CDE6-421B-9254-B0367CAE8AFF}"/>
              </a:ext>
            </a:extLst>
          </p:cNvPr>
          <p:cNvCxnSpPr/>
          <p:nvPr/>
        </p:nvCxnSpPr>
        <p:spPr>
          <a:xfrm>
            <a:off x="7234334" y="1541006"/>
            <a:ext cx="942392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CEEEEFA8-CB27-4C85-ADDD-B60CAC179EA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853" r="75214" b="25614"/>
          <a:stretch/>
        </p:blipFill>
        <p:spPr>
          <a:xfrm>
            <a:off x="4950008" y="2005857"/>
            <a:ext cx="1753917" cy="3385871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B860402A-8B69-4A16-8608-62CCD50A2FCA}"/>
              </a:ext>
            </a:extLst>
          </p:cNvPr>
          <p:cNvSpPr txBox="1"/>
          <p:nvPr/>
        </p:nvSpPr>
        <p:spPr>
          <a:xfrm>
            <a:off x="8739791" y="2005856"/>
            <a:ext cx="1753917" cy="341632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A car can go from 0 to </a:t>
            </a:r>
            <a:r>
              <a:rPr lang="en-US" i="1" dirty="0"/>
              <a:t>v</a:t>
            </a:r>
            <a:r>
              <a:rPr lang="en-US" baseline="-25000" dirty="0"/>
              <a:t>1</a:t>
            </a:r>
            <a:r>
              <a:rPr lang="en-US" dirty="0"/>
              <a:t> in </a:t>
            </a:r>
            <a:r>
              <a:rPr lang="en-US" i="1" dirty="0"/>
              <a:t>t</a:t>
            </a:r>
            <a:r>
              <a:rPr lang="en-US" baseline="-25000" dirty="0"/>
              <a:t>1</a:t>
            </a:r>
            <a:r>
              <a:rPr lang="en-US" dirty="0"/>
              <a:t> seconds. At what distance </a:t>
            </a:r>
            <a:r>
              <a:rPr lang="en-US" i="1" dirty="0"/>
              <a:t>d </a:t>
            </a:r>
            <a:r>
              <a:rPr lang="en-US" dirty="0"/>
              <a:t>from the start at rest is the car traveling (</a:t>
            </a:r>
            <a:r>
              <a:rPr lang="en-US" i="1" dirty="0"/>
              <a:t>v</a:t>
            </a:r>
            <a:r>
              <a:rPr lang="en-US" baseline="-25000" dirty="0"/>
              <a:t>1</a:t>
            </a:r>
            <a:r>
              <a:rPr lang="en-US" dirty="0"/>
              <a:t>/2)?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 </a:t>
            </a:r>
            <a:endParaRPr lang="en-US" i="1" dirty="0"/>
          </a:p>
          <a:p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5DE861C0-BC2B-4A38-86A0-7FD2DB20348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9589" t="6273" r="47605" b="55827"/>
          <a:stretch/>
        </p:blipFill>
        <p:spPr>
          <a:xfrm>
            <a:off x="1301617" y="2201152"/>
            <a:ext cx="1478161" cy="709206"/>
          </a:xfrm>
          <a:prstGeom prst="rect">
            <a:avLst/>
          </a:prstGeom>
          <a:ln w="28575">
            <a:noFill/>
          </a:ln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A820BB77-11BC-48E3-A6B5-94E2718A6843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0548" t="-2" r="51638" b="61850"/>
          <a:stretch/>
        </p:blipFill>
        <p:spPr>
          <a:xfrm>
            <a:off x="1354614" y="3133513"/>
            <a:ext cx="1290733" cy="619282"/>
          </a:xfrm>
          <a:prstGeom prst="rect">
            <a:avLst/>
          </a:prstGeom>
          <a:ln w="28575">
            <a:noFill/>
          </a:ln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35065797-FF1D-4E65-AFF4-340D60C8CC2C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9744" t="177" r="63595" b="62275"/>
          <a:stretch/>
        </p:blipFill>
        <p:spPr>
          <a:xfrm>
            <a:off x="1391816" y="4031623"/>
            <a:ext cx="1290733" cy="619281"/>
          </a:xfrm>
          <a:prstGeom prst="rect">
            <a:avLst/>
          </a:prstGeom>
          <a:ln w="28575">
            <a:noFill/>
          </a:ln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C7B97796-227A-44A0-A795-894C49D2CF9C}"/>
              </a:ext>
            </a:extLst>
          </p:cNvPr>
          <p:cNvSpPr txBox="1"/>
          <p:nvPr/>
        </p:nvSpPr>
        <p:spPr>
          <a:xfrm>
            <a:off x="1127447" y="6170743"/>
            <a:ext cx="657808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/>
              <a:t>“Operations”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97DCB63-1AE5-4CC0-8AD0-91C9DA061DFD}"/>
              </a:ext>
            </a:extLst>
          </p:cNvPr>
          <p:cNvSpPr/>
          <p:nvPr/>
        </p:nvSpPr>
        <p:spPr>
          <a:xfrm>
            <a:off x="1160222" y="2005855"/>
            <a:ext cx="1753917" cy="338587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E3A1C26-1E58-43AE-9821-D7B58FC63681}"/>
              </a:ext>
            </a:extLst>
          </p:cNvPr>
          <p:cNvSpPr txBox="1"/>
          <p:nvPr/>
        </p:nvSpPr>
        <p:spPr>
          <a:xfrm>
            <a:off x="4950008" y="6170743"/>
            <a:ext cx="657808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/>
              <a:t>“Multi-step”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3F854168-DB62-49FA-9B83-F9AED2DE5F03}"/>
              </a:ext>
            </a:extLst>
          </p:cNvPr>
          <p:cNvCxnSpPr>
            <a:cxnSpLocks/>
          </p:cNvCxnSpPr>
          <p:nvPr/>
        </p:nvCxnSpPr>
        <p:spPr>
          <a:xfrm flipV="1">
            <a:off x="2034073" y="5536263"/>
            <a:ext cx="0" cy="63448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9D547877-1997-4F90-8653-298B68C9C125}"/>
              </a:ext>
            </a:extLst>
          </p:cNvPr>
          <p:cNvCxnSpPr>
            <a:cxnSpLocks/>
          </p:cNvCxnSpPr>
          <p:nvPr/>
        </p:nvCxnSpPr>
        <p:spPr>
          <a:xfrm flipV="1">
            <a:off x="5831633" y="5536263"/>
            <a:ext cx="0" cy="63448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0930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11" grpId="0" animBg="1"/>
      <p:bldP spid="15" grpId="0"/>
      <p:bldP spid="16" grpId="0" animBg="1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EFFAE3-8028-415D-A5F2-A9402A58F4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US" dirty="0">
                <a:latin typeface="+mn-lt"/>
              </a:rPr>
              <a:t>Types of difficulty with symbols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BC5563C-594F-4358-AF0C-0959624717E8}"/>
              </a:ext>
            </a:extLst>
          </p:cNvPr>
          <p:cNvSpPr txBox="1"/>
          <p:nvPr/>
        </p:nvSpPr>
        <p:spPr>
          <a:xfrm>
            <a:off x="838200" y="1325563"/>
            <a:ext cx="2397968" cy="430887"/>
          </a:xfrm>
          <a:prstGeom prst="rect">
            <a:avLst/>
          </a:prstGeom>
          <a:noFill/>
          <a:ln w="28575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/>
              <a:t>Operations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341846D-3AAC-4544-84DC-3A325CF02879}"/>
              </a:ext>
            </a:extLst>
          </p:cNvPr>
          <p:cNvSpPr txBox="1"/>
          <p:nvPr/>
        </p:nvSpPr>
        <p:spPr>
          <a:xfrm>
            <a:off x="4627983" y="1325563"/>
            <a:ext cx="2397968" cy="430887"/>
          </a:xfrm>
          <a:prstGeom prst="rect">
            <a:avLst/>
          </a:prstGeom>
          <a:noFill/>
          <a:ln w="28575">
            <a:solidFill>
              <a:schemeClr val="tx2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2200" b="1"/>
            </a:lvl1pPr>
          </a:lstStyle>
          <a:p>
            <a:r>
              <a:rPr lang="en-US" dirty="0"/>
              <a:t>Multi-step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AC3C02D-22F3-42ED-B6E2-CCC95AEBDB2F}"/>
              </a:ext>
            </a:extLst>
          </p:cNvPr>
          <p:cNvSpPr txBox="1"/>
          <p:nvPr/>
        </p:nvSpPr>
        <p:spPr>
          <a:xfrm>
            <a:off x="8417766" y="1325563"/>
            <a:ext cx="2397968" cy="430887"/>
          </a:xfrm>
          <a:prstGeom prst="rect">
            <a:avLst/>
          </a:prstGeom>
          <a:noFill/>
          <a:ln w="28575">
            <a:solidFill>
              <a:schemeClr val="tx2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2200" b="1"/>
            </a:lvl1pPr>
          </a:lstStyle>
          <a:p>
            <a:r>
              <a:rPr lang="en-US" dirty="0"/>
              <a:t>Physics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1D15E56B-138D-4E7E-B80B-0043236C796B}"/>
              </a:ext>
            </a:extLst>
          </p:cNvPr>
          <p:cNvCxnSpPr/>
          <p:nvPr/>
        </p:nvCxnSpPr>
        <p:spPr>
          <a:xfrm>
            <a:off x="3405673" y="1541006"/>
            <a:ext cx="942392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9E6975A1-CDE6-421B-9254-B0367CAE8AFF}"/>
              </a:ext>
            </a:extLst>
          </p:cNvPr>
          <p:cNvCxnSpPr/>
          <p:nvPr/>
        </p:nvCxnSpPr>
        <p:spPr>
          <a:xfrm>
            <a:off x="7234334" y="1541006"/>
            <a:ext cx="942392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CEEEEFA8-CB27-4C85-ADDD-B60CAC179EA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853" r="75214" b="25614"/>
          <a:stretch/>
        </p:blipFill>
        <p:spPr>
          <a:xfrm>
            <a:off x="4950008" y="2005857"/>
            <a:ext cx="1753917" cy="3385871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B860402A-8B69-4A16-8608-62CCD50A2FCA}"/>
              </a:ext>
            </a:extLst>
          </p:cNvPr>
          <p:cNvSpPr txBox="1"/>
          <p:nvPr/>
        </p:nvSpPr>
        <p:spPr>
          <a:xfrm>
            <a:off x="8739791" y="2005856"/>
            <a:ext cx="1753917" cy="341632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A car can go from 0 to </a:t>
            </a:r>
            <a:r>
              <a:rPr lang="en-US" i="1" dirty="0"/>
              <a:t>v</a:t>
            </a:r>
            <a:r>
              <a:rPr lang="en-US" baseline="-25000" dirty="0"/>
              <a:t>1</a:t>
            </a:r>
            <a:r>
              <a:rPr lang="en-US" dirty="0"/>
              <a:t> in </a:t>
            </a:r>
            <a:r>
              <a:rPr lang="en-US" i="1" dirty="0"/>
              <a:t>t</a:t>
            </a:r>
            <a:r>
              <a:rPr lang="en-US" baseline="-25000" dirty="0"/>
              <a:t>1</a:t>
            </a:r>
            <a:r>
              <a:rPr lang="en-US" dirty="0"/>
              <a:t> seconds. At what distance </a:t>
            </a:r>
            <a:r>
              <a:rPr lang="en-US" i="1" dirty="0"/>
              <a:t>d </a:t>
            </a:r>
            <a:r>
              <a:rPr lang="en-US" dirty="0"/>
              <a:t>from the start at rest is the car traveling (</a:t>
            </a:r>
            <a:r>
              <a:rPr lang="en-US" i="1" dirty="0"/>
              <a:t>v</a:t>
            </a:r>
            <a:r>
              <a:rPr lang="en-US" baseline="-25000" dirty="0"/>
              <a:t>1</a:t>
            </a:r>
            <a:r>
              <a:rPr lang="en-US" dirty="0"/>
              <a:t>/2)?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 </a:t>
            </a:r>
            <a:endParaRPr lang="en-US" i="1" dirty="0"/>
          </a:p>
          <a:p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5DE861C0-BC2B-4A38-86A0-7FD2DB20348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9589" t="6273" r="47605" b="55827"/>
          <a:stretch/>
        </p:blipFill>
        <p:spPr>
          <a:xfrm>
            <a:off x="1301617" y="2201152"/>
            <a:ext cx="1478161" cy="709206"/>
          </a:xfrm>
          <a:prstGeom prst="rect">
            <a:avLst/>
          </a:prstGeom>
          <a:ln w="28575">
            <a:noFill/>
          </a:ln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A820BB77-11BC-48E3-A6B5-94E2718A6843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0548" t="-2" r="51638" b="61850"/>
          <a:stretch/>
        </p:blipFill>
        <p:spPr>
          <a:xfrm>
            <a:off x="1354614" y="3133513"/>
            <a:ext cx="1290733" cy="619282"/>
          </a:xfrm>
          <a:prstGeom prst="rect">
            <a:avLst/>
          </a:prstGeom>
          <a:ln w="28575">
            <a:noFill/>
          </a:ln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35065797-FF1D-4E65-AFF4-340D60C8CC2C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9744" t="177" r="63595" b="62275"/>
          <a:stretch/>
        </p:blipFill>
        <p:spPr>
          <a:xfrm>
            <a:off x="1391816" y="4031623"/>
            <a:ext cx="1290733" cy="619281"/>
          </a:xfrm>
          <a:prstGeom prst="rect">
            <a:avLst/>
          </a:prstGeom>
          <a:ln w="28575">
            <a:noFill/>
          </a:ln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C7B97796-227A-44A0-A795-894C49D2CF9C}"/>
              </a:ext>
            </a:extLst>
          </p:cNvPr>
          <p:cNvSpPr txBox="1"/>
          <p:nvPr/>
        </p:nvSpPr>
        <p:spPr>
          <a:xfrm>
            <a:off x="1059030" y="5965448"/>
            <a:ext cx="735873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/>
              <a:t>Mastery of “operations” in “multi-step” problems is required to correctly answer the physics problem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97DCB63-1AE5-4CC0-8AD0-91C9DA061DFD}"/>
              </a:ext>
            </a:extLst>
          </p:cNvPr>
          <p:cNvSpPr/>
          <p:nvPr/>
        </p:nvSpPr>
        <p:spPr>
          <a:xfrm>
            <a:off x="1160222" y="2005855"/>
            <a:ext cx="1753917" cy="338587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C53E56D8-7C7B-4FCC-8E90-A29440554C35}"/>
              </a:ext>
            </a:extLst>
          </p:cNvPr>
          <p:cNvCxnSpPr>
            <a:cxnSpLocks/>
          </p:cNvCxnSpPr>
          <p:nvPr/>
        </p:nvCxnSpPr>
        <p:spPr>
          <a:xfrm flipV="1">
            <a:off x="5826966" y="5491289"/>
            <a:ext cx="0" cy="43365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623EB0B4-8FE3-402B-84A7-75188C3608A5}"/>
              </a:ext>
            </a:extLst>
          </p:cNvPr>
          <p:cNvCxnSpPr>
            <a:cxnSpLocks/>
          </p:cNvCxnSpPr>
          <p:nvPr/>
        </p:nvCxnSpPr>
        <p:spPr>
          <a:xfrm flipV="1">
            <a:off x="2125823" y="5493510"/>
            <a:ext cx="0" cy="431429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1790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EFFAE3-8028-415D-A5F2-A9402A58F4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US" dirty="0">
                <a:latin typeface="+mn-lt"/>
              </a:rPr>
              <a:t>“Correct” students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EEEEFA8-CB27-4C85-ADDD-B60CAC179EA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853" r="75214" b="25614"/>
          <a:stretch/>
        </p:blipFill>
        <p:spPr>
          <a:xfrm>
            <a:off x="5219040" y="1325563"/>
            <a:ext cx="1753917" cy="3385871"/>
          </a:xfrm>
          <a:prstGeom prst="rect">
            <a:avLst/>
          </a:prstGeom>
          <a:ln w="28575">
            <a:solidFill>
              <a:schemeClr val="accent6"/>
            </a:solidFill>
          </a:ln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C7B97796-227A-44A0-A795-894C49D2CF9C}"/>
              </a:ext>
            </a:extLst>
          </p:cNvPr>
          <p:cNvSpPr txBox="1"/>
          <p:nvPr/>
        </p:nvSpPr>
        <p:spPr>
          <a:xfrm>
            <a:off x="2655338" y="5523722"/>
            <a:ext cx="6881323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/>
              <a:t>Students who respond correctly to this problem will be referred to as “Correct” students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4FA2894C-69B2-4FB5-89FF-4476156B7D9E}"/>
              </a:ext>
            </a:extLst>
          </p:cNvPr>
          <p:cNvCxnSpPr>
            <a:cxnSpLocks/>
          </p:cNvCxnSpPr>
          <p:nvPr/>
        </p:nvCxnSpPr>
        <p:spPr>
          <a:xfrm flipV="1">
            <a:off x="6027576" y="4889242"/>
            <a:ext cx="0" cy="63448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2249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EFFAE3-8028-415D-A5F2-A9402A58F4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US" dirty="0">
                <a:latin typeface="+mn-lt"/>
              </a:rPr>
              <a:t>“Incorrect” students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EEEEFA8-CB27-4C85-ADDD-B60CAC179EA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853" r="75214" b="25614"/>
          <a:stretch/>
        </p:blipFill>
        <p:spPr>
          <a:xfrm>
            <a:off x="5219040" y="1325563"/>
            <a:ext cx="1753917" cy="3385871"/>
          </a:xfrm>
          <a:prstGeom prst="rect">
            <a:avLst/>
          </a:prstGeom>
          <a:ln w="28575">
            <a:solidFill>
              <a:srgbClr val="FF0000"/>
            </a:solidFill>
          </a:ln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C7B97796-227A-44A0-A795-894C49D2CF9C}"/>
              </a:ext>
            </a:extLst>
          </p:cNvPr>
          <p:cNvSpPr txBox="1"/>
          <p:nvPr/>
        </p:nvSpPr>
        <p:spPr>
          <a:xfrm>
            <a:off x="2655338" y="5523722"/>
            <a:ext cx="7104477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/>
              <a:t>Students who respond incorrectly to this problem will be referred to as “Incorrect” students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4FA2894C-69B2-4FB5-89FF-4476156B7D9E}"/>
              </a:ext>
            </a:extLst>
          </p:cNvPr>
          <p:cNvCxnSpPr>
            <a:cxnSpLocks/>
          </p:cNvCxnSpPr>
          <p:nvPr/>
        </p:nvCxnSpPr>
        <p:spPr>
          <a:xfrm flipV="1">
            <a:off x="6027576" y="4889242"/>
            <a:ext cx="0" cy="63448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9274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3034</TotalTime>
  <Words>744</Words>
  <Application>Microsoft Office PowerPoint</Application>
  <PresentationFormat>Widescreen</PresentationFormat>
  <Paragraphs>102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Wingdings</vt:lpstr>
      <vt:lpstr>Office Theme</vt:lpstr>
      <vt:lpstr>Physics Students’ Mathematical Difficulties with Operations and Algebra</vt:lpstr>
      <vt:lpstr>Students’ difficulties with symbols  Torigoe and Gladding (2011) </vt:lpstr>
      <vt:lpstr>Difference in Procedure Examples of student work </vt:lpstr>
      <vt:lpstr>Correct response rate difference: symbolic vs. numeric</vt:lpstr>
      <vt:lpstr>Errors observed on the symbolic version</vt:lpstr>
      <vt:lpstr>Types of difficulty with symbols</vt:lpstr>
      <vt:lpstr>Types of difficulty with symbols</vt:lpstr>
      <vt:lpstr>“Correct” students</vt:lpstr>
      <vt:lpstr>“Incorrect” students</vt:lpstr>
      <vt:lpstr>Grouping “Correct” students on kinematics problem</vt:lpstr>
      <vt:lpstr>Quantifying the “Correct” groups (All correct and “Operational” error)</vt:lpstr>
      <vt:lpstr>“Operational” and “non-operational” errors</vt:lpstr>
      <vt:lpstr>Grouping “Incorrect” students on kinematics problem</vt:lpstr>
      <vt:lpstr>PowerPoint Presentation</vt:lpstr>
      <vt:lpstr>PowerPoint Presentation</vt:lpstr>
      <vt:lpstr>PowerPoint Presentation</vt:lpstr>
      <vt:lpstr>PowerPoint Presentation</vt:lpstr>
      <vt:lpstr>Future research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Dakota King</dc:creator>
  <cp:lastModifiedBy>David Meltzer</cp:lastModifiedBy>
  <cp:revision>84</cp:revision>
  <cp:lastPrinted>2020-01-22T15:04:44Z</cp:lastPrinted>
  <dcterms:created xsi:type="dcterms:W3CDTF">2020-01-19T11:44:15Z</dcterms:created>
  <dcterms:modified xsi:type="dcterms:W3CDTF">2020-01-22T15:04:51Z</dcterms:modified>
</cp:coreProperties>
</file>