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99" r:id="rId12"/>
    <p:sldId id="269" r:id="rId13"/>
    <p:sldId id="270" r:id="rId14"/>
    <p:sldId id="304" r:id="rId15"/>
    <p:sldId id="274" r:id="rId16"/>
    <p:sldId id="275" r:id="rId17"/>
    <p:sldId id="301" r:id="rId18"/>
    <p:sldId id="305" r:id="rId19"/>
    <p:sldId id="310" r:id="rId20"/>
    <p:sldId id="283" r:id="rId21"/>
    <p:sldId id="288" r:id="rId22"/>
    <p:sldId id="306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0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A4A9-0770-4D28-A991-6400E6CA1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0461C-0274-46A9-B91D-850D2BC50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05A95-4B1B-4AD3-916F-CF1CB3F1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2A03B-C00A-4B37-B895-5860904E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4D8D4-E2FF-4A25-A27C-7FFC998C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3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1352E-B6C8-49B5-BF67-77CD9AF3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8D371-EB96-4F2E-8A37-AD73993FA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2B747-FDD8-4108-8C71-7CFC9D05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5E6F9-9D86-43FC-AAA1-59BBF8CE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A2A31-25C2-42EA-A5DA-0CD25772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2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713D5-1ED1-4E50-9A25-16333DE19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FE2DA-60F1-476A-8F9E-C0F870AD8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12507-FD09-4AA0-9739-2A073429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E4E17-0159-49B7-878A-BEFBD4E2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836A6-8654-49C0-97AE-08D2F37E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3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C862-0815-4102-A05B-119922933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39104-7287-4B55-9088-9E17033F8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B7929-B7BD-42F2-9854-6163A17F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CF4DC-E2CD-4E47-8008-FAD3C7A5D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7C3C1-4BE6-4B91-83FD-1CA9A12D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6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1822-BEDB-415A-8DB6-A4DCCA6A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4FD9A-583C-44EC-880D-DFE8CC291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C26CD-BA1C-4581-B45A-6989083E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EB95C-0AC9-4A6D-A4A6-4A8FBDBEF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0762A-7A30-4D83-8619-7A5D9832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0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FA728-2665-4BB6-8A61-141891CD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70437-D022-44D1-9184-18B8AF87B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413C8-E7C6-4FF5-8318-3E2AC323A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727B3-F6D9-40C1-B78B-54B0DF80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1440E-234B-4DDB-BE87-DBA21B1E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D1509-C93C-4AD9-BF96-8A53C296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5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B55DF-7FA0-4B86-BA0D-29DF2EE3D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B2E25-C036-4991-857C-C78E2B976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AE02A-197B-4620-87F0-21C9B5E64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DC945-F7CE-4E9A-906F-21A82742E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055B2-212B-4AF9-8F04-915F78B7E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009E7-A3E9-47DD-88A2-CBD3A991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2F97B0-7F42-41C2-8F07-36784A9B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B1ABC-0A0D-4FC2-9FD9-5856AC12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1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071B-A81D-4CC4-8A18-1B2F5FFED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71AE4-0835-41F9-8712-B2E2FAFA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0D5E8-0AE9-4651-8BD1-6184E80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422AE-D135-4756-9B44-A04ED6F0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1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E5D14-B07A-457E-A9DB-A229F647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00200-D0F7-4CDF-896C-A87C2C84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1489C-1607-4E33-8053-906E36D5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6F32-0C1D-4042-AB81-23559A44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3AD7-4B91-4767-9844-AFF14219C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170E3-0C2F-4BD2-A1FC-470C99B06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8EE2E-43D8-49E8-9BA5-B92B598D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14EC8-E71B-4075-822F-66C92DEA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CB232-2C7E-421A-8CC0-BB1CCACD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2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EDB3-B52C-4C61-A8FB-A27F91603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DB1E2-E69B-4379-898C-F034088E9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FE225-8C66-4855-8762-B19FCF539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4BBA7-CE08-49B4-93AD-3036D8F6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2157F-D14E-4EC8-9A6E-E5E11D58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43EC3-8B30-4FCE-B99D-5D2653B89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8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1463D-5E2B-4E6F-91C9-1F073ED2D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6A7A3-88DF-452D-838A-8F1B2BCA1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7887-6B49-495A-B0CB-15763A58E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474D2-C3CC-427F-A3D7-16C636A5EC7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2CDA1-6614-448B-BF40-8E129867B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89B07-9400-499E-A33D-C53536101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81E2-C0D7-4730-AF2C-41142217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E38E-5574-45B7-8FD2-398D6D760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524" y="764307"/>
            <a:ext cx="10158952" cy="2978134"/>
          </a:xfrm>
        </p:spPr>
        <p:txBody>
          <a:bodyPr>
            <a:normAutofit/>
          </a:bodyPr>
          <a:lstStyle/>
          <a:p>
            <a:r>
              <a:rPr lang="en-US" sz="3800" b="1" dirty="0"/>
              <a:t>Exploring Physics Students’ Difficulties in Solving Symbolic Algebra Problems</a:t>
            </a:r>
            <a:br>
              <a:rPr lang="en-US" sz="3600" b="1" dirty="0"/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A7EAE-427D-4707-8C89-4E776099E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158" y="3966590"/>
            <a:ext cx="9144000" cy="1655762"/>
          </a:xfrm>
        </p:spPr>
        <p:txBody>
          <a:bodyPr>
            <a:normAutofit/>
          </a:bodyPr>
          <a:lstStyle/>
          <a:p>
            <a:r>
              <a:rPr lang="en-US" sz="2600" dirty="0"/>
              <a:t>Dakota H. King and David E. Meltzer</a:t>
            </a:r>
          </a:p>
          <a:p>
            <a:r>
              <a:rPr lang="en-US" sz="2600" dirty="0"/>
              <a:t>Arizona State University</a:t>
            </a:r>
          </a:p>
          <a:p>
            <a:r>
              <a:rPr lang="en-US" sz="2600" dirty="0"/>
              <a:t>Supported in part by NSF DUE #1504986</a:t>
            </a:r>
          </a:p>
        </p:txBody>
      </p:sp>
    </p:spTree>
    <p:extLst>
      <p:ext uri="{BB962C8B-B14F-4D97-AF65-F5344CB8AC3E}">
        <p14:creationId xmlns:p14="http://schemas.microsoft.com/office/powerpoint/2010/main" val="59867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58079-7ABB-47C8-9DA6-BF92690F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Trigonometry Symbolic vs Numeric Correct Response Rates Compared Spring 2018 (</a:t>
            </a:r>
            <a:r>
              <a:rPr lang="en-US" i="1" dirty="0"/>
              <a:t>Tempe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BEF15-1EE1-400D-9371-A7451BCC6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ASU Tempe campus averages:</a:t>
            </a:r>
          </a:p>
          <a:p>
            <a:pPr marL="0" indent="0">
              <a:buNone/>
            </a:pPr>
            <a:r>
              <a:rPr lang="en-US" dirty="0"/>
              <a:t>	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=903): </a:t>
            </a:r>
            <a:r>
              <a:rPr lang="en-US" b="1" dirty="0"/>
              <a:t>80%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=903): </a:t>
            </a:r>
            <a:r>
              <a:rPr lang="en-US" b="1" dirty="0"/>
              <a:t>77%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0" indent="0">
              <a:buNone/>
            </a:pPr>
            <a:r>
              <a:rPr lang="en-US" b="1" dirty="0"/>
              <a:t>	</a:t>
            </a:r>
          </a:p>
          <a:p>
            <a:pPr marL="0" indent="0">
              <a:buNone/>
            </a:pPr>
            <a:r>
              <a:rPr lang="en-US" dirty="0"/>
              <a:t>	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=225): </a:t>
            </a:r>
            <a:r>
              <a:rPr lang="en-US" b="1" dirty="0"/>
              <a:t>56%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=225): </a:t>
            </a:r>
            <a:r>
              <a:rPr lang="en-US" b="1" dirty="0"/>
              <a:t>52%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  <a:r>
              <a:rPr lang="en-US" dirty="0"/>
              <a:t>	</a:t>
            </a:r>
            <a:r>
              <a:rPr lang="en-US" b="1" dirty="0"/>
              <a:t>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Students at Tempe did </a:t>
            </a:r>
            <a:r>
              <a:rPr lang="en-US" b="1" dirty="0">
                <a:solidFill>
                  <a:srgbClr val="FF0000"/>
                </a:solidFill>
              </a:rPr>
              <a:t>3%-4% </a:t>
            </a:r>
            <a:r>
              <a:rPr lang="en-US" b="1" dirty="0"/>
              <a:t>worse on the symbolic version of the hypotenuse problem.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67C0-4A16-492F-B22C-F79299D0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Symbolic vs Numeric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11369-4041-4E2E-AAE8-951A6E1F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81146"/>
          </a:xfrm>
        </p:spPr>
        <p:txBody>
          <a:bodyPr/>
          <a:lstStyle/>
          <a:p>
            <a:r>
              <a:rPr lang="en-US" sz="2800" dirty="0"/>
              <a:t>For the Tempe calculus-based course, the error-rate increase in the symbolic version was found to be significant: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err="1"/>
              <a:t>McNemar</a:t>
            </a:r>
            <a:r>
              <a:rPr lang="en-US" sz="2200" dirty="0"/>
              <a:t> Test for Correlated Proportions Two-Tail: p = 0.03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89276F-F577-4A8F-8263-72894381D7D5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2592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at Polytechnic for PHY 111/112 were similar but not significant due to the smaller sample size.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55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E0C6-DCCD-440F-84CE-58B12885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Algebra Problem Symbolic vs Numeric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A82B99-2ED1-4597-95ED-3EB9C41D1F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98" r="62069" b="54711"/>
          <a:stretch/>
        </p:blipFill>
        <p:spPr>
          <a:xfrm>
            <a:off x="1" y="2364900"/>
            <a:ext cx="4901938" cy="63591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69B2CC-6954-4D5F-A9DC-8DB36958D1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004" r="66296" b="34752"/>
          <a:stretch/>
        </p:blipFill>
        <p:spPr>
          <a:xfrm>
            <a:off x="242622" y="4072379"/>
            <a:ext cx="5170836" cy="22057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72D56F-6160-4584-A966-EB4B5CBB2B3B}"/>
              </a:ext>
            </a:extLst>
          </p:cNvPr>
          <p:cNvSpPr txBox="1"/>
          <p:nvPr/>
        </p:nvSpPr>
        <p:spPr>
          <a:xfrm>
            <a:off x="565607" y="1717464"/>
            <a:ext cx="26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Numeric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860A07-CD78-481A-A2B8-AE3026FBF04F}"/>
              </a:ext>
            </a:extLst>
          </p:cNvPr>
          <p:cNvSpPr txBox="1"/>
          <p:nvPr/>
        </p:nvSpPr>
        <p:spPr>
          <a:xfrm>
            <a:off x="565607" y="3466229"/>
            <a:ext cx="26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Symbolic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C6FF3E-F280-4CDC-964B-290BB9699E01}"/>
                  </a:ext>
                </a:extLst>
              </p:cNvPr>
              <p:cNvSpPr txBox="1"/>
              <p:nvPr/>
            </p:nvSpPr>
            <p:spPr>
              <a:xfrm>
                <a:off x="7453459" y="4977288"/>
                <a:ext cx="2620651" cy="760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C6FF3E-F280-4CDC-964B-290BB9699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459" y="4977288"/>
                <a:ext cx="2620651" cy="7600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A5C4C3-487B-4D2D-85A9-56A18C1A0C9E}"/>
                  </a:ext>
                </a:extLst>
              </p:cNvPr>
              <p:cNvSpPr txBox="1"/>
              <p:nvPr/>
            </p:nvSpPr>
            <p:spPr>
              <a:xfrm>
                <a:off x="8135332" y="2306986"/>
                <a:ext cx="900118" cy="751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A5C4C3-487B-4D2D-85A9-56A18C1A0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332" y="2306986"/>
                <a:ext cx="900118" cy="7517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63E8C8B-B489-48F8-AA87-3E8440818330}"/>
              </a:ext>
            </a:extLst>
          </p:cNvPr>
          <p:cNvSpPr txBox="1"/>
          <p:nvPr/>
        </p:nvSpPr>
        <p:spPr>
          <a:xfrm>
            <a:off x="5703217" y="2452025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A0E423-2CD6-41A3-810E-7D10CF8B7AEC}"/>
              </a:ext>
            </a:extLst>
          </p:cNvPr>
          <p:cNvSpPr txBox="1"/>
          <p:nvPr/>
        </p:nvSpPr>
        <p:spPr>
          <a:xfrm>
            <a:off x="5703217" y="5175250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BA42F0E-FEA2-4D79-B97E-2A61780DCF1A}"/>
              </a:ext>
            </a:extLst>
          </p:cNvPr>
          <p:cNvSpPr/>
          <p:nvPr/>
        </p:nvSpPr>
        <p:spPr>
          <a:xfrm>
            <a:off x="5637229" y="2086796"/>
            <a:ext cx="3968684" cy="115602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F306F93-CFDB-46E0-A0A4-3FAD014AEBE7}"/>
              </a:ext>
            </a:extLst>
          </p:cNvPr>
          <p:cNvSpPr/>
          <p:nvPr/>
        </p:nvSpPr>
        <p:spPr>
          <a:xfrm>
            <a:off x="5778631" y="4751109"/>
            <a:ext cx="4091232" cy="1319753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6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4" grpId="0"/>
      <p:bldP spid="6" grpId="0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5C75-451A-45F5-9746-94540D40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9" y="365125"/>
            <a:ext cx="10726271" cy="14605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Algebra Problem Symbolic vs Numeric Correct Response Rates Compared Spring 2018 (</a:t>
            </a:r>
            <a:r>
              <a:rPr lang="en-US" i="1" dirty="0"/>
              <a:t>Tempe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DE4B78-FF69-4F6B-8B30-9862AAFC6E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341" y="1825625"/>
                <a:ext cx="11453567" cy="452727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ASU </a:t>
                </a:r>
                <a:r>
                  <a:rPr lang="en-US" i="1" dirty="0"/>
                  <a:t>Tempe</a:t>
                </a:r>
                <a:r>
                  <a:rPr lang="en-US" dirty="0"/>
                  <a:t> campus averages:</a:t>
                </a:r>
              </a:p>
              <a:p>
                <a:pPr marL="0" indent="0">
                  <a:buNone/>
                </a:pPr>
                <a:r>
                  <a:rPr lang="en-US" dirty="0"/>
                  <a:t>	PHY 121, 1</a:t>
                </a:r>
                <a:r>
                  <a:rPr lang="en-US" baseline="30000" dirty="0"/>
                  <a:t>st</a:t>
                </a:r>
                <a:r>
                  <a:rPr lang="en-US" dirty="0"/>
                  <a:t> semester calculus-based course, (</a:t>
                </a:r>
                <a:r>
                  <a:rPr lang="en-US" i="1" dirty="0"/>
                  <a:t>N</a:t>
                </a:r>
                <a:r>
                  <a:rPr lang="en-US" dirty="0"/>
                  <a:t>=899): </a:t>
                </a:r>
                <a:r>
                  <a:rPr lang="en-US" b="1" dirty="0"/>
                  <a:t>96%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(numeric)</a:t>
                </a: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dirty="0"/>
                  <a:t>PHY 121, 1</a:t>
                </a:r>
                <a:r>
                  <a:rPr lang="en-US" baseline="30000" dirty="0"/>
                  <a:t>st</a:t>
                </a:r>
                <a:r>
                  <a:rPr lang="en-US" dirty="0"/>
                  <a:t> semester calculus-based course, (</a:t>
                </a:r>
                <a:r>
                  <a:rPr lang="en-US" i="1" dirty="0"/>
                  <a:t>N</a:t>
                </a:r>
                <a:r>
                  <a:rPr lang="en-US" dirty="0"/>
                  <a:t>=899): </a:t>
                </a:r>
                <a:r>
                  <a:rPr lang="en-US" b="1" dirty="0"/>
                  <a:t>87%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(symbolic)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dirty="0"/>
                  <a:t>PHY 111, 1</a:t>
                </a:r>
                <a:r>
                  <a:rPr lang="en-US" baseline="30000" dirty="0"/>
                  <a:t>st</a:t>
                </a:r>
                <a:r>
                  <a:rPr lang="en-US" dirty="0"/>
                  <a:t> semester algebra-based course, (</a:t>
                </a:r>
                <a:r>
                  <a:rPr lang="en-US" i="1" dirty="0"/>
                  <a:t>N</a:t>
                </a:r>
                <a:r>
                  <a:rPr lang="en-US" dirty="0"/>
                  <a:t>=222): </a:t>
                </a:r>
                <a:r>
                  <a:rPr lang="en-US" b="1" dirty="0"/>
                  <a:t>96% 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(numeric)</a:t>
                </a:r>
              </a:p>
              <a:p>
                <a:pPr marL="0" indent="0">
                  <a:buNone/>
                </a:pPr>
                <a:r>
                  <a:rPr lang="en-US" dirty="0"/>
                  <a:t>	PHY 111, 1</a:t>
                </a:r>
                <a:r>
                  <a:rPr lang="en-US" baseline="30000" dirty="0"/>
                  <a:t>st</a:t>
                </a:r>
                <a:r>
                  <a:rPr lang="en-US" dirty="0"/>
                  <a:t> semester algebra-based course, (</a:t>
                </a:r>
                <a:r>
                  <a:rPr lang="en-US" i="1" dirty="0"/>
                  <a:t>N</a:t>
                </a:r>
                <a:r>
                  <a:rPr lang="en-US" dirty="0"/>
                  <a:t>=222): </a:t>
                </a:r>
                <a:r>
                  <a:rPr lang="en-US" b="1" dirty="0"/>
                  <a:t>57% 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(symbolic)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PHY 121 Tempe students did </a:t>
                </a:r>
                <a:r>
                  <a:rPr lang="en-US" b="1" dirty="0">
                    <a:solidFill>
                      <a:srgbClr val="FF0000"/>
                    </a:solidFill>
                  </a:rPr>
                  <a:t>9% </a:t>
                </a:r>
                <a:r>
                  <a:rPr lang="en-US" b="1" dirty="0"/>
                  <a:t>worse on symbolic version and PHY 111 Tempe students did </a:t>
                </a:r>
                <a:r>
                  <a:rPr lang="en-US" b="1" dirty="0">
                    <a:solidFill>
                      <a:srgbClr val="FF0000"/>
                    </a:solidFill>
                  </a:rPr>
                  <a:t>39% </a:t>
                </a:r>
                <a:r>
                  <a:rPr lang="en-US" b="1" dirty="0"/>
                  <a:t>worse. (PHY 111/112 for Polytechnic campus gave similar results with just a smaller </a:t>
                </a:r>
                <a:r>
                  <a:rPr lang="en-US" b="1" i="1" dirty="0"/>
                  <a:t>N</a:t>
                </a:r>
                <a:r>
                  <a:rPr lang="en-US" b="1" dirty="0"/>
                  <a:t>.) [All differences are statistically significant, </a:t>
                </a:r>
                <a:r>
                  <a:rPr lang="en-US" b="1" i="1" dirty="0"/>
                  <a:t>p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b="1" dirty="0"/>
                  <a:t> 0.001.]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DE4B78-FF69-4F6B-8B30-9862AAFC6E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341" y="1825625"/>
                <a:ext cx="11453567" cy="4527272"/>
              </a:xfrm>
              <a:blipFill>
                <a:blip r:embed="rId2"/>
                <a:stretch>
                  <a:fillRect l="-958" t="-2692" r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48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EBAE9-CAF3-409D-8F35-554E6306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of not isolating x.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74E306-618D-4C5F-83C8-23A71A42A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44" y="1325563"/>
            <a:ext cx="8537386" cy="2693440"/>
          </a:xfr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6BA618-4420-4629-96C9-97961E952B9A}"/>
              </a:ext>
            </a:extLst>
          </p:cNvPr>
          <p:cNvCxnSpPr/>
          <p:nvPr/>
        </p:nvCxnSpPr>
        <p:spPr>
          <a:xfrm flipV="1">
            <a:off x="0" y="3864990"/>
            <a:ext cx="12192000" cy="754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54BF06C-49C8-4D2B-9E18-8A70C5E8A02E}"/>
              </a:ext>
            </a:extLst>
          </p:cNvPr>
          <p:cNvSpPr txBox="1"/>
          <p:nvPr/>
        </p:nvSpPr>
        <p:spPr>
          <a:xfrm>
            <a:off x="1613633" y="2732903"/>
            <a:ext cx="4534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Student’s final answer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A211BD-2AB9-49D1-BED5-0DDFC50DCB56}"/>
              </a:ext>
            </a:extLst>
          </p:cNvPr>
          <p:cNvCxnSpPr>
            <a:cxnSpLocks/>
          </p:cNvCxnSpPr>
          <p:nvPr/>
        </p:nvCxnSpPr>
        <p:spPr>
          <a:xfrm flipV="1">
            <a:off x="3070778" y="2287054"/>
            <a:ext cx="454847" cy="5718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12DF62DB-EAF3-408F-8671-531B483AB5DA}"/>
              </a:ext>
            </a:extLst>
          </p:cNvPr>
          <p:cNvSpPr/>
          <p:nvPr/>
        </p:nvSpPr>
        <p:spPr>
          <a:xfrm>
            <a:off x="3308808" y="1755559"/>
            <a:ext cx="2102179" cy="4541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B1DA-3082-4E83-950B-B7F660A6D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Simultaneous Equations Symbolic vs Numeric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F1E289-EFC4-4ADE-A660-EF71B2112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725" r="74577" b="36269"/>
          <a:stretch/>
        </p:blipFill>
        <p:spPr>
          <a:xfrm>
            <a:off x="328075" y="2115760"/>
            <a:ext cx="3598481" cy="147765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497D03-6B09-44B0-9613-8EB577109A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37" r="76987" b="23184"/>
          <a:stretch/>
        </p:blipFill>
        <p:spPr>
          <a:xfrm>
            <a:off x="22389" y="4018483"/>
            <a:ext cx="3309594" cy="25991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83B92C-82EF-4025-A2ED-874B4AB7D4A3}"/>
              </a:ext>
            </a:extLst>
          </p:cNvPr>
          <p:cNvSpPr txBox="1"/>
          <p:nvPr/>
        </p:nvSpPr>
        <p:spPr>
          <a:xfrm>
            <a:off x="725864" y="1800520"/>
            <a:ext cx="1508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/>
              <a:t>Numeric: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26DA0D-E15E-446F-A1C3-5392DF37F23F}"/>
              </a:ext>
            </a:extLst>
          </p:cNvPr>
          <p:cNvSpPr txBox="1"/>
          <p:nvPr/>
        </p:nvSpPr>
        <p:spPr>
          <a:xfrm>
            <a:off x="715652" y="3590504"/>
            <a:ext cx="1508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/>
              <a:t>Symbolic: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8032F6-E152-4C8B-8D82-B0402471A749}"/>
                  </a:ext>
                </a:extLst>
              </p:cNvPr>
              <p:cNvSpPr txBox="1"/>
              <p:nvPr/>
            </p:nvSpPr>
            <p:spPr>
              <a:xfrm>
                <a:off x="8231352" y="2461629"/>
                <a:ext cx="2374689" cy="749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𝟕𝟖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8032F6-E152-4C8B-8D82-B0402471A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352" y="2461629"/>
                <a:ext cx="2374689" cy="7491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4253DE-F273-4C31-87D9-94D564AF1C79}"/>
                  </a:ext>
                </a:extLst>
              </p:cNvPr>
              <p:cNvSpPr txBox="1"/>
              <p:nvPr/>
            </p:nvSpPr>
            <p:spPr>
              <a:xfrm>
                <a:off x="8116478" y="4871143"/>
                <a:ext cx="1756891" cy="697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𝒂𝒄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𝒃𝒄</m:t>
                          </m:r>
                        </m:den>
                      </m:f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4253DE-F273-4C31-87D9-94D564AF1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478" y="4871143"/>
                <a:ext cx="1756891" cy="6976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5AE2FD33-FBE9-4303-95EF-E2C61E930EB1}"/>
              </a:ext>
            </a:extLst>
          </p:cNvPr>
          <p:cNvSpPr/>
          <p:nvPr/>
        </p:nvSpPr>
        <p:spPr>
          <a:xfrm>
            <a:off x="6118359" y="2283314"/>
            <a:ext cx="4703612" cy="115602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C3AAA1-4939-438F-90CC-A0DA1B860F32}"/>
              </a:ext>
            </a:extLst>
          </p:cNvPr>
          <p:cNvSpPr txBox="1"/>
          <p:nvPr/>
        </p:nvSpPr>
        <p:spPr>
          <a:xfrm>
            <a:off x="6096000" y="2623752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AAD218-E238-4E3E-80EA-145A4129C128}"/>
              </a:ext>
            </a:extLst>
          </p:cNvPr>
          <p:cNvSpPr txBox="1"/>
          <p:nvPr/>
        </p:nvSpPr>
        <p:spPr>
          <a:xfrm>
            <a:off x="6023728" y="4989156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C8FEA8-A10E-401B-9FB8-F2DDC68F03B2}"/>
              </a:ext>
            </a:extLst>
          </p:cNvPr>
          <p:cNvSpPr/>
          <p:nvPr/>
        </p:nvSpPr>
        <p:spPr>
          <a:xfrm>
            <a:off x="5957740" y="4641975"/>
            <a:ext cx="4270342" cy="115602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8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4" grpId="0"/>
      <p:bldP spid="12" grpId="0" animBg="1"/>
      <p:bldP spid="13" grpId="0"/>
      <p:bldP spid="1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5C75-451A-45F5-9746-94540D40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53" y="329266"/>
            <a:ext cx="11075894" cy="1158875"/>
          </a:xfrm>
        </p:spPr>
        <p:txBody>
          <a:bodyPr>
            <a:normAutofit fontScale="90000"/>
          </a:bodyPr>
          <a:lstStyle/>
          <a:p>
            <a:r>
              <a:rPr lang="en-US" dirty="0"/>
              <a:t>Simultaneous Equations Problem Symbolic vs Numeric Correct Response Rates Compared Spring 2018 (</a:t>
            </a:r>
            <a:r>
              <a:rPr lang="en-US" i="1" dirty="0"/>
              <a:t>Tempe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E4B78-FF69-4F6B-8B30-9862AAFC6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449" y="1825625"/>
            <a:ext cx="1126364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ASU </a:t>
            </a:r>
            <a:r>
              <a:rPr lang="en-US" i="1" dirty="0"/>
              <a:t>Tempe</a:t>
            </a:r>
            <a:r>
              <a:rPr lang="en-US" dirty="0"/>
              <a:t> campus averages:</a:t>
            </a:r>
          </a:p>
          <a:p>
            <a:pPr marL="0" indent="0">
              <a:buNone/>
            </a:pPr>
            <a:r>
              <a:rPr lang="en-US" dirty="0"/>
              <a:t>	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=733): </a:t>
            </a:r>
            <a:r>
              <a:rPr lang="en-US" b="1" dirty="0"/>
              <a:t>87%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=733): </a:t>
            </a:r>
            <a:r>
              <a:rPr lang="en-US" b="1" dirty="0"/>
              <a:t>63%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=140): </a:t>
            </a:r>
            <a:r>
              <a:rPr lang="en-US" b="1" dirty="0"/>
              <a:t>72%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dirty="0"/>
              <a:t>	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=140): </a:t>
            </a:r>
            <a:r>
              <a:rPr lang="en-US" b="1" dirty="0"/>
              <a:t>36%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	</a:t>
            </a:r>
          </a:p>
          <a:p>
            <a:pPr marL="0" indent="0">
              <a:buNone/>
            </a:pPr>
            <a:r>
              <a:rPr lang="en-US" b="1" dirty="0"/>
              <a:t>PHY 121 Tempe students did </a:t>
            </a:r>
            <a:r>
              <a:rPr lang="en-US" b="1" dirty="0">
                <a:solidFill>
                  <a:srgbClr val="FF0000"/>
                </a:solidFill>
              </a:rPr>
              <a:t>24% </a:t>
            </a:r>
            <a:r>
              <a:rPr lang="en-US" b="1" dirty="0"/>
              <a:t>worse on symbolic version and PHY 111 Tempe students did </a:t>
            </a:r>
            <a:r>
              <a:rPr lang="en-US" b="1" dirty="0">
                <a:solidFill>
                  <a:srgbClr val="FF0000"/>
                </a:solidFill>
              </a:rPr>
              <a:t>36% </a:t>
            </a:r>
            <a:r>
              <a:rPr lang="en-US" b="1" dirty="0"/>
              <a:t>worse. (PHY 111/112 at the Polytechnic campus gave similar results with a smaller </a:t>
            </a:r>
            <a:r>
              <a:rPr lang="en-US" b="1" i="1" dirty="0"/>
              <a:t>N.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251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3CE2-F106-4F6B-A463-2DA45CF9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882"/>
            <a:ext cx="10515600" cy="1325563"/>
          </a:xfrm>
        </p:spPr>
        <p:txBody>
          <a:bodyPr/>
          <a:lstStyle/>
          <a:p>
            <a:r>
              <a:rPr lang="en-US" dirty="0"/>
              <a:t>Simultaneous Equations Errors Observed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4A04-9A16-42FF-9697-796E07E6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857"/>
            <a:ext cx="10515600" cy="5046515"/>
          </a:xfrm>
        </p:spPr>
        <p:txBody>
          <a:bodyPr>
            <a:normAutofit/>
          </a:bodyPr>
          <a:lstStyle/>
          <a:p>
            <a:r>
              <a:rPr lang="en-US" b="1" dirty="0"/>
              <a:t>Numeric version: </a:t>
            </a:r>
            <a:r>
              <a:rPr lang="en-US" dirty="0"/>
              <a:t>sign errors; not eliminating y.</a:t>
            </a:r>
          </a:p>
          <a:p>
            <a:r>
              <a:rPr lang="en-US" b="1" dirty="0"/>
              <a:t>Symbolic version: </a:t>
            </a:r>
            <a:r>
              <a:rPr lang="en-US" dirty="0"/>
              <a:t>not eliminating y; factoring errors; not isolating x.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The complexity of the symbolic expressions led to many new errors that were not observed in the numeric version.</a:t>
            </a:r>
          </a:p>
        </p:txBody>
      </p:sp>
    </p:spTree>
    <p:extLst>
      <p:ext uri="{BB962C8B-B14F-4D97-AF65-F5344CB8AC3E}">
        <p14:creationId xmlns:p14="http://schemas.microsoft.com/office/powerpoint/2010/main" val="394629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DFF9-AC26-449F-883C-174EA81C9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505" y="365125"/>
            <a:ext cx="11554975" cy="1325563"/>
          </a:xfrm>
        </p:spPr>
        <p:txBody>
          <a:bodyPr/>
          <a:lstStyle/>
          <a:p>
            <a:r>
              <a:rPr lang="en-US" dirty="0"/>
              <a:t>Example of not isolating x in simultaneous equations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851530-AD31-456B-9556-A185DED84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05" y="1866039"/>
            <a:ext cx="10182666" cy="39429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7BC0D4-2157-475C-80AE-70F9DAC39AC0}"/>
              </a:ext>
            </a:extLst>
          </p:cNvPr>
          <p:cNvSpPr txBox="1"/>
          <p:nvPr/>
        </p:nvSpPr>
        <p:spPr>
          <a:xfrm>
            <a:off x="6740163" y="3973866"/>
            <a:ext cx="4534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Leaving x in terms of 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A23DD24-F7EA-42FF-915A-9C19F514466C}"/>
              </a:ext>
            </a:extLst>
          </p:cNvPr>
          <p:cNvCxnSpPr>
            <a:cxnSpLocks/>
          </p:cNvCxnSpPr>
          <p:nvPr/>
        </p:nvCxnSpPr>
        <p:spPr>
          <a:xfrm flipH="1">
            <a:off x="5425859" y="4335979"/>
            <a:ext cx="1288324" cy="3222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0C6D26BB-EF7D-4DE2-BE60-2F5056262E01}"/>
              </a:ext>
            </a:extLst>
          </p:cNvPr>
          <p:cNvSpPr/>
          <p:nvPr/>
        </p:nvSpPr>
        <p:spPr>
          <a:xfrm>
            <a:off x="1560025" y="4335979"/>
            <a:ext cx="626993" cy="581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6F0CCB-C507-4019-88E7-6D98E4EE99F4}"/>
              </a:ext>
            </a:extLst>
          </p:cNvPr>
          <p:cNvSpPr/>
          <p:nvPr/>
        </p:nvSpPr>
        <p:spPr>
          <a:xfrm>
            <a:off x="3883843" y="4335979"/>
            <a:ext cx="499622" cy="5179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91CFBE-2685-4668-BF2E-CFBA0DDFBE2A}"/>
              </a:ext>
            </a:extLst>
          </p:cNvPr>
          <p:cNvSpPr txBox="1"/>
          <p:nvPr/>
        </p:nvSpPr>
        <p:spPr>
          <a:xfrm>
            <a:off x="360505" y="5830389"/>
            <a:ext cx="109822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Failure to isolate x was responsible for &gt; 40% of all errors in PHY 121</a:t>
            </a:r>
          </a:p>
        </p:txBody>
      </p:sp>
    </p:spTree>
    <p:extLst>
      <p:ext uri="{BB962C8B-B14F-4D97-AF65-F5344CB8AC3E}">
        <p14:creationId xmlns:p14="http://schemas.microsoft.com/office/powerpoint/2010/main" val="23256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 animBg="1"/>
      <p:bldP spid="8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A101C-C66F-419A-A068-365DA96A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443"/>
            <a:ext cx="10515600" cy="1011188"/>
          </a:xfrm>
        </p:spPr>
        <p:txBody>
          <a:bodyPr>
            <a:normAutofit fontScale="90000"/>
          </a:bodyPr>
          <a:lstStyle/>
          <a:p>
            <a:r>
              <a:rPr lang="en-US" dirty="0"/>
              <a:t>Kinematic Equation Problem Numeric vs Symbolic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F824FC-1761-403C-A875-D8B8A23B1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10043" r="79244" b="21301"/>
          <a:stretch/>
        </p:blipFill>
        <p:spPr>
          <a:xfrm>
            <a:off x="963981" y="1656714"/>
            <a:ext cx="2252300" cy="446144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200201-3C8E-4748-9989-43F9A6539C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" t="14967" r="77114" b="23848"/>
          <a:stretch/>
        </p:blipFill>
        <p:spPr>
          <a:xfrm>
            <a:off x="6433383" y="1656713"/>
            <a:ext cx="2569909" cy="4381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B30953-856D-49A3-9223-FDFB46A3B4E3}"/>
              </a:ext>
            </a:extLst>
          </p:cNvPr>
          <p:cNvSpPr txBox="1"/>
          <p:nvPr/>
        </p:nvSpPr>
        <p:spPr>
          <a:xfrm>
            <a:off x="10427" y="1186631"/>
            <a:ext cx="225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Numeric: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F87C38-E8BA-4798-BBA3-1A9CE7A4E71F}"/>
              </a:ext>
            </a:extLst>
          </p:cNvPr>
          <p:cNvSpPr txBox="1"/>
          <p:nvPr/>
        </p:nvSpPr>
        <p:spPr>
          <a:xfrm>
            <a:off x="5643383" y="1219331"/>
            <a:ext cx="225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Symbolic: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0C5D81-BD8A-4C36-B0D5-20ACA4B3B62B}"/>
              </a:ext>
            </a:extLst>
          </p:cNvPr>
          <p:cNvCxnSpPr>
            <a:cxnSpLocks/>
          </p:cNvCxnSpPr>
          <p:nvPr/>
        </p:nvCxnSpPr>
        <p:spPr>
          <a:xfrm>
            <a:off x="5643383" y="1067412"/>
            <a:ext cx="0" cy="54404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E36663-BAC0-40C7-83C9-E0E7D7ACD190}"/>
                  </a:ext>
                </a:extLst>
              </p:cNvPr>
              <p:cNvSpPr txBox="1"/>
              <p:nvPr/>
            </p:nvSpPr>
            <p:spPr>
              <a:xfrm>
                <a:off x="10054433" y="5589968"/>
                <a:ext cx="1105687" cy="604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1" dirty="0"/>
                  <a:t>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E36663-BAC0-40C7-83C9-E0E7D7ACD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4433" y="5589968"/>
                <a:ext cx="1105687" cy="604653"/>
              </a:xfrm>
              <a:prstGeom prst="rect">
                <a:avLst/>
              </a:prstGeom>
              <a:blipFill>
                <a:blip r:embed="rId4"/>
                <a:stretch>
                  <a:fillRect l="-19231" t="-3030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B5475D68-3A99-4C99-A2C8-5131D1E80395}"/>
              </a:ext>
            </a:extLst>
          </p:cNvPr>
          <p:cNvSpPr/>
          <p:nvPr/>
        </p:nvSpPr>
        <p:spPr>
          <a:xfrm>
            <a:off x="7895694" y="5351799"/>
            <a:ext cx="3968684" cy="115602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CABE63-518A-43A2-A48D-5BAE711C54F9}"/>
              </a:ext>
            </a:extLst>
          </p:cNvPr>
          <p:cNvSpPr txBox="1"/>
          <p:nvPr/>
        </p:nvSpPr>
        <p:spPr>
          <a:xfrm>
            <a:off x="7895694" y="5694519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785800-F1D0-4A50-8D52-3D7640135436}"/>
                  </a:ext>
                </a:extLst>
              </p:cNvPr>
              <p:cNvSpPr txBox="1"/>
              <p:nvPr/>
            </p:nvSpPr>
            <p:spPr>
              <a:xfrm>
                <a:off x="4355930" y="5593955"/>
                <a:ext cx="9894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1" dirty="0"/>
                  <a:t>d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𝟔𝟎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785800-F1D0-4A50-8D52-3D7640135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30" y="5593955"/>
                <a:ext cx="989438" cy="430887"/>
              </a:xfrm>
              <a:prstGeom prst="rect">
                <a:avLst/>
              </a:prstGeom>
              <a:blipFill>
                <a:blip r:embed="rId5"/>
                <a:stretch>
                  <a:fillRect l="-22222" t="-24286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6D1EC162-67AE-4432-ABD9-5A9AE84E259C}"/>
              </a:ext>
            </a:extLst>
          </p:cNvPr>
          <p:cNvSpPr/>
          <p:nvPr/>
        </p:nvSpPr>
        <p:spPr>
          <a:xfrm>
            <a:off x="2092751" y="5269584"/>
            <a:ext cx="3478487" cy="1121867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7C3234-61B1-4FDC-A2C5-A42D1A18BAC1}"/>
              </a:ext>
            </a:extLst>
          </p:cNvPr>
          <p:cNvSpPr txBox="1"/>
          <p:nvPr/>
        </p:nvSpPr>
        <p:spPr>
          <a:xfrm>
            <a:off x="2183789" y="5589873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</p:spTree>
    <p:extLst>
      <p:ext uri="{BB962C8B-B14F-4D97-AF65-F5344CB8AC3E}">
        <p14:creationId xmlns:p14="http://schemas.microsoft.com/office/powerpoint/2010/main" val="236943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/>
      <p:bldP spid="19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A0C3-0EBD-44CB-B46C-F81D6B6A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06" y="189270"/>
            <a:ext cx="10515600" cy="1325563"/>
          </a:xfrm>
        </p:spPr>
        <p:txBody>
          <a:bodyPr/>
          <a:lstStyle/>
          <a:p>
            <a:r>
              <a:rPr lang="en-US" dirty="0"/>
              <a:t>Trigonometry 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799E9D-1B13-4E25-89F0-512194A2E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00393" y="3230948"/>
            <a:ext cx="3454796" cy="253351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67DF70-5747-4BAA-868F-1DE110C57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3418" b="5243"/>
          <a:stretch/>
        </p:blipFill>
        <p:spPr>
          <a:xfrm>
            <a:off x="4056847" y="3230948"/>
            <a:ext cx="3223265" cy="25335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4AFAE3-24E1-467E-BCBD-8484EE74FD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" r="54854" b="4887"/>
          <a:stretch/>
        </p:blipFill>
        <p:spPr>
          <a:xfrm>
            <a:off x="8191893" y="3251504"/>
            <a:ext cx="2927613" cy="25335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78FBEDC-2785-443E-B2A0-424F2F8943C8}"/>
              </a:ext>
            </a:extLst>
          </p:cNvPr>
          <p:cNvSpPr txBox="1"/>
          <p:nvPr/>
        </p:nvSpPr>
        <p:spPr>
          <a:xfrm>
            <a:off x="460170" y="1418126"/>
            <a:ext cx="102280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Three basic trigonometry questions were administered on our diagnostic math quiz to a total of 1,318 students in beginning of the Spring 2018 semester.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1424F-CCF6-4437-9CB9-B464E80E7AF9}"/>
              </a:ext>
            </a:extLst>
          </p:cNvPr>
          <p:cNvSpPr txBox="1"/>
          <p:nvPr/>
        </p:nvSpPr>
        <p:spPr>
          <a:xfrm>
            <a:off x="904973" y="5764466"/>
            <a:ext cx="2083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“Numeric” hypotenuse problem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DAB5B2-28FC-4334-BA57-14481035DE3F}"/>
              </a:ext>
            </a:extLst>
          </p:cNvPr>
          <p:cNvSpPr txBox="1"/>
          <p:nvPr/>
        </p:nvSpPr>
        <p:spPr>
          <a:xfrm>
            <a:off x="4626817" y="5785024"/>
            <a:ext cx="2083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“Symbolic” hypotenuse problem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B81806-4C88-4F90-9B40-659B3206B020}"/>
              </a:ext>
            </a:extLst>
          </p:cNvPr>
          <p:cNvSpPr txBox="1"/>
          <p:nvPr/>
        </p:nvSpPr>
        <p:spPr>
          <a:xfrm>
            <a:off x="8690641" y="5785024"/>
            <a:ext cx="2083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Solving for an angle problem</a:t>
            </a:r>
          </a:p>
        </p:txBody>
      </p:sp>
    </p:spTree>
    <p:extLst>
      <p:ext uri="{BB962C8B-B14F-4D97-AF65-F5344CB8AC3E}">
        <p14:creationId xmlns:p14="http://schemas.microsoft.com/office/powerpoint/2010/main" val="129151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5C75-451A-45F5-9746-94540D40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51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Kinematics Equation Problem Symbolic vs Numeric Correct Response Rates Compared Spring 2018 (</a:t>
            </a:r>
            <a:r>
              <a:rPr lang="en-US" i="1" dirty="0"/>
              <a:t>Tempe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E4B78-FF69-4F6B-8B30-9862AAFC6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825625"/>
            <a:ext cx="1154783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ASU </a:t>
            </a:r>
            <a:r>
              <a:rPr lang="en-US" i="1" dirty="0"/>
              <a:t>Tempe</a:t>
            </a:r>
            <a:r>
              <a:rPr lang="en-US" dirty="0"/>
              <a:t> campus averages:</a:t>
            </a:r>
          </a:p>
          <a:p>
            <a:pPr marL="0" indent="0">
              <a:buNone/>
            </a:pPr>
            <a:r>
              <a:rPr lang="en-US" dirty="0"/>
              <a:t>	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=889): </a:t>
            </a:r>
            <a:r>
              <a:rPr lang="en-US" b="1" dirty="0"/>
              <a:t>89%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dirty="0"/>
              <a:t>	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=889): </a:t>
            </a:r>
            <a:r>
              <a:rPr lang="en-US" b="1" dirty="0"/>
              <a:t>72%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0" indent="0">
              <a:buNone/>
            </a:pPr>
            <a:r>
              <a:rPr lang="en-US" b="1" dirty="0"/>
              <a:t>	</a:t>
            </a:r>
          </a:p>
          <a:p>
            <a:pPr marL="0" indent="0">
              <a:buNone/>
            </a:pPr>
            <a:r>
              <a:rPr lang="en-US" dirty="0"/>
              <a:t>	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=215): </a:t>
            </a:r>
            <a:r>
              <a:rPr lang="en-US" b="1" dirty="0"/>
              <a:t>81%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(numeric)</a:t>
            </a:r>
          </a:p>
          <a:p>
            <a:pPr marL="0" indent="0">
              <a:buNone/>
            </a:pPr>
            <a:r>
              <a:rPr lang="en-US" dirty="0"/>
              <a:t>	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=215): </a:t>
            </a:r>
            <a:r>
              <a:rPr lang="en-US" b="1" dirty="0"/>
              <a:t>37% 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(symbolic)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PHY 121 Tempe students did </a:t>
            </a:r>
            <a:r>
              <a:rPr lang="en-US" b="1" dirty="0">
                <a:solidFill>
                  <a:srgbClr val="FF0000"/>
                </a:solidFill>
              </a:rPr>
              <a:t>17% </a:t>
            </a:r>
            <a:r>
              <a:rPr lang="en-US" b="1" dirty="0"/>
              <a:t>worse on symbolic version and PHY 111 Tempe students did </a:t>
            </a:r>
            <a:r>
              <a:rPr lang="en-US" b="1" dirty="0">
                <a:solidFill>
                  <a:srgbClr val="FF0000"/>
                </a:solidFill>
              </a:rPr>
              <a:t>44% </a:t>
            </a:r>
            <a:r>
              <a:rPr lang="en-US" b="1" dirty="0"/>
              <a:t>worse. (PHY 111/112 at Polytechnic gave similar results with a </a:t>
            </a:r>
            <a:r>
              <a:rPr lang="en-US" b="1"/>
              <a:t>smaller</a:t>
            </a:r>
            <a:r>
              <a:rPr lang="en-US" b="1" i="1"/>
              <a:t> N</a:t>
            </a:r>
            <a:r>
              <a:rPr lang="en-US" b="1"/>
              <a:t>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50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0757-7781-433A-960A-7B7DA17A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Kinematic Equation Problem Errors Observed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AC464-E1CC-4CD4-AFDD-BBD251072C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340" y="1505114"/>
                <a:ext cx="10882460" cy="484855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Numeric version: </a:t>
                </a:r>
                <a:r>
                  <a:rPr lang="en-US" dirty="0"/>
                  <a:t>substituting the wrong value into original equation, e.g.,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for v.</a:t>
                </a:r>
              </a:p>
              <a:p>
                <a:r>
                  <a:rPr lang="en-US" b="1" dirty="0"/>
                  <a:t>Symbolic version: </a:t>
                </a:r>
                <a:r>
                  <a:rPr lang="en-US" dirty="0"/>
                  <a:t>incorrectly squaring and multiplying/dividing fractions.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Students seem to struggle with the additional steps and complexity in the symbolic version.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AC464-E1CC-4CD4-AFDD-BBD251072C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340" y="1505114"/>
                <a:ext cx="10882460" cy="4848552"/>
              </a:xfrm>
              <a:blipFill>
                <a:blip r:embed="rId2"/>
                <a:stretch>
                  <a:fillRect l="-1120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7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3C1A-CABC-4C65-83F2-6524B33D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77" y="-106215"/>
            <a:ext cx="10515600" cy="1325563"/>
          </a:xfrm>
        </p:spPr>
        <p:txBody>
          <a:bodyPr/>
          <a:lstStyle/>
          <a:p>
            <a:r>
              <a:rPr lang="en-US" dirty="0"/>
              <a:t>Example of common error with fractions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B7D04B-C21F-4B0F-A316-9E67CE433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7" y="1109187"/>
            <a:ext cx="9424477" cy="5310466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8037AC1-ADA0-422B-975F-1167E5E66852}"/>
              </a:ext>
            </a:extLst>
          </p:cNvPr>
          <p:cNvSpPr txBox="1"/>
          <p:nvPr/>
        </p:nvSpPr>
        <p:spPr>
          <a:xfrm>
            <a:off x="1706251" y="4671105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Correct expression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EC30D4-0AB7-4C65-9605-07E26573077B}"/>
              </a:ext>
            </a:extLst>
          </p:cNvPr>
          <p:cNvCxnSpPr>
            <a:cxnSpLocks/>
          </p:cNvCxnSpPr>
          <p:nvPr/>
        </p:nvCxnSpPr>
        <p:spPr>
          <a:xfrm flipV="1">
            <a:off x="2955303" y="4364609"/>
            <a:ext cx="159470" cy="438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F00886B-2392-4AA4-98D4-B3DA4086EBCF}"/>
              </a:ext>
            </a:extLst>
          </p:cNvPr>
          <p:cNvSpPr txBox="1"/>
          <p:nvPr/>
        </p:nvSpPr>
        <p:spPr>
          <a:xfrm>
            <a:off x="4886228" y="3198167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Error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AD1EF5E-02C8-4CEB-9013-10A0EB43E545}"/>
              </a:ext>
            </a:extLst>
          </p:cNvPr>
          <p:cNvCxnSpPr>
            <a:cxnSpLocks/>
          </p:cNvCxnSpPr>
          <p:nvPr/>
        </p:nvCxnSpPr>
        <p:spPr>
          <a:xfrm>
            <a:off x="5282500" y="3616374"/>
            <a:ext cx="477654" cy="4062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FDB1973-0993-4F44-8740-CF108E7C03E7}"/>
              </a:ext>
            </a:extLst>
          </p:cNvPr>
          <p:cNvSpPr/>
          <p:nvPr/>
        </p:nvSpPr>
        <p:spPr>
          <a:xfrm>
            <a:off x="356647" y="2234154"/>
            <a:ext cx="7995501" cy="3205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30A33B-A36C-4E39-9FCC-0927AB81B026}"/>
              </a:ext>
            </a:extLst>
          </p:cNvPr>
          <p:cNvSpPr/>
          <p:nvPr/>
        </p:nvSpPr>
        <p:spPr>
          <a:xfrm>
            <a:off x="5839889" y="3846136"/>
            <a:ext cx="1569579" cy="9571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3E2A63-4EC6-4EA5-B50E-8B88A164695E}"/>
              </a:ext>
            </a:extLst>
          </p:cNvPr>
          <p:cNvSpPr/>
          <p:nvPr/>
        </p:nvSpPr>
        <p:spPr>
          <a:xfrm>
            <a:off x="2524798" y="3431853"/>
            <a:ext cx="1429777" cy="909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3" grpId="0" animBg="1"/>
      <p:bldP spid="4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2F9B7-127D-4F2E-BB34-0ACC50424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Difficulties with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0F7AA-0B8B-4D82-9917-150DE10A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719"/>
            <a:ext cx="10515600" cy="4945156"/>
          </a:xfrm>
        </p:spPr>
        <p:txBody>
          <a:bodyPr>
            <a:normAutofit/>
          </a:bodyPr>
          <a:lstStyle/>
          <a:p>
            <a:r>
              <a:rPr lang="en-US" dirty="0"/>
              <a:t>We find that students have significant difficulties with most of the symbolic problems.</a:t>
            </a:r>
          </a:p>
          <a:p>
            <a:r>
              <a:rPr lang="en-US" dirty="0"/>
              <a:t>Students seem not to be confused with the meaning of symbols themselves, but instead struggle with manipulations. </a:t>
            </a:r>
          </a:p>
          <a:p>
            <a:r>
              <a:rPr lang="en-US" dirty="0"/>
              <a:t>Changing numbers to symbols in a simple problem (e.g., the hypotenuse problem) only produces very small differences in correct response rates.</a:t>
            </a:r>
          </a:p>
          <a:p>
            <a:r>
              <a:rPr lang="en-US" dirty="0"/>
              <a:t>More complicated algebra problems result in much larger differences in response rates.</a:t>
            </a:r>
          </a:p>
          <a:p>
            <a:r>
              <a:rPr lang="en-US" dirty="0"/>
              <a:t>With symbols, students are forced to deal with more obstacles which are not encountered in numeric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5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39D7-0E13-43D0-A00E-F19CAB0C1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Trigonometry Correct Response Rate #1-3 Combined Spring 2018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F14DDCEF-EF37-4DAE-A5B3-EAAED2406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ASU Tempe campus averages:</a:t>
            </a:r>
          </a:p>
          <a:p>
            <a:pPr marL="0" indent="0">
              <a:buNone/>
            </a:pPr>
            <a:r>
              <a:rPr lang="en-US" dirty="0"/>
              <a:t>	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=906): </a:t>
            </a:r>
            <a:r>
              <a:rPr lang="en-US" b="1" dirty="0"/>
              <a:t>81%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=225): </a:t>
            </a:r>
            <a:r>
              <a:rPr lang="en-US" b="1" dirty="0"/>
              <a:t>54%</a:t>
            </a:r>
          </a:p>
          <a:p>
            <a:r>
              <a:rPr lang="en-US" dirty="0"/>
              <a:t>ASU Polytechnic campus averages:</a:t>
            </a:r>
          </a:p>
          <a:p>
            <a:pPr marL="914400" lvl="2" indent="0">
              <a:buNone/>
            </a:pPr>
            <a:r>
              <a:rPr lang="en-US" sz="2800" dirty="0"/>
              <a:t>PHY 111, 1</a:t>
            </a:r>
            <a:r>
              <a:rPr lang="en-US" sz="2800" baseline="30000" dirty="0"/>
              <a:t>st</a:t>
            </a:r>
            <a:r>
              <a:rPr lang="en-US" sz="2800" dirty="0"/>
              <a:t> semester algebra-based course, (</a:t>
            </a:r>
            <a:r>
              <a:rPr lang="en-US" sz="2800" i="1" dirty="0"/>
              <a:t>N</a:t>
            </a:r>
            <a:r>
              <a:rPr lang="en-US" sz="2800" dirty="0"/>
              <a:t>=88): </a:t>
            </a:r>
            <a:r>
              <a:rPr lang="en-US" sz="2800" b="1" dirty="0"/>
              <a:t>41%</a:t>
            </a:r>
          </a:p>
          <a:p>
            <a:pPr marL="914400" lvl="2" indent="0">
              <a:buNone/>
            </a:pPr>
            <a:r>
              <a:rPr lang="en-US" sz="2800" dirty="0"/>
              <a:t>PHY 112, 2</a:t>
            </a:r>
            <a:r>
              <a:rPr lang="en-US" sz="2800" baseline="30000" dirty="0"/>
              <a:t>nd</a:t>
            </a:r>
            <a:r>
              <a:rPr lang="en-US" sz="2800" dirty="0"/>
              <a:t> semester algebra-based course, (</a:t>
            </a:r>
            <a:r>
              <a:rPr lang="en-US" sz="2800" i="1" dirty="0"/>
              <a:t>N</a:t>
            </a:r>
            <a:r>
              <a:rPr lang="en-US" sz="2800" dirty="0"/>
              <a:t>=99): </a:t>
            </a:r>
            <a:r>
              <a:rPr lang="en-US" sz="2800" b="1" dirty="0"/>
              <a:t>40%</a:t>
            </a:r>
          </a:p>
          <a:p>
            <a:pPr marL="914400" lvl="2" indent="0">
              <a:buNone/>
            </a:pP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/>
              <a:t>About </a:t>
            </a:r>
            <a:r>
              <a:rPr lang="en-US" sz="2800" b="1" dirty="0">
                <a:solidFill>
                  <a:srgbClr val="FF0000"/>
                </a:solidFill>
              </a:rPr>
              <a:t>20%-60% </a:t>
            </a:r>
            <a:r>
              <a:rPr lang="en-US" sz="2800" b="1" dirty="0"/>
              <a:t>of students confused on basic high school level trigonometry problems. </a:t>
            </a:r>
          </a:p>
        </p:txBody>
      </p:sp>
    </p:spTree>
    <p:extLst>
      <p:ext uri="{BB962C8B-B14F-4D97-AF65-F5344CB8AC3E}">
        <p14:creationId xmlns:p14="http://schemas.microsoft.com/office/powerpoint/2010/main" val="2639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152C-AA2A-4FD1-97FE-BD0FE54A2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Errors Observed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08A84A-162C-4ED9-981F-761EED9E7A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Use of the wrong trig function, e.g., using cosine or tangent instead of sine. </a:t>
                </a:r>
              </a:p>
              <a:p>
                <a:r>
                  <a:rPr lang="en-US" dirty="0"/>
                  <a:t>Not understanding the definition or proper relationship for trig functions. </a:t>
                </a:r>
              </a:p>
              <a:p>
                <a:r>
                  <a:rPr lang="en-US" dirty="0"/>
                  <a:t>Not showing all work when arriving at incorrect answer, e.g., x=</a:t>
                </a:r>
                <a:r>
                  <a:rPr lang="en-US" dirty="0" err="1"/>
                  <a:t>ycos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dirty="0"/>
                  <a:t>).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Many students seem not to be fluent with basic trigonometric         functions and need additional practice.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08A84A-162C-4ED9-981F-761EED9E7A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>
                <a:blip r:embed="rId2"/>
                <a:stretch>
                  <a:fillRect l="-1217" t="-224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7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6058-376D-407A-B3B4-021510DD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slope of a graph.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DC58-51DE-4BB7-9199-CCD2CE555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102"/>
            <a:ext cx="10515600" cy="4351338"/>
          </a:xfrm>
        </p:spPr>
        <p:txBody>
          <a:bodyPr/>
          <a:lstStyle/>
          <a:p>
            <a:r>
              <a:rPr lang="en-US" dirty="0"/>
              <a:t>On our diagnostic, students were asked to find the slope of a graph: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CF0B2C-700C-4509-8FD6-AC97F5ECCF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8"/>
          <a:stretch/>
        </p:blipFill>
        <p:spPr>
          <a:xfrm>
            <a:off x="329938" y="2300140"/>
            <a:ext cx="7286919" cy="4050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B22FE-C568-4986-B16E-B5EA49231465}"/>
                  </a:ext>
                </a:extLst>
              </p:cNvPr>
              <p:cNvSpPr txBox="1"/>
              <p:nvPr/>
            </p:nvSpPr>
            <p:spPr>
              <a:xfrm>
                <a:off x="7937369" y="3746771"/>
                <a:ext cx="2960017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/>
                  <a:t>  m/s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4B22FE-C568-4986-B16E-B5EA49231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369" y="3746771"/>
                <a:ext cx="2960017" cy="701602"/>
              </a:xfrm>
              <a:prstGeom prst="rect">
                <a:avLst/>
              </a:prstGeom>
              <a:blipFill>
                <a:blip r:embed="rId3"/>
                <a:stretch>
                  <a:fillRect l="-4115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32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E99D-4866-4318-AE70-D448A2D22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 Question Correct Response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CC6F-8818-4DCA-8828-B7B896BB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ASU Tempe campus averages:</a:t>
            </a:r>
          </a:p>
          <a:p>
            <a:pPr marL="0" indent="0">
              <a:buNone/>
            </a:pPr>
            <a:r>
              <a:rPr lang="en-US" dirty="0"/>
              <a:t>	PHY 121, 1</a:t>
            </a:r>
            <a:r>
              <a:rPr lang="en-US" baseline="30000" dirty="0"/>
              <a:t>st</a:t>
            </a:r>
            <a:r>
              <a:rPr lang="en-US" dirty="0"/>
              <a:t> semester calculus-based course, (</a:t>
            </a:r>
            <a:r>
              <a:rPr lang="en-US" i="1" dirty="0"/>
              <a:t>N</a:t>
            </a:r>
            <a:r>
              <a:rPr lang="en-US" dirty="0"/>
              <a:t>=902): </a:t>
            </a:r>
            <a:r>
              <a:rPr lang="en-US" b="1" dirty="0"/>
              <a:t>61%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PHY 111, 1</a:t>
            </a:r>
            <a:r>
              <a:rPr lang="en-US" baseline="30000" dirty="0"/>
              <a:t>st</a:t>
            </a:r>
            <a:r>
              <a:rPr lang="en-US" dirty="0"/>
              <a:t> semester algebra-based course, (</a:t>
            </a:r>
            <a:r>
              <a:rPr lang="en-US" i="1" dirty="0"/>
              <a:t>N</a:t>
            </a:r>
            <a:r>
              <a:rPr lang="en-US" dirty="0"/>
              <a:t>=225): </a:t>
            </a:r>
            <a:r>
              <a:rPr lang="en-US" b="1" dirty="0"/>
              <a:t>53%</a:t>
            </a:r>
          </a:p>
          <a:p>
            <a:r>
              <a:rPr lang="en-US" dirty="0"/>
              <a:t>ASU Polytechnic campus averages:</a:t>
            </a:r>
          </a:p>
          <a:p>
            <a:pPr marL="914400" lvl="2" indent="0">
              <a:buNone/>
            </a:pPr>
            <a:r>
              <a:rPr lang="en-US" sz="2800" dirty="0"/>
              <a:t>PHY 111, 1</a:t>
            </a:r>
            <a:r>
              <a:rPr lang="en-US" sz="2800" baseline="30000" dirty="0"/>
              <a:t>st</a:t>
            </a:r>
            <a:r>
              <a:rPr lang="en-US" sz="2800" dirty="0"/>
              <a:t> semester algebra-based course, (</a:t>
            </a:r>
            <a:r>
              <a:rPr lang="en-US" sz="2800" i="1" dirty="0"/>
              <a:t>N</a:t>
            </a:r>
            <a:r>
              <a:rPr lang="en-US" sz="2800" dirty="0"/>
              <a:t>=88): </a:t>
            </a:r>
            <a:r>
              <a:rPr lang="en-US" sz="2800" b="1" dirty="0"/>
              <a:t>30%</a:t>
            </a:r>
          </a:p>
          <a:p>
            <a:pPr marL="914400" lvl="2" indent="0">
              <a:buNone/>
            </a:pPr>
            <a:r>
              <a:rPr lang="en-US" sz="2800" dirty="0"/>
              <a:t>PHY 112, 2</a:t>
            </a:r>
            <a:r>
              <a:rPr lang="en-US" sz="2800" baseline="30000" dirty="0"/>
              <a:t>nd</a:t>
            </a:r>
            <a:r>
              <a:rPr lang="en-US" sz="2800" dirty="0"/>
              <a:t> semester algebra-based course, (</a:t>
            </a:r>
            <a:r>
              <a:rPr lang="en-US" sz="2800" i="1" dirty="0"/>
              <a:t>N</a:t>
            </a:r>
            <a:r>
              <a:rPr lang="en-US" sz="2800" dirty="0"/>
              <a:t>=99): </a:t>
            </a:r>
            <a:r>
              <a:rPr lang="en-US" sz="2800" b="1" dirty="0"/>
              <a:t>39%</a:t>
            </a:r>
          </a:p>
          <a:p>
            <a:pPr marL="914400" lvl="2" indent="0">
              <a:buNone/>
            </a:pP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/>
              <a:t>About </a:t>
            </a:r>
            <a:r>
              <a:rPr lang="en-US" sz="2800" b="1" dirty="0">
                <a:solidFill>
                  <a:srgbClr val="FF0000"/>
                </a:solidFill>
              </a:rPr>
              <a:t>40%-70% </a:t>
            </a:r>
            <a:r>
              <a:rPr lang="en-US" sz="2800" b="1" dirty="0"/>
              <a:t>of students did not give a correct slope.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3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985F-F228-4700-93F7-6ED1D93E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 Question Errors Observed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C011-A8E4-47A5-9D90-675A76DF3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60%-76% of all incorrect responses were </a:t>
            </a:r>
            <a:r>
              <a:rPr lang="en-US" i="1" dirty="0"/>
              <a:t>slope = 1/3</a:t>
            </a:r>
            <a:r>
              <a:rPr lang="en-US" dirty="0"/>
              <a:t>.</a:t>
            </a:r>
          </a:p>
          <a:p>
            <a:r>
              <a:rPr lang="en-US" dirty="0"/>
              <a:t>Students assume scaling on the x-axis is equal to that of the y-axis. </a:t>
            </a:r>
          </a:p>
          <a:p>
            <a:r>
              <a:rPr lang="en-US" dirty="0"/>
              <a:t>Students are counting boxes to find the slope of the graph, which was also found to be true from the interviews.</a:t>
            </a:r>
          </a:p>
          <a:p>
            <a:r>
              <a:rPr lang="en-US" dirty="0"/>
              <a:t>Almost no responses included correct units (including responses we counted as correct).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3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D25C1-5745-499B-B769-3F731CEA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235"/>
            <a:ext cx="10515600" cy="1325563"/>
          </a:xfrm>
        </p:spPr>
        <p:txBody>
          <a:bodyPr/>
          <a:lstStyle/>
          <a:p>
            <a:r>
              <a:rPr lang="en-US" dirty="0"/>
              <a:t>Numeric vs Symbolic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C52FD-11DC-403F-9A97-BAF67BB3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798"/>
            <a:ext cx="10515600" cy="521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Torigoe</a:t>
            </a:r>
            <a:r>
              <a:rPr lang="en-US" dirty="0"/>
              <a:t> and Gladding (2007; 2011) investigated differences in students’ responses to physics problems in both numeric and symbolic form.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“Numeric” and “symbolic” refer to the nature of the constant coefficients.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They found that students (most of the time) had more difficulties with symbolic questions. </a:t>
            </a:r>
          </a:p>
          <a:p>
            <a:r>
              <a:rPr lang="en-US" dirty="0"/>
              <a:t>We asked paired problems in both symbolic and numeric form.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Questions were stripped of all physics context and asked as pure mathematical problems.</a:t>
            </a:r>
          </a:p>
          <a:p>
            <a:r>
              <a:rPr lang="en-US" dirty="0"/>
              <a:t>We included paired numeric vs symbolic problems from </a:t>
            </a:r>
            <a:r>
              <a:rPr lang="en-US" dirty="0" err="1"/>
              <a:t>Torigoe</a:t>
            </a:r>
            <a:r>
              <a:rPr lang="en-US" dirty="0"/>
              <a:t> and Gladding’s (2011) study (stripped of physics context), as well as a pair of trigonometry problems.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386F-3E05-4D22-B302-2B7BA171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Trigonometry: Numeric vs Symbolic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1E2A9BA-80C1-4E6A-A911-B357095DE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923826" y="2366128"/>
            <a:ext cx="3972113" cy="2912883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8B5D94-EFD9-400C-9529-A0C42C28C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3418" b="5243"/>
          <a:stretch/>
        </p:blipFill>
        <p:spPr>
          <a:xfrm>
            <a:off x="6096000" y="2366128"/>
            <a:ext cx="3675456" cy="288894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F7F01F-42E2-4BAE-A8F5-E410CD832F01}"/>
              </a:ext>
            </a:extLst>
          </p:cNvPr>
          <p:cNvCxnSpPr/>
          <p:nvPr/>
        </p:nvCxnSpPr>
        <p:spPr>
          <a:xfrm>
            <a:off x="5476576" y="1690688"/>
            <a:ext cx="0" cy="47579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16C0D6-B9FE-4B4F-9D26-CEB1A7917424}"/>
                  </a:ext>
                </a:extLst>
              </p:cNvPr>
              <p:cNvSpPr txBox="1"/>
              <p:nvPr/>
            </p:nvSpPr>
            <p:spPr>
              <a:xfrm>
                <a:off x="8415500" y="5608209"/>
                <a:ext cx="1818062" cy="7620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600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p>
                            <m:sSupPr>
                              <m:ctrlPr>
                                <a:rPr lang="en-US" sz="2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p>
                          </m:sSup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16C0D6-B9FE-4B4F-9D26-CEB1A7917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500" y="5608209"/>
                <a:ext cx="1818062" cy="7620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FB1FFF-97C1-4ABC-83BA-2388A8960002}"/>
                  </a:ext>
                </a:extLst>
              </p:cNvPr>
              <p:cNvSpPr txBox="1"/>
              <p:nvPr/>
            </p:nvSpPr>
            <p:spPr>
              <a:xfrm>
                <a:off x="2887842" y="5539344"/>
                <a:ext cx="2044086" cy="830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600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p>
                            <m:sSupPr>
                              <m:ctrlPr>
                                <a:rPr lang="en-US" sz="2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 panose="02040503050406030204" pitchFamily="18" charset="0"/>
                                </a:rPr>
                                <m:t>𝟑𝟕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 panose="02040503050406030204" pitchFamily="18" charset="0"/>
                                </a:rPr>
                                <m:t>𝒐</m:t>
                              </m:r>
                            </m:sup>
                          </m:sSup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FB1FFF-97C1-4ABC-83BA-2388A8960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842" y="5539344"/>
                <a:ext cx="2044086" cy="8308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054D081-6499-49A9-9822-80A37014FEC1}"/>
              </a:ext>
            </a:extLst>
          </p:cNvPr>
          <p:cNvSpPr txBox="1"/>
          <p:nvPr/>
        </p:nvSpPr>
        <p:spPr>
          <a:xfrm>
            <a:off x="6274616" y="5744427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20DDE-446F-4C4C-B491-C52655D333AE}"/>
              </a:ext>
            </a:extLst>
          </p:cNvPr>
          <p:cNvSpPr txBox="1"/>
          <p:nvPr/>
        </p:nvSpPr>
        <p:spPr>
          <a:xfrm>
            <a:off x="763026" y="5723618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CFFDB40-2551-4A55-9534-08B74443F005}"/>
              </a:ext>
            </a:extLst>
          </p:cNvPr>
          <p:cNvSpPr/>
          <p:nvPr/>
        </p:nvSpPr>
        <p:spPr>
          <a:xfrm>
            <a:off x="613181" y="5376437"/>
            <a:ext cx="4863392" cy="1222326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92870D6-210B-4936-A867-B66E54CC5BD6}"/>
              </a:ext>
            </a:extLst>
          </p:cNvPr>
          <p:cNvSpPr/>
          <p:nvPr/>
        </p:nvSpPr>
        <p:spPr>
          <a:xfrm>
            <a:off x="5983488" y="5392001"/>
            <a:ext cx="4863392" cy="1222326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7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9220</TotalTime>
  <Words>836</Words>
  <Application>Microsoft Office PowerPoint</Application>
  <PresentationFormat>Widescreen</PresentationFormat>
  <Paragraphs>145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Exploring Physics Students’ Difficulties in Solving Symbolic Algebra Problems  </vt:lpstr>
      <vt:lpstr>Trigonometry Questions</vt:lpstr>
      <vt:lpstr>Trigonometry Correct Response Rate #1-3 Combined Spring 2018</vt:lpstr>
      <vt:lpstr>Trigonometry Errors Observed</vt:lpstr>
      <vt:lpstr>Finding the slope of a graph. </vt:lpstr>
      <vt:lpstr>Slope Question Correct Response Rate</vt:lpstr>
      <vt:lpstr>Slope Question Errors Observed</vt:lpstr>
      <vt:lpstr>Numeric vs Symbolic Questions</vt:lpstr>
      <vt:lpstr>Trigonometry: Numeric vs Symbolic</vt:lpstr>
      <vt:lpstr>Trigonometry Symbolic vs Numeric Correct Response Rates Compared Spring 2018 (Tempe)</vt:lpstr>
      <vt:lpstr>Trigonometry Symbolic vs Numeric Results</vt:lpstr>
      <vt:lpstr>Basic Algebra Problem Symbolic vs Numeric</vt:lpstr>
      <vt:lpstr>Basic Algebra Problem Symbolic vs Numeric Correct Response Rates Compared Spring 2018 (Tempe)</vt:lpstr>
      <vt:lpstr>Example of not isolating x.</vt:lpstr>
      <vt:lpstr>Simultaneous Equations Symbolic vs Numeric</vt:lpstr>
      <vt:lpstr>Simultaneous Equations Problem Symbolic vs Numeric Correct Response Rates Compared Spring 2018 (Tempe)</vt:lpstr>
      <vt:lpstr>Simultaneous Equations Errors Observed</vt:lpstr>
      <vt:lpstr>Example of not isolating x in simultaneous equations</vt:lpstr>
      <vt:lpstr>Kinematic Equation Problem Numeric vs Symbolic</vt:lpstr>
      <vt:lpstr>Kinematics Equation Problem Symbolic vs Numeric Correct Response Rates Compared Spring 2018 (Tempe)</vt:lpstr>
      <vt:lpstr>Kinematic Equation Problem Errors Observed</vt:lpstr>
      <vt:lpstr>Example of common error with fractions</vt:lpstr>
      <vt:lpstr>Summary of Difficulties with Symbols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94cod</dc:creator>
  <cp:lastModifiedBy>David Meltzer</cp:lastModifiedBy>
  <cp:revision>106</cp:revision>
  <dcterms:created xsi:type="dcterms:W3CDTF">2018-07-23T02:41:09Z</dcterms:created>
  <dcterms:modified xsi:type="dcterms:W3CDTF">2018-10-17T16:48:56Z</dcterms:modified>
</cp:coreProperties>
</file>