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618" r:id="rId3"/>
    <p:sldId id="608" r:id="rId4"/>
    <p:sldId id="613" r:id="rId5"/>
    <p:sldId id="274" r:id="rId6"/>
    <p:sldId id="610" r:id="rId7"/>
    <p:sldId id="604" r:id="rId8"/>
    <p:sldId id="603" r:id="rId9"/>
    <p:sldId id="605" r:id="rId10"/>
    <p:sldId id="619" r:id="rId11"/>
    <p:sldId id="270" r:id="rId12"/>
    <p:sldId id="611" r:id="rId13"/>
    <p:sldId id="612" r:id="rId14"/>
    <p:sldId id="620" r:id="rId15"/>
    <p:sldId id="616"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3" autoAdjust="0"/>
    <p:restoredTop sz="94660"/>
  </p:normalViewPr>
  <p:slideViewPr>
    <p:cSldViewPr snapToGrid="0">
      <p:cViewPr varScale="1">
        <p:scale>
          <a:sx n="86" d="100"/>
          <a:sy n="86" d="100"/>
        </p:scale>
        <p:origin x="55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AD73-F454-4FEA-BBDB-CCB00669C9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9E5F49-0C2E-46A4-9633-D8E68C49DB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E5E7CF-D90B-408E-A6CB-637FF128086D}"/>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5" name="Footer Placeholder 4">
            <a:extLst>
              <a:ext uri="{FF2B5EF4-FFF2-40B4-BE49-F238E27FC236}">
                <a16:creationId xmlns:a16="http://schemas.microsoft.com/office/drawing/2014/main" id="{680EA0C4-ACFA-4C19-A808-3FAC002D61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E3E63-E4F2-4AB8-ABA7-B888E6F916D3}"/>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256098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89FA8-9A25-4DB4-9E87-EE0651991F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211CBB-3F4B-476B-84F7-84E14C9DE3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DF70D-D6FD-4AAC-A424-65BC6B6AD4C1}"/>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5" name="Footer Placeholder 4">
            <a:extLst>
              <a:ext uri="{FF2B5EF4-FFF2-40B4-BE49-F238E27FC236}">
                <a16:creationId xmlns:a16="http://schemas.microsoft.com/office/drawing/2014/main" id="{818AAB15-A1BC-46C4-97EB-FBC3952A3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A86D4E-A01A-4F06-982D-46A1EA1DB5EE}"/>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179153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C6CC13-0A72-469B-8968-149EE52A08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A65AC1-2D49-494C-8B86-2A90B370B5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A4C115-ADF3-48A9-88CD-0B80EE0B2AC8}"/>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5" name="Footer Placeholder 4">
            <a:extLst>
              <a:ext uri="{FF2B5EF4-FFF2-40B4-BE49-F238E27FC236}">
                <a16:creationId xmlns:a16="http://schemas.microsoft.com/office/drawing/2014/main" id="{CE728B86-C621-410D-8F3C-9084D8D9B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52DCD-4C9C-4B37-A520-4281D7D70D49}"/>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407999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E0437-994E-40B6-9229-D8FB04493C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E311C5-7654-47D7-9C3F-55C513ACBD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3BE11-2A32-422F-AABA-E728FEDA102B}"/>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5" name="Footer Placeholder 4">
            <a:extLst>
              <a:ext uri="{FF2B5EF4-FFF2-40B4-BE49-F238E27FC236}">
                <a16:creationId xmlns:a16="http://schemas.microsoft.com/office/drawing/2014/main" id="{A1448D17-4E85-4F9C-9037-AFAAD7C78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D03FE2-70C2-4F30-8A68-BFBCF3CB3639}"/>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332821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A54EB-A869-4A1D-AA4F-257963D380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C88797-8363-483B-85E0-1C87AC44FC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A89530-E43E-4B67-A30A-6FFAC49E2D62}"/>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5" name="Footer Placeholder 4">
            <a:extLst>
              <a:ext uri="{FF2B5EF4-FFF2-40B4-BE49-F238E27FC236}">
                <a16:creationId xmlns:a16="http://schemas.microsoft.com/office/drawing/2014/main" id="{57F4F5E3-BA1E-4FF0-B877-21875DB29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BF2074-8172-411C-B2D0-EF97CFF11CBE}"/>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100794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1BA8A-21A3-4FA2-BE59-DA77BD5948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9EA9F4-CA66-4784-811F-6903A0A54B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591026-E0D8-4E73-8744-B3372AB7F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AEBB9F-7DE8-41EE-AD4C-5DDB97FB6281}"/>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6" name="Footer Placeholder 5">
            <a:extLst>
              <a:ext uri="{FF2B5EF4-FFF2-40B4-BE49-F238E27FC236}">
                <a16:creationId xmlns:a16="http://schemas.microsoft.com/office/drawing/2014/main" id="{AF718D89-95E2-4EF7-96BE-E4D9FDB46F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2E10A1-BECE-44A6-931D-7CEBEA661F66}"/>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165315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0B39-85AE-43AD-A4D4-AE6F98D714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D5E42B-76BF-4DBD-9D39-F081083FC2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5FCDA2-9051-4273-B8BA-81FB49331D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AE17C-CB93-4D93-8C15-E634B76B3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F5F634-5B6B-4F5B-880B-67C12AF43F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3F4665-6BA6-45C9-A430-4375A91BA266}"/>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8" name="Footer Placeholder 7">
            <a:extLst>
              <a:ext uri="{FF2B5EF4-FFF2-40B4-BE49-F238E27FC236}">
                <a16:creationId xmlns:a16="http://schemas.microsoft.com/office/drawing/2014/main" id="{B33ACA6D-8B36-4D77-B9DB-0A2457FCCC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5DA85C-D5AB-4235-BFFE-AC3749CA3CB6}"/>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206549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47E07-A6E1-4647-B783-AA4FE2D2D8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D8901-8738-4674-9D8B-BFB3D819DA18}"/>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4" name="Footer Placeholder 3">
            <a:extLst>
              <a:ext uri="{FF2B5EF4-FFF2-40B4-BE49-F238E27FC236}">
                <a16:creationId xmlns:a16="http://schemas.microsoft.com/office/drawing/2014/main" id="{0988689C-D302-4362-A1E9-A672D33E7A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E2413C-BD2C-4957-AFCB-069A23BA387F}"/>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25662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A498CB-6C42-4AF0-915E-641DE7E1F460}"/>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3" name="Footer Placeholder 2">
            <a:extLst>
              <a:ext uri="{FF2B5EF4-FFF2-40B4-BE49-F238E27FC236}">
                <a16:creationId xmlns:a16="http://schemas.microsoft.com/office/drawing/2014/main" id="{BEDAA9AF-DD50-4212-A56A-16CC89C8FE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072BD2-85E3-4A1B-A3FD-A38446D4EF44}"/>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199186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A85DA-4169-4114-97F2-1049B9CB7E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A4EBCC-568A-42F8-8B8F-FBEAF8A5EE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A157AF-FD45-492E-830F-A0E5264AE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B66639-A0D9-40C9-A6BD-3D88F46DB785}"/>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6" name="Footer Placeholder 5">
            <a:extLst>
              <a:ext uri="{FF2B5EF4-FFF2-40B4-BE49-F238E27FC236}">
                <a16:creationId xmlns:a16="http://schemas.microsoft.com/office/drawing/2014/main" id="{1B72B0B2-776B-459B-A1BA-C66DD84F4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D5BF73-96D5-4F24-AB36-25C3CF4C42CD}"/>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385472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3B6C-4D37-4245-AFC5-7CAD20DB3D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318B45-CF8E-42A5-8B0A-2180F5F554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DEBF3C-F95B-401A-87E7-1FE453611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012598-9D0C-4FFC-ACAC-C6FE5BFED272}"/>
              </a:ext>
            </a:extLst>
          </p:cNvPr>
          <p:cNvSpPr>
            <a:spLocks noGrp="1"/>
          </p:cNvSpPr>
          <p:nvPr>
            <p:ph type="dt" sz="half" idx="10"/>
          </p:nvPr>
        </p:nvSpPr>
        <p:spPr/>
        <p:txBody>
          <a:bodyPr/>
          <a:lstStyle/>
          <a:p>
            <a:fld id="{2B2C9182-3BB8-4BBF-92A9-8108887B4FE7}" type="datetimeFigureOut">
              <a:rPr lang="en-US" smtClean="0"/>
              <a:t>7/26/2020</a:t>
            </a:fld>
            <a:endParaRPr lang="en-US"/>
          </a:p>
        </p:txBody>
      </p:sp>
      <p:sp>
        <p:nvSpPr>
          <p:cNvPr id="6" name="Footer Placeholder 5">
            <a:extLst>
              <a:ext uri="{FF2B5EF4-FFF2-40B4-BE49-F238E27FC236}">
                <a16:creationId xmlns:a16="http://schemas.microsoft.com/office/drawing/2014/main" id="{81439A49-C57F-4703-8098-0879DC2ACE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98AF1B-2EDA-45C2-AE5F-9935FE571318}"/>
              </a:ext>
            </a:extLst>
          </p:cNvPr>
          <p:cNvSpPr>
            <a:spLocks noGrp="1"/>
          </p:cNvSpPr>
          <p:nvPr>
            <p:ph type="sldNum" sz="quarter" idx="12"/>
          </p:nvPr>
        </p:nvSpPr>
        <p:spPr/>
        <p:txBody>
          <a:bodyPr/>
          <a:lstStyle/>
          <a:p>
            <a:fld id="{6CA6F554-1737-4269-A3E9-C74B6813F187}" type="slidenum">
              <a:rPr lang="en-US" smtClean="0"/>
              <a:t>‹#›</a:t>
            </a:fld>
            <a:endParaRPr lang="en-US"/>
          </a:p>
        </p:txBody>
      </p:sp>
    </p:spTree>
    <p:extLst>
      <p:ext uri="{BB962C8B-B14F-4D97-AF65-F5344CB8AC3E}">
        <p14:creationId xmlns:p14="http://schemas.microsoft.com/office/powerpoint/2010/main" val="3897020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3B89C7-EB36-4A53-BD8A-C0735DE90B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FE1F41-31BC-4321-98BF-575476697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BF59E-18AD-44C1-BB35-290BFFC2D5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C9182-3BB8-4BBF-92A9-8108887B4FE7}" type="datetimeFigureOut">
              <a:rPr lang="en-US" smtClean="0"/>
              <a:t>7/26/2020</a:t>
            </a:fld>
            <a:endParaRPr lang="en-US"/>
          </a:p>
        </p:txBody>
      </p:sp>
      <p:sp>
        <p:nvSpPr>
          <p:cNvPr id="5" name="Footer Placeholder 4">
            <a:extLst>
              <a:ext uri="{FF2B5EF4-FFF2-40B4-BE49-F238E27FC236}">
                <a16:creationId xmlns:a16="http://schemas.microsoft.com/office/drawing/2014/main" id="{380C3C20-D109-4244-8EF3-DDABDC6BC4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A7568C-1A38-4F2C-B282-2B346F36F3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6F554-1737-4269-A3E9-C74B6813F187}" type="slidenum">
              <a:rPr lang="en-US" smtClean="0"/>
              <a:t>‹#›</a:t>
            </a:fld>
            <a:endParaRPr lang="en-US"/>
          </a:p>
        </p:txBody>
      </p:sp>
    </p:spTree>
    <p:extLst>
      <p:ext uri="{BB962C8B-B14F-4D97-AF65-F5344CB8AC3E}">
        <p14:creationId xmlns:p14="http://schemas.microsoft.com/office/powerpoint/2010/main" val="215125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FCCB9-3D34-4AB1-9713-14E8E37C07F4}"/>
              </a:ext>
            </a:extLst>
          </p:cNvPr>
          <p:cNvSpPr>
            <a:spLocks noGrp="1"/>
          </p:cNvSpPr>
          <p:nvPr>
            <p:ph type="ctrTitle"/>
          </p:nvPr>
        </p:nvSpPr>
        <p:spPr>
          <a:xfrm>
            <a:off x="2182427" y="1242738"/>
            <a:ext cx="7827146" cy="3057202"/>
          </a:xfrm>
        </p:spPr>
        <p:txBody>
          <a:bodyPr>
            <a:normAutofit fontScale="90000"/>
          </a:bodyPr>
          <a:lstStyle/>
          <a:p>
            <a:r>
              <a:rPr lang="en-US" sz="5400" dirty="0">
                <a:latin typeface="+mn-lt"/>
              </a:rPr>
              <a:t>Measuring and predicting the mathematical preparedness of introductory physics students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latin typeface="+mn-lt"/>
            </a:endParaRPr>
          </a:p>
        </p:txBody>
      </p:sp>
      <p:sp>
        <p:nvSpPr>
          <p:cNvPr id="3" name="Subtitle 2">
            <a:extLst>
              <a:ext uri="{FF2B5EF4-FFF2-40B4-BE49-F238E27FC236}">
                <a16:creationId xmlns:a16="http://schemas.microsoft.com/office/drawing/2014/main" id="{FA7BACA0-84A7-40DB-BEF9-0BD1758DFB68}"/>
              </a:ext>
            </a:extLst>
          </p:cNvPr>
          <p:cNvSpPr>
            <a:spLocks noGrp="1"/>
          </p:cNvSpPr>
          <p:nvPr>
            <p:ph type="subTitle" idx="1"/>
          </p:nvPr>
        </p:nvSpPr>
        <p:spPr>
          <a:xfrm>
            <a:off x="1524000" y="4066032"/>
            <a:ext cx="9144000" cy="1655762"/>
          </a:xfrm>
        </p:spPr>
        <p:txBody>
          <a:bodyPr/>
          <a:lstStyle/>
          <a:p>
            <a:r>
              <a:rPr lang="en-US" dirty="0"/>
              <a:t>Dakota H. King and David E. Meltzer</a:t>
            </a:r>
          </a:p>
          <a:p>
            <a:r>
              <a:rPr lang="en-US" dirty="0"/>
              <a:t>Arizona State University</a:t>
            </a:r>
          </a:p>
          <a:p>
            <a:r>
              <a:rPr lang="en-US" dirty="0"/>
              <a:t>Supported in part by NSF DUE #1504986 and #1914712</a:t>
            </a:r>
          </a:p>
        </p:txBody>
      </p:sp>
    </p:spTree>
    <p:extLst>
      <p:ext uri="{BB962C8B-B14F-4D97-AF65-F5344CB8AC3E}">
        <p14:creationId xmlns:p14="http://schemas.microsoft.com/office/powerpoint/2010/main" val="2554103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84BA-6791-4EC0-A37F-4852162459B3}"/>
              </a:ext>
            </a:extLst>
          </p:cNvPr>
          <p:cNvSpPr>
            <a:spLocks noGrp="1"/>
          </p:cNvSpPr>
          <p:nvPr>
            <p:ph type="title"/>
          </p:nvPr>
        </p:nvSpPr>
        <p:spPr/>
        <p:txBody>
          <a:bodyPr/>
          <a:lstStyle/>
          <a:p>
            <a:r>
              <a:rPr lang="en-US" dirty="0"/>
              <a:t>Predicting course performance summary </a:t>
            </a:r>
          </a:p>
        </p:txBody>
      </p:sp>
      <p:sp>
        <p:nvSpPr>
          <p:cNvPr id="3" name="Content Placeholder 2">
            <a:extLst>
              <a:ext uri="{FF2B5EF4-FFF2-40B4-BE49-F238E27FC236}">
                <a16:creationId xmlns:a16="http://schemas.microsoft.com/office/drawing/2014/main" id="{25ACA3AA-F30C-4577-A75B-1DC15BA7BB5B}"/>
              </a:ext>
            </a:extLst>
          </p:cNvPr>
          <p:cNvSpPr>
            <a:spLocks noGrp="1"/>
          </p:cNvSpPr>
          <p:nvPr>
            <p:ph idx="1"/>
          </p:nvPr>
        </p:nvSpPr>
        <p:spPr>
          <a:xfrm>
            <a:off x="838200" y="1690688"/>
            <a:ext cx="10515600" cy="5032375"/>
          </a:xfrm>
        </p:spPr>
        <p:txBody>
          <a:bodyPr>
            <a:normAutofit/>
          </a:bodyPr>
          <a:lstStyle/>
          <a:p>
            <a:pPr>
              <a:lnSpc>
                <a:spcPct val="100000"/>
              </a:lnSpc>
              <a:spcAft>
                <a:spcPts val="1200"/>
              </a:spcAft>
            </a:pPr>
            <a:r>
              <a:rPr lang="en-US" dirty="0"/>
              <a:t>We find that course correct-response rates on the entire diagnostic are highly predictable </a:t>
            </a:r>
          </a:p>
          <a:p>
            <a:pPr lvl="1">
              <a:lnSpc>
                <a:spcPct val="100000"/>
              </a:lnSpc>
              <a:spcAft>
                <a:spcPts val="1200"/>
              </a:spcAft>
            </a:pPr>
            <a:r>
              <a:rPr lang="en-US" sz="2800" dirty="0"/>
              <a:t>We can predict diagnostic correct-response rate by simply examining the course correct-response rate on a single item</a:t>
            </a:r>
          </a:p>
          <a:p>
            <a:pPr lvl="1">
              <a:lnSpc>
                <a:spcPct val="100000"/>
              </a:lnSpc>
              <a:spcAft>
                <a:spcPts val="1200"/>
              </a:spcAft>
            </a:pPr>
            <a:r>
              <a:rPr lang="en-US" sz="2800" dirty="0"/>
              <a:t>The best predictor items are generally “symbolic” type problems </a:t>
            </a:r>
          </a:p>
          <a:p>
            <a:pPr>
              <a:spcAft>
                <a:spcPts val="1800"/>
              </a:spcAft>
            </a:pPr>
            <a:r>
              <a:rPr lang="en-US" sz="2800" dirty="0"/>
              <a:t>Recall, this is true for courses varying in</a:t>
            </a:r>
            <a:r>
              <a:rPr lang="en-US" dirty="0"/>
              <a:t> academic term, course level, university, and campus</a:t>
            </a:r>
          </a:p>
          <a:p>
            <a:pPr marL="0" indent="0">
              <a:spcAft>
                <a:spcPts val="1800"/>
              </a:spcAft>
              <a:buNone/>
            </a:pPr>
            <a:endParaRPr lang="en-US" dirty="0"/>
          </a:p>
          <a:p>
            <a:pPr>
              <a:spcAft>
                <a:spcPts val="1800"/>
              </a:spcAft>
            </a:pPr>
            <a:endParaRPr lang="en-US" dirty="0"/>
          </a:p>
          <a:p>
            <a:pPr marL="0" indent="0">
              <a:spcAft>
                <a:spcPts val="1800"/>
              </a:spcAft>
              <a:buNone/>
            </a:pPr>
            <a:endParaRPr lang="en-US" dirty="0"/>
          </a:p>
        </p:txBody>
      </p:sp>
    </p:spTree>
    <p:extLst>
      <p:ext uri="{BB962C8B-B14F-4D97-AF65-F5344CB8AC3E}">
        <p14:creationId xmlns:p14="http://schemas.microsoft.com/office/powerpoint/2010/main" val="283320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1F5A-F9D5-484F-AE34-1188CF2102BD}"/>
              </a:ext>
            </a:extLst>
          </p:cNvPr>
          <p:cNvSpPr>
            <a:spLocks noGrp="1"/>
          </p:cNvSpPr>
          <p:nvPr>
            <p:ph type="title"/>
          </p:nvPr>
        </p:nvSpPr>
        <p:spPr>
          <a:xfrm>
            <a:off x="838199" y="591237"/>
            <a:ext cx="10515600" cy="1325563"/>
          </a:xfrm>
        </p:spPr>
        <p:txBody>
          <a:bodyPr/>
          <a:lstStyle/>
          <a:p>
            <a:pPr algn="ctr"/>
            <a:r>
              <a:rPr lang="en-US" dirty="0"/>
              <a:t>Individual student correlations</a:t>
            </a:r>
          </a:p>
        </p:txBody>
      </p:sp>
      <p:cxnSp>
        <p:nvCxnSpPr>
          <p:cNvPr id="19" name="Straight Arrow Connector 18">
            <a:extLst>
              <a:ext uri="{FF2B5EF4-FFF2-40B4-BE49-F238E27FC236}">
                <a16:creationId xmlns:a16="http://schemas.microsoft.com/office/drawing/2014/main" id="{A2E1ED96-7BF6-446D-9F09-82031B337DC6}"/>
              </a:ext>
            </a:extLst>
          </p:cNvPr>
          <p:cNvCxnSpPr>
            <a:cxnSpLocks/>
            <a:stCxn id="23" idx="1"/>
            <a:endCxn id="20" idx="3"/>
          </p:cNvCxnSpPr>
          <p:nvPr/>
        </p:nvCxnSpPr>
        <p:spPr>
          <a:xfrm flipH="1">
            <a:off x="3879085" y="3146315"/>
            <a:ext cx="1075463" cy="0"/>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E8C8371-95C5-4E1B-96C3-DA431FBB09CB}"/>
              </a:ext>
            </a:extLst>
          </p:cNvPr>
          <p:cNvSpPr/>
          <p:nvPr/>
        </p:nvSpPr>
        <p:spPr>
          <a:xfrm>
            <a:off x="1728156" y="2750508"/>
            <a:ext cx="2150929" cy="7916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Individual student</a:t>
            </a:r>
          </a:p>
        </p:txBody>
      </p:sp>
      <p:sp>
        <p:nvSpPr>
          <p:cNvPr id="22" name="Rectangle 21">
            <a:extLst>
              <a:ext uri="{FF2B5EF4-FFF2-40B4-BE49-F238E27FC236}">
                <a16:creationId xmlns:a16="http://schemas.microsoft.com/office/drawing/2014/main" id="{449F72A1-5A8C-4E46-812F-1BCEE861BE2B}"/>
              </a:ext>
            </a:extLst>
          </p:cNvPr>
          <p:cNvSpPr/>
          <p:nvPr/>
        </p:nvSpPr>
        <p:spPr>
          <a:xfrm>
            <a:off x="8340829" y="2372567"/>
            <a:ext cx="2150928" cy="154800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Student diagnostic score</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sp>
        <p:nvSpPr>
          <p:cNvPr id="23" name="Rectangle 22">
            <a:extLst>
              <a:ext uri="{FF2B5EF4-FFF2-40B4-BE49-F238E27FC236}">
                <a16:creationId xmlns:a16="http://schemas.microsoft.com/office/drawing/2014/main" id="{F219CEB2-B63D-42AC-B45A-5888C742590E}"/>
              </a:ext>
            </a:extLst>
          </p:cNvPr>
          <p:cNvSpPr/>
          <p:nvPr/>
        </p:nvSpPr>
        <p:spPr>
          <a:xfrm>
            <a:off x="4954548" y="2750508"/>
            <a:ext cx="2282903" cy="7916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Single item CRR</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cxnSp>
        <p:nvCxnSpPr>
          <p:cNvPr id="25" name="Straight Arrow Connector 24">
            <a:extLst>
              <a:ext uri="{FF2B5EF4-FFF2-40B4-BE49-F238E27FC236}">
                <a16:creationId xmlns:a16="http://schemas.microsoft.com/office/drawing/2014/main" id="{44060AF0-96BC-4CEE-9B95-153048E59085}"/>
              </a:ext>
            </a:extLst>
          </p:cNvPr>
          <p:cNvCxnSpPr>
            <a:cxnSpLocks/>
          </p:cNvCxnSpPr>
          <p:nvPr/>
        </p:nvCxnSpPr>
        <p:spPr>
          <a:xfrm flipH="1">
            <a:off x="7237451" y="3146315"/>
            <a:ext cx="1103379" cy="0"/>
          </a:xfrm>
          <a:prstGeom prst="straightConnector1">
            <a:avLst/>
          </a:prstGeom>
          <a:ln w="76200">
            <a:solidFill>
              <a:schemeClr val="tx1"/>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30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animBg="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9C812-77D8-4A89-8D6D-FA20C3DD96EF}"/>
              </a:ext>
            </a:extLst>
          </p:cNvPr>
          <p:cNvSpPr>
            <a:spLocks noGrp="1"/>
          </p:cNvSpPr>
          <p:nvPr>
            <p:ph type="title"/>
          </p:nvPr>
        </p:nvSpPr>
        <p:spPr>
          <a:xfrm>
            <a:off x="838200" y="329596"/>
            <a:ext cx="10515600" cy="1325563"/>
          </a:xfrm>
        </p:spPr>
        <p:txBody>
          <a:bodyPr/>
          <a:lstStyle/>
          <a:p>
            <a:pPr algn="ctr"/>
            <a:r>
              <a:rPr lang="en-US" dirty="0"/>
              <a:t>Student correlations on the same items</a:t>
            </a:r>
          </a:p>
        </p:txBody>
      </p:sp>
      <p:pic>
        <p:nvPicPr>
          <p:cNvPr id="4" name="Picture 3">
            <a:extLst>
              <a:ext uri="{FF2B5EF4-FFF2-40B4-BE49-F238E27FC236}">
                <a16:creationId xmlns:a16="http://schemas.microsoft.com/office/drawing/2014/main" id="{612C6926-3099-405A-B692-77A0062159AA}"/>
              </a:ext>
            </a:extLst>
          </p:cNvPr>
          <p:cNvPicPr>
            <a:picLocks noChangeAspect="1"/>
          </p:cNvPicPr>
          <p:nvPr/>
        </p:nvPicPr>
        <p:blipFill rotWithShape="1">
          <a:blip r:embed="rId2"/>
          <a:srcRect t="4106" b="6166"/>
          <a:stretch/>
        </p:blipFill>
        <p:spPr>
          <a:xfrm>
            <a:off x="4959136" y="2840616"/>
            <a:ext cx="2556531" cy="1453242"/>
          </a:xfrm>
          <a:prstGeom prst="rect">
            <a:avLst/>
          </a:prstGeom>
          <a:solidFill>
            <a:srgbClr val="7030A0"/>
          </a:solidFill>
          <a:ln w="38100">
            <a:solidFill>
              <a:schemeClr val="tx1"/>
            </a:solidFill>
          </a:ln>
        </p:spPr>
      </p:pic>
      <p:sp>
        <p:nvSpPr>
          <p:cNvPr id="5" name="TextBox 4">
            <a:extLst>
              <a:ext uri="{FF2B5EF4-FFF2-40B4-BE49-F238E27FC236}">
                <a16:creationId xmlns:a16="http://schemas.microsoft.com/office/drawing/2014/main" id="{279ABA9C-9EE5-4E92-887A-D563C07A5634}"/>
              </a:ext>
            </a:extLst>
          </p:cNvPr>
          <p:cNvSpPr txBox="1"/>
          <p:nvPr/>
        </p:nvSpPr>
        <p:spPr>
          <a:xfrm>
            <a:off x="8574111" y="2009619"/>
            <a:ext cx="2492713" cy="830997"/>
          </a:xfrm>
          <a:prstGeom prst="rect">
            <a:avLst/>
          </a:prstGeom>
          <a:noFill/>
        </p:spPr>
        <p:txBody>
          <a:bodyPr wrap="square" rtlCol="0">
            <a:spAutoFit/>
          </a:bodyPr>
          <a:lstStyle/>
          <a:p>
            <a:pPr algn="ctr"/>
            <a:r>
              <a:rPr lang="en-US" sz="2400" dirty="0"/>
              <a:t>Item 18</a:t>
            </a:r>
          </a:p>
          <a:p>
            <a:pPr algn="ctr"/>
            <a:endParaRPr lang="en-US" sz="2400" dirty="0"/>
          </a:p>
        </p:txBody>
      </p:sp>
      <p:pic>
        <p:nvPicPr>
          <p:cNvPr id="7" name="Picture 6">
            <a:extLst>
              <a:ext uri="{FF2B5EF4-FFF2-40B4-BE49-F238E27FC236}">
                <a16:creationId xmlns:a16="http://schemas.microsoft.com/office/drawing/2014/main" id="{AF10D61A-6C6A-4EB9-BD5B-86481A21AF50}"/>
              </a:ext>
            </a:extLst>
          </p:cNvPr>
          <p:cNvPicPr>
            <a:picLocks noChangeAspect="1"/>
          </p:cNvPicPr>
          <p:nvPr/>
        </p:nvPicPr>
        <p:blipFill>
          <a:blip r:embed="rId3"/>
          <a:stretch>
            <a:fillRect/>
          </a:stretch>
        </p:blipFill>
        <p:spPr>
          <a:xfrm>
            <a:off x="1169067" y="2757305"/>
            <a:ext cx="2231675" cy="1642686"/>
          </a:xfrm>
          <a:prstGeom prst="rect">
            <a:avLst/>
          </a:prstGeom>
          <a:solidFill>
            <a:srgbClr val="7030A0"/>
          </a:solidFill>
          <a:ln w="38100">
            <a:solidFill>
              <a:schemeClr val="tx1"/>
            </a:solidFill>
          </a:ln>
        </p:spPr>
      </p:pic>
      <p:pic>
        <p:nvPicPr>
          <p:cNvPr id="9" name="Picture 8">
            <a:extLst>
              <a:ext uri="{FF2B5EF4-FFF2-40B4-BE49-F238E27FC236}">
                <a16:creationId xmlns:a16="http://schemas.microsoft.com/office/drawing/2014/main" id="{91B97AAA-2158-49E7-90A0-20CB88123906}"/>
              </a:ext>
            </a:extLst>
          </p:cNvPr>
          <p:cNvPicPr>
            <a:picLocks noChangeAspect="1"/>
          </p:cNvPicPr>
          <p:nvPr/>
        </p:nvPicPr>
        <p:blipFill>
          <a:blip r:embed="rId4"/>
          <a:stretch>
            <a:fillRect/>
          </a:stretch>
        </p:blipFill>
        <p:spPr>
          <a:xfrm>
            <a:off x="8943543" y="2487627"/>
            <a:ext cx="1753851" cy="2059650"/>
          </a:xfrm>
          <a:prstGeom prst="rect">
            <a:avLst/>
          </a:prstGeom>
          <a:solidFill>
            <a:srgbClr val="7030A0"/>
          </a:solidFill>
          <a:ln w="38100">
            <a:solidFill>
              <a:schemeClr val="tx1"/>
            </a:solidFill>
          </a:ln>
        </p:spPr>
      </p:pic>
      <p:sp>
        <p:nvSpPr>
          <p:cNvPr id="10" name="TextBox 9">
            <a:extLst>
              <a:ext uri="{FF2B5EF4-FFF2-40B4-BE49-F238E27FC236}">
                <a16:creationId xmlns:a16="http://schemas.microsoft.com/office/drawing/2014/main" id="{1F6F3658-2639-43E8-9B26-85B2FC5E2E61}"/>
              </a:ext>
            </a:extLst>
          </p:cNvPr>
          <p:cNvSpPr txBox="1"/>
          <p:nvPr/>
        </p:nvSpPr>
        <p:spPr>
          <a:xfrm>
            <a:off x="1038547" y="2256795"/>
            <a:ext cx="2492713" cy="461665"/>
          </a:xfrm>
          <a:prstGeom prst="rect">
            <a:avLst/>
          </a:prstGeom>
          <a:noFill/>
        </p:spPr>
        <p:txBody>
          <a:bodyPr wrap="square" rtlCol="0">
            <a:spAutoFit/>
          </a:bodyPr>
          <a:lstStyle/>
          <a:p>
            <a:pPr algn="ctr"/>
            <a:r>
              <a:rPr lang="en-US" sz="2400" dirty="0"/>
              <a:t>Item 1</a:t>
            </a:r>
          </a:p>
        </p:txBody>
      </p:sp>
      <p:sp>
        <p:nvSpPr>
          <p:cNvPr id="11" name="TextBox 10">
            <a:extLst>
              <a:ext uri="{FF2B5EF4-FFF2-40B4-BE49-F238E27FC236}">
                <a16:creationId xmlns:a16="http://schemas.microsoft.com/office/drawing/2014/main" id="{EAEF9989-9197-4124-A3AF-69D480678863}"/>
              </a:ext>
            </a:extLst>
          </p:cNvPr>
          <p:cNvSpPr txBox="1"/>
          <p:nvPr/>
        </p:nvSpPr>
        <p:spPr>
          <a:xfrm>
            <a:off x="4959136" y="2389163"/>
            <a:ext cx="2492713" cy="461665"/>
          </a:xfrm>
          <a:prstGeom prst="rect">
            <a:avLst/>
          </a:prstGeom>
          <a:noFill/>
        </p:spPr>
        <p:txBody>
          <a:bodyPr wrap="square" rtlCol="0">
            <a:spAutoFit/>
          </a:bodyPr>
          <a:lstStyle/>
          <a:p>
            <a:pPr algn="ctr"/>
            <a:r>
              <a:rPr lang="en-US" sz="2400" dirty="0"/>
              <a:t>Item 7</a:t>
            </a:r>
          </a:p>
        </p:txBody>
      </p:sp>
    </p:spTree>
    <p:extLst>
      <p:ext uri="{BB962C8B-B14F-4D97-AF65-F5344CB8AC3E}">
        <p14:creationId xmlns:p14="http://schemas.microsoft.com/office/powerpoint/2010/main" val="64500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1F5A-F9D5-484F-AE34-1188CF2102BD}"/>
              </a:ext>
            </a:extLst>
          </p:cNvPr>
          <p:cNvSpPr>
            <a:spLocks noGrp="1"/>
          </p:cNvSpPr>
          <p:nvPr>
            <p:ph type="title"/>
          </p:nvPr>
        </p:nvSpPr>
        <p:spPr>
          <a:xfrm>
            <a:off x="838199" y="193074"/>
            <a:ext cx="10515600" cy="1325563"/>
          </a:xfrm>
        </p:spPr>
        <p:txBody>
          <a:bodyPr/>
          <a:lstStyle/>
          <a:p>
            <a:pPr algn="ctr"/>
            <a:r>
              <a:rPr lang="en-US" dirty="0"/>
              <a:t>Student distribution on item 7</a:t>
            </a:r>
          </a:p>
        </p:txBody>
      </p:sp>
      <p:pic>
        <p:nvPicPr>
          <p:cNvPr id="4" name="Picture 3" descr="A screenshot of a cell phone&#10;&#10;Description automatically generated">
            <a:extLst>
              <a:ext uri="{FF2B5EF4-FFF2-40B4-BE49-F238E27FC236}">
                <a16:creationId xmlns:a16="http://schemas.microsoft.com/office/drawing/2014/main" id="{5E9A346F-94F1-4FB3-BF79-73578B0F0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18637"/>
            <a:ext cx="9420519" cy="4981894"/>
          </a:xfrm>
          <a:prstGeom prst="rect">
            <a:avLst/>
          </a:prstGeom>
        </p:spPr>
      </p:pic>
      <p:pic>
        <p:nvPicPr>
          <p:cNvPr id="6" name="Picture 5">
            <a:extLst>
              <a:ext uri="{FF2B5EF4-FFF2-40B4-BE49-F238E27FC236}">
                <a16:creationId xmlns:a16="http://schemas.microsoft.com/office/drawing/2014/main" id="{D5FBBEB9-751C-4A53-A746-92D0341D18A6}"/>
              </a:ext>
            </a:extLst>
          </p:cNvPr>
          <p:cNvPicPr>
            <a:picLocks noChangeAspect="1"/>
          </p:cNvPicPr>
          <p:nvPr/>
        </p:nvPicPr>
        <p:blipFill rotWithShape="1">
          <a:blip r:embed="rId3"/>
          <a:srcRect t="4106" b="6166"/>
          <a:stretch/>
        </p:blipFill>
        <p:spPr>
          <a:xfrm>
            <a:off x="9484001" y="1975758"/>
            <a:ext cx="2556531" cy="1453242"/>
          </a:xfrm>
          <a:prstGeom prst="rect">
            <a:avLst/>
          </a:prstGeom>
          <a:solidFill>
            <a:srgbClr val="7030A0"/>
          </a:solidFill>
          <a:ln w="38100">
            <a:solidFill>
              <a:schemeClr val="tx1"/>
            </a:solidFill>
          </a:ln>
        </p:spPr>
      </p:pic>
    </p:spTree>
    <p:extLst>
      <p:ext uri="{BB962C8B-B14F-4D97-AF65-F5344CB8AC3E}">
        <p14:creationId xmlns:p14="http://schemas.microsoft.com/office/powerpoint/2010/main" val="2544528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10265-947F-43C0-AEC2-082CEE10C4D6}"/>
              </a:ext>
            </a:extLst>
          </p:cNvPr>
          <p:cNvSpPr>
            <a:spLocks noGrp="1"/>
          </p:cNvSpPr>
          <p:nvPr>
            <p:ph type="title"/>
          </p:nvPr>
        </p:nvSpPr>
        <p:spPr/>
        <p:txBody>
          <a:bodyPr/>
          <a:lstStyle/>
          <a:p>
            <a:pPr algn="ctr"/>
            <a:r>
              <a:rPr lang="en-US" dirty="0"/>
              <a:t>Student correlations with error type </a:t>
            </a:r>
          </a:p>
        </p:txBody>
      </p:sp>
      <p:cxnSp>
        <p:nvCxnSpPr>
          <p:cNvPr id="4" name="Straight Arrow Connector 3">
            <a:extLst>
              <a:ext uri="{FF2B5EF4-FFF2-40B4-BE49-F238E27FC236}">
                <a16:creationId xmlns:a16="http://schemas.microsoft.com/office/drawing/2014/main" id="{9DC682DA-3ACA-4038-9DA6-013CDB1E0249}"/>
              </a:ext>
            </a:extLst>
          </p:cNvPr>
          <p:cNvCxnSpPr>
            <a:cxnSpLocks/>
            <a:stCxn id="7" idx="1"/>
            <a:endCxn id="5" idx="3"/>
          </p:cNvCxnSpPr>
          <p:nvPr/>
        </p:nvCxnSpPr>
        <p:spPr>
          <a:xfrm flipH="1">
            <a:off x="4095902" y="3713494"/>
            <a:ext cx="1075463" cy="0"/>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7022370B-EDDD-4F09-AADF-FF1EF0DF8898}"/>
              </a:ext>
            </a:extLst>
          </p:cNvPr>
          <p:cNvSpPr/>
          <p:nvPr/>
        </p:nvSpPr>
        <p:spPr>
          <a:xfrm>
            <a:off x="1944973" y="3317687"/>
            <a:ext cx="2150929" cy="7916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Individual student</a:t>
            </a:r>
          </a:p>
        </p:txBody>
      </p:sp>
      <p:sp>
        <p:nvSpPr>
          <p:cNvPr id="6" name="Rectangle 5">
            <a:extLst>
              <a:ext uri="{FF2B5EF4-FFF2-40B4-BE49-F238E27FC236}">
                <a16:creationId xmlns:a16="http://schemas.microsoft.com/office/drawing/2014/main" id="{C0673FBE-3C3D-4088-B6C3-DF45894AF9FC}"/>
              </a:ext>
            </a:extLst>
          </p:cNvPr>
          <p:cNvSpPr/>
          <p:nvPr/>
        </p:nvSpPr>
        <p:spPr>
          <a:xfrm>
            <a:off x="8557646" y="2939746"/>
            <a:ext cx="2150928" cy="154800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Student diagnostic score</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sp>
        <p:nvSpPr>
          <p:cNvPr id="7" name="Rectangle 6">
            <a:extLst>
              <a:ext uri="{FF2B5EF4-FFF2-40B4-BE49-F238E27FC236}">
                <a16:creationId xmlns:a16="http://schemas.microsoft.com/office/drawing/2014/main" id="{7635CC8F-BEA3-40D6-A334-6D2CF428AC48}"/>
              </a:ext>
            </a:extLst>
          </p:cNvPr>
          <p:cNvSpPr/>
          <p:nvPr/>
        </p:nvSpPr>
        <p:spPr>
          <a:xfrm>
            <a:off x="5171365" y="3317687"/>
            <a:ext cx="2282903" cy="7916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Single item error type</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cxnSp>
        <p:nvCxnSpPr>
          <p:cNvPr id="8" name="Straight Arrow Connector 7">
            <a:extLst>
              <a:ext uri="{FF2B5EF4-FFF2-40B4-BE49-F238E27FC236}">
                <a16:creationId xmlns:a16="http://schemas.microsoft.com/office/drawing/2014/main" id="{A94CDA0B-5F65-4D3A-8028-C9D03BB6DBBA}"/>
              </a:ext>
            </a:extLst>
          </p:cNvPr>
          <p:cNvCxnSpPr>
            <a:cxnSpLocks/>
          </p:cNvCxnSpPr>
          <p:nvPr/>
        </p:nvCxnSpPr>
        <p:spPr>
          <a:xfrm flipH="1">
            <a:off x="7454268" y="3713494"/>
            <a:ext cx="1103379" cy="0"/>
          </a:xfrm>
          <a:prstGeom prst="straightConnector1">
            <a:avLst/>
          </a:prstGeom>
          <a:ln w="76200">
            <a:solidFill>
              <a:schemeClr val="tx1"/>
            </a:solidFill>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675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432817CD-C01B-48F2-A574-C3B20CA0FB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0579"/>
            <a:ext cx="10617724" cy="5464821"/>
          </a:xfrm>
          <a:prstGeom prst="rect">
            <a:avLst/>
          </a:prstGeom>
        </p:spPr>
      </p:pic>
      <p:pic>
        <p:nvPicPr>
          <p:cNvPr id="6" name="Picture 5">
            <a:extLst>
              <a:ext uri="{FF2B5EF4-FFF2-40B4-BE49-F238E27FC236}">
                <a16:creationId xmlns:a16="http://schemas.microsoft.com/office/drawing/2014/main" id="{833DB29A-F149-43FD-AB78-1E101D81D0D7}"/>
              </a:ext>
            </a:extLst>
          </p:cNvPr>
          <p:cNvPicPr>
            <a:picLocks noChangeAspect="1"/>
          </p:cNvPicPr>
          <p:nvPr/>
        </p:nvPicPr>
        <p:blipFill rotWithShape="1">
          <a:blip r:embed="rId3"/>
          <a:srcRect l="3853" r="75214" b="25614"/>
          <a:stretch/>
        </p:blipFill>
        <p:spPr>
          <a:xfrm>
            <a:off x="10617724" y="945450"/>
            <a:ext cx="1315752" cy="2483550"/>
          </a:xfrm>
          <a:prstGeom prst="rect">
            <a:avLst/>
          </a:prstGeom>
          <a:ln w="38100">
            <a:solidFill>
              <a:srgbClr val="FF0000"/>
            </a:solidFill>
          </a:ln>
        </p:spPr>
      </p:pic>
    </p:spTree>
    <p:extLst>
      <p:ext uri="{BB962C8B-B14F-4D97-AF65-F5344CB8AC3E}">
        <p14:creationId xmlns:p14="http://schemas.microsoft.com/office/powerpoint/2010/main" val="34657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1F5A-F9D5-484F-AE34-1188CF2102BD}"/>
              </a:ext>
            </a:extLst>
          </p:cNvPr>
          <p:cNvSpPr>
            <a:spLocks noGrp="1"/>
          </p:cNvSpPr>
          <p:nvPr>
            <p:ph type="title"/>
          </p:nvPr>
        </p:nvSpPr>
        <p:spPr/>
        <p:txBody>
          <a:bodyPr/>
          <a:lstStyle/>
          <a:p>
            <a:pPr algn="ctr"/>
            <a:r>
              <a:rPr lang="en-US" dirty="0"/>
              <a:t>Summary</a:t>
            </a:r>
          </a:p>
        </p:txBody>
      </p:sp>
      <p:sp>
        <p:nvSpPr>
          <p:cNvPr id="4" name="Content Placeholder 2">
            <a:extLst>
              <a:ext uri="{FF2B5EF4-FFF2-40B4-BE49-F238E27FC236}">
                <a16:creationId xmlns:a16="http://schemas.microsoft.com/office/drawing/2014/main" id="{B5E283E2-F465-468C-A1B1-24C547889F27}"/>
              </a:ext>
            </a:extLst>
          </p:cNvPr>
          <p:cNvSpPr>
            <a:spLocks noGrp="1"/>
          </p:cNvSpPr>
          <p:nvPr>
            <p:ph idx="1"/>
          </p:nvPr>
        </p:nvSpPr>
        <p:spPr>
          <a:xfrm>
            <a:off x="838200" y="1750211"/>
            <a:ext cx="10515600" cy="4351338"/>
          </a:xfrm>
        </p:spPr>
        <p:txBody>
          <a:bodyPr>
            <a:normAutofit/>
          </a:bodyPr>
          <a:lstStyle/>
          <a:p>
            <a:pPr>
              <a:spcAft>
                <a:spcPts val="1800"/>
              </a:spcAft>
            </a:pPr>
            <a:r>
              <a:rPr lang="en-US" dirty="0"/>
              <a:t>Course diagnostic performance can be accurately predicted independent of course level, campus, and academic term</a:t>
            </a:r>
          </a:p>
          <a:p>
            <a:pPr>
              <a:spcAft>
                <a:spcPts val="1800"/>
              </a:spcAft>
            </a:pPr>
            <a:r>
              <a:rPr lang="en-US" dirty="0"/>
              <a:t>Student diagnostic performance is less predictable, but high correlations are observed</a:t>
            </a:r>
          </a:p>
          <a:p>
            <a:pPr>
              <a:spcAft>
                <a:spcPts val="1800"/>
              </a:spcAft>
            </a:pPr>
            <a:r>
              <a:rPr lang="en-US" dirty="0"/>
              <a:t>This strong predictability and correlation amongst diverse student samples, along with high correlations between items, shows that students’ lack of understanding in math seems to represent itself in various mathematics topics to a similar degree</a:t>
            </a:r>
          </a:p>
          <a:p>
            <a:pPr lvl="1">
              <a:spcAft>
                <a:spcPts val="1800"/>
              </a:spcAft>
            </a:pPr>
            <a:endParaRPr lang="en-US" dirty="0"/>
          </a:p>
        </p:txBody>
      </p:sp>
    </p:spTree>
    <p:extLst>
      <p:ext uri="{BB962C8B-B14F-4D97-AF65-F5344CB8AC3E}">
        <p14:creationId xmlns:p14="http://schemas.microsoft.com/office/powerpoint/2010/main" val="36800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8CEF-24B2-4272-8DA2-FB3BC631AC7E}"/>
              </a:ext>
            </a:extLst>
          </p:cNvPr>
          <p:cNvSpPr>
            <a:spLocks noGrp="1"/>
          </p:cNvSpPr>
          <p:nvPr>
            <p:ph type="title"/>
          </p:nvPr>
        </p:nvSpPr>
        <p:spPr/>
        <p:txBody>
          <a:bodyPr/>
          <a:lstStyle/>
          <a:p>
            <a:pPr algn="ctr"/>
            <a:r>
              <a:rPr lang="en-US" dirty="0"/>
              <a:t>Predicting mathematical preparedness</a:t>
            </a:r>
          </a:p>
        </p:txBody>
      </p:sp>
      <p:sp>
        <p:nvSpPr>
          <p:cNvPr id="3" name="Content Placeholder 2">
            <a:extLst>
              <a:ext uri="{FF2B5EF4-FFF2-40B4-BE49-F238E27FC236}">
                <a16:creationId xmlns:a16="http://schemas.microsoft.com/office/drawing/2014/main" id="{24AE840B-A34D-4884-BF18-500F3FB140D5}"/>
              </a:ext>
            </a:extLst>
          </p:cNvPr>
          <p:cNvSpPr>
            <a:spLocks noGrp="1"/>
          </p:cNvSpPr>
          <p:nvPr>
            <p:ph idx="1"/>
          </p:nvPr>
        </p:nvSpPr>
        <p:spPr/>
        <p:txBody>
          <a:bodyPr/>
          <a:lstStyle/>
          <a:p>
            <a:pPr>
              <a:spcAft>
                <a:spcPts val="2400"/>
              </a:spcAft>
            </a:pPr>
            <a:r>
              <a:rPr lang="en-US" dirty="0"/>
              <a:t>Our diagnostic was administered to over 1,900 students at three large university campuses over the course of three semesters</a:t>
            </a:r>
          </a:p>
          <a:p>
            <a:pPr>
              <a:spcAft>
                <a:spcPts val="2400"/>
              </a:spcAft>
            </a:pPr>
            <a:r>
              <a:rPr lang="en-US" dirty="0"/>
              <a:t>From these data, we have found interesting relationships between diagnostic items and overall diagnostic performance</a:t>
            </a:r>
          </a:p>
          <a:p>
            <a:pPr lvl="1">
              <a:spcAft>
                <a:spcPts val="2400"/>
              </a:spcAft>
              <a:buFont typeface="Wingdings" panose="05000000000000000000" pitchFamily="2" charset="2"/>
              <a:buChar char="Ø"/>
            </a:pPr>
            <a:r>
              <a:rPr lang="en-US" dirty="0"/>
              <a:t> </a:t>
            </a:r>
            <a:r>
              <a:rPr lang="en-US" sz="2800" dirty="0"/>
              <a:t>Performance at the course, and individual student level</a:t>
            </a:r>
          </a:p>
          <a:p>
            <a:pPr lvl="1">
              <a:spcAft>
                <a:spcPts val="2400"/>
              </a:spcAft>
              <a:buFont typeface="Wingdings" panose="05000000000000000000" pitchFamily="2" charset="2"/>
              <a:buChar char="Ø"/>
            </a:pPr>
            <a:endParaRPr lang="en-US" sz="2800" dirty="0"/>
          </a:p>
          <a:p>
            <a:pPr marL="0" indent="0">
              <a:spcAft>
                <a:spcPts val="1200"/>
              </a:spcAft>
              <a:buNone/>
            </a:pPr>
            <a:endParaRPr lang="en-US" dirty="0"/>
          </a:p>
          <a:p>
            <a:endParaRPr lang="en-US" dirty="0"/>
          </a:p>
        </p:txBody>
      </p:sp>
    </p:spTree>
    <p:extLst>
      <p:ext uri="{BB962C8B-B14F-4D97-AF65-F5344CB8AC3E}">
        <p14:creationId xmlns:p14="http://schemas.microsoft.com/office/powerpoint/2010/main" val="70193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1F5A-F9D5-484F-AE34-1188CF2102BD}"/>
              </a:ext>
            </a:extLst>
          </p:cNvPr>
          <p:cNvSpPr>
            <a:spLocks noGrp="1"/>
          </p:cNvSpPr>
          <p:nvPr>
            <p:ph type="title"/>
          </p:nvPr>
        </p:nvSpPr>
        <p:spPr>
          <a:xfrm>
            <a:off x="1924360" y="198458"/>
            <a:ext cx="8343280" cy="1325563"/>
          </a:xfrm>
        </p:spPr>
        <p:txBody>
          <a:bodyPr/>
          <a:lstStyle/>
          <a:p>
            <a:pPr algn="ctr"/>
            <a:r>
              <a:rPr lang="en-US" dirty="0"/>
              <a:t>Predicting </a:t>
            </a:r>
            <a:r>
              <a:rPr lang="en-US" b="1" i="1" dirty="0"/>
              <a:t>course</a:t>
            </a:r>
            <a:r>
              <a:rPr lang="en-US" dirty="0"/>
              <a:t> correct response rate on entire diagnostic</a:t>
            </a:r>
          </a:p>
        </p:txBody>
      </p:sp>
      <p:cxnSp>
        <p:nvCxnSpPr>
          <p:cNvPr id="32" name="Straight Arrow Connector 31">
            <a:extLst>
              <a:ext uri="{FF2B5EF4-FFF2-40B4-BE49-F238E27FC236}">
                <a16:creationId xmlns:a16="http://schemas.microsoft.com/office/drawing/2014/main" id="{F3659D79-9BED-4778-B9AE-5BF7C5F3DC01}"/>
              </a:ext>
            </a:extLst>
          </p:cNvPr>
          <p:cNvCxnSpPr>
            <a:cxnSpLocks/>
            <a:stCxn id="43" idx="1"/>
            <a:endCxn id="33" idx="3"/>
          </p:cNvCxnSpPr>
          <p:nvPr/>
        </p:nvCxnSpPr>
        <p:spPr>
          <a:xfrm flipH="1">
            <a:off x="1689015" y="2843135"/>
            <a:ext cx="1075098" cy="983194"/>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594F7A6B-86AE-4D03-95CE-455780AEE214}"/>
              </a:ext>
            </a:extLst>
          </p:cNvPr>
          <p:cNvSpPr/>
          <p:nvPr/>
        </p:nvSpPr>
        <p:spPr>
          <a:xfrm>
            <a:off x="263951" y="3034714"/>
            <a:ext cx="1425064" cy="15832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7 random courses</a:t>
            </a:r>
          </a:p>
        </p:txBody>
      </p:sp>
      <p:sp>
        <p:nvSpPr>
          <p:cNvPr id="41" name="Rectangle 40">
            <a:extLst>
              <a:ext uri="{FF2B5EF4-FFF2-40B4-BE49-F238E27FC236}">
                <a16:creationId xmlns:a16="http://schemas.microsoft.com/office/drawing/2014/main" id="{B56CE13D-B65E-4DB1-8B7D-A93D6934C0C9}"/>
              </a:ext>
            </a:extLst>
          </p:cNvPr>
          <p:cNvSpPr/>
          <p:nvPr/>
        </p:nvSpPr>
        <p:spPr>
          <a:xfrm>
            <a:off x="2764113" y="4014865"/>
            <a:ext cx="1559099" cy="1613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Total score on diagnostic</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sp>
        <p:nvSpPr>
          <p:cNvPr id="43" name="Rectangle 42">
            <a:extLst>
              <a:ext uri="{FF2B5EF4-FFF2-40B4-BE49-F238E27FC236}">
                <a16:creationId xmlns:a16="http://schemas.microsoft.com/office/drawing/2014/main" id="{EDE136DB-742A-47B6-925A-20D62D44FFFC}"/>
              </a:ext>
            </a:extLst>
          </p:cNvPr>
          <p:cNvSpPr/>
          <p:nvPr/>
        </p:nvSpPr>
        <p:spPr>
          <a:xfrm>
            <a:off x="2764113" y="2051510"/>
            <a:ext cx="1559099" cy="15832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Single item correct-response rate (CRR)</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sp>
        <p:nvSpPr>
          <p:cNvPr id="47" name="TextBox 46">
            <a:extLst>
              <a:ext uri="{FF2B5EF4-FFF2-40B4-BE49-F238E27FC236}">
                <a16:creationId xmlns:a16="http://schemas.microsoft.com/office/drawing/2014/main" id="{F72841C7-9375-469D-8EF8-46E29EC48462}"/>
              </a:ext>
            </a:extLst>
          </p:cNvPr>
          <p:cNvSpPr txBox="1"/>
          <p:nvPr/>
        </p:nvSpPr>
        <p:spPr>
          <a:xfrm>
            <a:off x="5544310" y="3511668"/>
            <a:ext cx="1103379" cy="461665"/>
          </a:xfrm>
          <a:prstGeom prst="rect">
            <a:avLst/>
          </a:prstGeom>
          <a:noFill/>
        </p:spPr>
        <p:txBody>
          <a:bodyPr wrap="square" rtlCol="0">
            <a:spAutoFit/>
          </a:bodyPr>
          <a:lstStyle/>
          <a:p>
            <a:pPr algn="ctr"/>
            <a:r>
              <a:rPr lang="en-US" sz="2400" dirty="0">
                <a:solidFill>
                  <a:srgbClr val="7030A0"/>
                </a:solidFill>
              </a:rPr>
              <a:t>F(CRR)</a:t>
            </a:r>
          </a:p>
        </p:txBody>
      </p:sp>
      <p:cxnSp>
        <p:nvCxnSpPr>
          <p:cNvPr id="52" name="Straight Arrow Connector 51">
            <a:extLst>
              <a:ext uri="{FF2B5EF4-FFF2-40B4-BE49-F238E27FC236}">
                <a16:creationId xmlns:a16="http://schemas.microsoft.com/office/drawing/2014/main" id="{E137FB19-F63E-4E05-BDC2-3F849400771D}"/>
              </a:ext>
            </a:extLst>
          </p:cNvPr>
          <p:cNvCxnSpPr>
            <a:cxnSpLocks/>
            <a:stCxn id="41" idx="1"/>
            <a:endCxn id="33" idx="3"/>
          </p:cNvCxnSpPr>
          <p:nvPr/>
        </p:nvCxnSpPr>
        <p:spPr>
          <a:xfrm flipH="1" flipV="1">
            <a:off x="1689015" y="3826329"/>
            <a:ext cx="1075098" cy="995096"/>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FEF47AA2-74F8-4626-A128-ADAB94E91904}"/>
              </a:ext>
            </a:extLst>
          </p:cNvPr>
          <p:cNvCxnSpPr>
            <a:cxnSpLocks/>
            <a:stCxn id="47" idx="1"/>
            <a:endCxn id="43" idx="3"/>
          </p:cNvCxnSpPr>
          <p:nvPr/>
        </p:nvCxnSpPr>
        <p:spPr>
          <a:xfrm flipH="1" flipV="1">
            <a:off x="4323212" y="2843135"/>
            <a:ext cx="1221098" cy="899366"/>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A9F2FD2-B3EC-4764-AAEC-ABE2394E8759}"/>
              </a:ext>
            </a:extLst>
          </p:cNvPr>
          <p:cNvCxnSpPr>
            <a:cxnSpLocks/>
            <a:stCxn id="47" idx="1"/>
            <a:endCxn id="41" idx="3"/>
          </p:cNvCxnSpPr>
          <p:nvPr/>
        </p:nvCxnSpPr>
        <p:spPr>
          <a:xfrm flipH="1">
            <a:off x="4323212" y="3742501"/>
            <a:ext cx="1221098" cy="1078924"/>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86C1DC2E-4387-442F-97DB-9F77D7255B71}"/>
              </a:ext>
            </a:extLst>
          </p:cNvPr>
          <p:cNvCxnSpPr>
            <a:cxnSpLocks/>
            <a:stCxn id="47" idx="3"/>
            <a:endCxn id="79" idx="1"/>
          </p:cNvCxnSpPr>
          <p:nvPr/>
        </p:nvCxnSpPr>
        <p:spPr>
          <a:xfrm flipV="1">
            <a:off x="6647689" y="2843135"/>
            <a:ext cx="1221101" cy="899366"/>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4E4EAE9B-ACAA-4FB6-84FC-D0F7FCEA3640}"/>
              </a:ext>
            </a:extLst>
          </p:cNvPr>
          <p:cNvSpPr/>
          <p:nvPr/>
        </p:nvSpPr>
        <p:spPr>
          <a:xfrm>
            <a:off x="10502985" y="3034714"/>
            <a:ext cx="1384216" cy="15832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7 random courses</a:t>
            </a:r>
          </a:p>
        </p:txBody>
      </p:sp>
      <p:sp>
        <p:nvSpPr>
          <p:cNvPr id="78" name="Rectangle 77">
            <a:extLst>
              <a:ext uri="{FF2B5EF4-FFF2-40B4-BE49-F238E27FC236}">
                <a16:creationId xmlns:a16="http://schemas.microsoft.com/office/drawing/2014/main" id="{866F2FD2-6044-443A-8183-0F7E88FD1BF0}"/>
              </a:ext>
            </a:extLst>
          </p:cNvPr>
          <p:cNvSpPr/>
          <p:nvPr/>
        </p:nvSpPr>
        <p:spPr>
          <a:xfrm>
            <a:off x="7868790" y="4014865"/>
            <a:ext cx="1604174" cy="1613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Total score on diagnostic</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sp>
        <p:nvSpPr>
          <p:cNvPr id="79" name="Rectangle 78">
            <a:extLst>
              <a:ext uri="{FF2B5EF4-FFF2-40B4-BE49-F238E27FC236}">
                <a16:creationId xmlns:a16="http://schemas.microsoft.com/office/drawing/2014/main" id="{23484AA4-7F04-4631-9955-C259A2C084A3}"/>
              </a:ext>
            </a:extLst>
          </p:cNvPr>
          <p:cNvSpPr/>
          <p:nvPr/>
        </p:nvSpPr>
        <p:spPr>
          <a:xfrm>
            <a:off x="7868790" y="2051510"/>
            <a:ext cx="1604174" cy="15832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Single item correct-response rate (CRR)</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cxnSp>
        <p:nvCxnSpPr>
          <p:cNvPr id="81" name="Straight Arrow Connector 80">
            <a:extLst>
              <a:ext uri="{FF2B5EF4-FFF2-40B4-BE49-F238E27FC236}">
                <a16:creationId xmlns:a16="http://schemas.microsoft.com/office/drawing/2014/main" id="{9D7D4311-856B-469D-B798-17004C18783C}"/>
              </a:ext>
            </a:extLst>
          </p:cNvPr>
          <p:cNvCxnSpPr>
            <a:cxnSpLocks/>
            <a:stCxn id="47" idx="3"/>
            <a:endCxn id="78" idx="1"/>
          </p:cNvCxnSpPr>
          <p:nvPr/>
        </p:nvCxnSpPr>
        <p:spPr>
          <a:xfrm>
            <a:off x="6647689" y="3742501"/>
            <a:ext cx="1221101" cy="1078924"/>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CD739818-BF29-4A4F-A72A-6C435ADF6276}"/>
              </a:ext>
            </a:extLst>
          </p:cNvPr>
          <p:cNvCxnSpPr>
            <a:cxnSpLocks/>
            <a:stCxn id="79" idx="3"/>
            <a:endCxn id="77" idx="1"/>
          </p:cNvCxnSpPr>
          <p:nvPr/>
        </p:nvCxnSpPr>
        <p:spPr>
          <a:xfrm>
            <a:off x="9472964" y="2843135"/>
            <a:ext cx="1030021" cy="983194"/>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3EF1719D-7700-4FCA-856F-697943FDCC52}"/>
              </a:ext>
            </a:extLst>
          </p:cNvPr>
          <p:cNvCxnSpPr>
            <a:cxnSpLocks/>
            <a:stCxn id="78" idx="3"/>
            <a:endCxn id="77" idx="1"/>
          </p:cNvCxnSpPr>
          <p:nvPr/>
        </p:nvCxnSpPr>
        <p:spPr>
          <a:xfrm flipV="1">
            <a:off x="9472964" y="3826329"/>
            <a:ext cx="1030021" cy="995096"/>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155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3" grpId="0" animBg="1"/>
      <p:bldP spid="41" grpId="0" animBg="1"/>
      <p:bldP spid="43" grpId="0" animBg="1"/>
      <p:bldP spid="47" grpId="0"/>
      <p:bldP spid="77" grpId="0" animBg="1"/>
      <p:bldP spid="78" grpId="0" animBg="1"/>
      <p:bldP spid="7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9C812-77D8-4A89-8D6D-FA20C3DD96EF}"/>
              </a:ext>
            </a:extLst>
          </p:cNvPr>
          <p:cNvSpPr>
            <a:spLocks noGrp="1"/>
          </p:cNvSpPr>
          <p:nvPr>
            <p:ph type="title"/>
          </p:nvPr>
        </p:nvSpPr>
        <p:spPr>
          <a:xfrm>
            <a:off x="838200" y="329596"/>
            <a:ext cx="10515600" cy="1325563"/>
          </a:xfrm>
        </p:spPr>
        <p:txBody>
          <a:bodyPr/>
          <a:lstStyle/>
          <a:p>
            <a:pPr algn="ctr"/>
            <a:r>
              <a:rPr lang="en-US" dirty="0"/>
              <a:t>Good predictor items</a:t>
            </a:r>
          </a:p>
        </p:txBody>
      </p:sp>
      <p:pic>
        <p:nvPicPr>
          <p:cNvPr id="4" name="Picture 3">
            <a:extLst>
              <a:ext uri="{FF2B5EF4-FFF2-40B4-BE49-F238E27FC236}">
                <a16:creationId xmlns:a16="http://schemas.microsoft.com/office/drawing/2014/main" id="{612C6926-3099-405A-B692-77A0062159AA}"/>
              </a:ext>
            </a:extLst>
          </p:cNvPr>
          <p:cNvPicPr>
            <a:picLocks noChangeAspect="1"/>
          </p:cNvPicPr>
          <p:nvPr/>
        </p:nvPicPr>
        <p:blipFill rotWithShape="1">
          <a:blip r:embed="rId2"/>
          <a:srcRect t="4106" b="6166"/>
          <a:stretch/>
        </p:blipFill>
        <p:spPr>
          <a:xfrm>
            <a:off x="4817734" y="2925457"/>
            <a:ext cx="2556531" cy="1453242"/>
          </a:xfrm>
          <a:prstGeom prst="rect">
            <a:avLst/>
          </a:prstGeom>
          <a:solidFill>
            <a:srgbClr val="7030A0"/>
          </a:solidFill>
          <a:ln w="38100">
            <a:solidFill>
              <a:schemeClr val="tx1"/>
            </a:solidFill>
          </a:ln>
        </p:spPr>
      </p:pic>
      <p:sp>
        <p:nvSpPr>
          <p:cNvPr id="5" name="TextBox 4">
            <a:extLst>
              <a:ext uri="{FF2B5EF4-FFF2-40B4-BE49-F238E27FC236}">
                <a16:creationId xmlns:a16="http://schemas.microsoft.com/office/drawing/2014/main" id="{279ABA9C-9EE5-4E92-887A-D563C07A5634}"/>
              </a:ext>
            </a:extLst>
          </p:cNvPr>
          <p:cNvSpPr txBox="1"/>
          <p:nvPr/>
        </p:nvSpPr>
        <p:spPr>
          <a:xfrm>
            <a:off x="8432709" y="2094460"/>
            <a:ext cx="2492713" cy="830997"/>
          </a:xfrm>
          <a:prstGeom prst="rect">
            <a:avLst/>
          </a:prstGeom>
          <a:noFill/>
        </p:spPr>
        <p:txBody>
          <a:bodyPr wrap="square" rtlCol="0">
            <a:spAutoFit/>
          </a:bodyPr>
          <a:lstStyle/>
          <a:p>
            <a:pPr algn="ctr"/>
            <a:r>
              <a:rPr lang="en-US" sz="2400" dirty="0"/>
              <a:t>Item 18</a:t>
            </a:r>
          </a:p>
          <a:p>
            <a:pPr algn="ctr"/>
            <a:endParaRPr lang="en-US" sz="2400" dirty="0"/>
          </a:p>
        </p:txBody>
      </p:sp>
      <p:pic>
        <p:nvPicPr>
          <p:cNvPr id="7" name="Picture 6">
            <a:extLst>
              <a:ext uri="{FF2B5EF4-FFF2-40B4-BE49-F238E27FC236}">
                <a16:creationId xmlns:a16="http://schemas.microsoft.com/office/drawing/2014/main" id="{AF10D61A-6C6A-4EB9-BD5B-86481A21AF50}"/>
              </a:ext>
            </a:extLst>
          </p:cNvPr>
          <p:cNvPicPr>
            <a:picLocks noChangeAspect="1"/>
          </p:cNvPicPr>
          <p:nvPr/>
        </p:nvPicPr>
        <p:blipFill>
          <a:blip r:embed="rId3"/>
          <a:stretch>
            <a:fillRect/>
          </a:stretch>
        </p:blipFill>
        <p:spPr>
          <a:xfrm>
            <a:off x="1027665" y="2842146"/>
            <a:ext cx="2231675" cy="1642686"/>
          </a:xfrm>
          <a:prstGeom prst="rect">
            <a:avLst/>
          </a:prstGeom>
          <a:solidFill>
            <a:srgbClr val="7030A0"/>
          </a:solidFill>
          <a:ln w="38100">
            <a:solidFill>
              <a:schemeClr val="tx1"/>
            </a:solidFill>
          </a:ln>
        </p:spPr>
      </p:pic>
      <p:pic>
        <p:nvPicPr>
          <p:cNvPr id="9" name="Picture 8">
            <a:extLst>
              <a:ext uri="{FF2B5EF4-FFF2-40B4-BE49-F238E27FC236}">
                <a16:creationId xmlns:a16="http://schemas.microsoft.com/office/drawing/2014/main" id="{91B97AAA-2158-49E7-90A0-20CB88123906}"/>
              </a:ext>
            </a:extLst>
          </p:cNvPr>
          <p:cNvPicPr>
            <a:picLocks noChangeAspect="1"/>
          </p:cNvPicPr>
          <p:nvPr/>
        </p:nvPicPr>
        <p:blipFill>
          <a:blip r:embed="rId4"/>
          <a:stretch>
            <a:fillRect/>
          </a:stretch>
        </p:blipFill>
        <p:spPr>
          <a:xfrm>
            <a:off x="8802141" y="2572468"/>
            <a:ext cx="1753851" cy="2059650"/>
          </a:xfrm>
          <a:prstGeom prst="rect">
            <a:avLst/>
          </a:prstGeom>
          <a:solidFill>
            <a:srgbClr val="7030A0"/>
          </a:solidFill>
          <a:ln w="38100">
            <a:solidFill>
              <a:schemeClr val="tx1"/>
            </a:solidFill>
          </a:ln>
        </p:spPr>
      </p:pic>
      <p:sp>
        <p:nvSpPr>
          <p:cNvPr id="10" name="TextBox 9">
            <a:extLst>
              <a:ext uri="{FF2B5EF4-FFF2-40B4-BE49-F238E27FC236}">
                <a16:creationId xmlns:a16="http://schemas.microsoft.com/office/drawing/2014/main" id="{1F6F3658-2639-43E8-9B26-85B2FC5E2E61}"/>
              </a:ext>
            </a:extLst>
          </p:cNvPr>
          <p:cNvSpPr txBox="1"/>
          <p:nvPr/>
        </p:nvSpPr>
        <p:spPr>
          <a:xfrm>
            <a:off x="897145" y="2341636"/>
            <a:ext cx="2492713" cy="461665"/>
          </a:xfrm>
          <a:prstGeom prst="rect">
            <a:avLst/>
          </a:prstGeom>
          <a:noFill/>
        </p:spPr>
        <p:txBody>
          <a:bodyPr wrap="square" rtlCol="0">
            <a:spAutoFit/>
          </a:bodyPr>
          <a:lstStyle/>
          <a:p>
            <a:pPr algn="ctr"/>
            <a:r>
              <a:rPr lang="en-US" sz="2400" dirty="0"/>
              <a:t>Item 1</a:t>
            </a:r>
          </a:p>
        </p:txBody>
      </p:sp>
      <p:sp>
        <p:nvSpPr>
          <p:cNvPr id="11" name="TextBox 10">
            <a:extLst>
              <a:ext uri="{FF2B5EF4-FFF2-40B4-BE49-F238E27FC236}">
                <a16:creationId xmlns:a16="http://schemas.microsoft.com/office/drawing/2014/main" id="{EAEF9989-9197-4124-A3AF-69D480678863}"/>
              </a:ext>
            </a:extLst>
          </p:cNvPr>
          <p:cNvSpPr txBox="1"/>
          <p:nvPr/>
        </p:nvSpPr>
        <p:spPr>
          <a:xfrm>
            <a:off x="4817734" y="2474004"/>
            <a:ext cx="2492713" cy="461665"/>
          </a:xfrm>
          <a:prstGeom prst="rect">
            <a:avLst/>
          </a:prstGeom>
          <a:noFill/>
        </p:spPr>
        <p:txBody>
          <a:bodyPr wrap="square" rtlCol="0">
            <a:spAutoFit/>
          </a:bodyPr>
          <a:lstStyle/>
          <a:p>
            <a:pPr algn="ctr"/>
            <a:r>
              <a:rPr lang="en-US" sz="2400" dirty="0"/>
              <a:t>Item 7</a:t>
            </a:r>
          </a:p>
        </p:txBody>
      </p:sp>
    </p:spTree>
    <p:extLst>
      <p:ext uri="{BB962C8B-B14F-4D97-AF65-F5344CB8AC3E}">
        <p14:creationId xmlns:p14="http://schemas.microsoft.com/office/powerpoint/2010/main" val="333706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1F5A-F9D5-484F-AE34-1188CF2102BD}"/>
              </a:ext>
            </a:extLst>
          </p:cNvPr>
          <p:cNvSpPr>
            <a:spLocks noGrp="1"/>
          </p:cNvSpPr>
          <p:nvPr>
            <p:ph type="title"/>
          </p:nvPr>
        </p:nvSpPr>
        <p:spPr>
          <a:xfrm>
            <a:off x="3559796" y="0"/>
            <a:ext cx="5565349" cy="1325563"/>
          </a:xfrm>
        </p:spPr>
        <p:txBody>
          <a:bodyPr/>
          <a:lstStyle/>
          <a:p>
            <a:pPr algn="ctr"/>
            <a:r>
              <a:rPr lang="en-US" dirty="0"/>
              <a:t>Item 18 as a predictor</a:t>
            </a:r>
          </a:p>
        </p:txBody>
      </p:sp>
      <p:pic>
        <p:nvPicPr>
          <p:cNvPr id="5" name="Picture 4">
            <a:extLst>
              <a:ext uri="{FF2B5EF4-FFF2-40B4-BE49-F238E27FC236}">
                <a16:creationId xmlns:a16="http://schemas.microsoft.com/office/drawing/2014/main" id="{FFA1C467-E75D-4A6C-9CBF-7B982058D7BF}"/>
              </a:ext>
            </a:extLst>
          </p:cNvPr>
          <p:cNvPicPr>
            <a:picLocks noChangeAspect="1"/>
          </p:cNvPicPr>
          <p:nvPr/>
        </p:nvPicPr>
        <p:blipFill>
          <a:blip r:embed="rId2"/>
          <a:stretch>
            <a:fillRect/>
          </a:stretch>
        </p:blipFill>
        <p:spPr>
          <a:xfrm>
            <a:off x="10105532" y="1786433"/>
            <a:ext cx="1753851" cy="2059650"/>
          </a:xfrm>
          <a:prstGeom prst="rect">
            <a:avLst/>
          </a:prstGeom>
          <a:solidFill>
            <a:srgbClr val="7030A0"/>
          </a:solidFill>
          <a:ln w="38100">
            <a:solidFill>
              <a:schemeClr val="tx1"/>
            </a:solidFill>
          </a:ln>
        </p:spPr>
      </p:pic>
      <p:pic>
        <p:nvPicPr>
          <p:cNvPr id="6" name="Picture 5" descr="A close up of a map&#10;&#10;Description automatically generated">
            <a:extLst>
              <a:ext uri="{FF2B5EF4-FFF2-40B4-BE49-F238E27FC236}">
                <a16:creationId xmlns:a16="http://schemas.microsoft.com/office/drawing/2014/main" id="{0436DC48-992B-4D30-B15B-CE3E39B0F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80466"/>
            <a:ext cx="9747315" cy="5206493"/>
          </a:xfrm>
          <a:prstGeom prst="rect">
            <a:avLst/>
          </a:prstGeom>
        </p:spPr>
      </p:pic>
      <p:sp>
        <p:nvSpPr>
          <p:cNvPr id="8" name="TextBox 7">
            <a:extLst>
              <a:ext uri="{FF2B5EF4-FFF2-40B4-BE49-F238E27FC236}">
                <a16:creationId xmlns:a16="http://schemas.microsoft.com/office/drawing/2014/main" id="{99159993-BB12-49A5-BC91-C92D8EB9F83E}"/>
              </a:ext>
            </a:extLst>
          </p:cNvPr>
          <p:cNvSpPr txBox="1"/>
          <p:nvPr/>
        </p:nvSpPr>
        <p:spPr>
          <a:xfrm>
            <a:off x="9854036" y="4042577"/>
            <a:ext cx="2256842" cy="430887"/>
          </a:xfrm>
          <a:prstGeom prst="rect">
            <a:avLst/>
          </a:prstGeom>
          <a:noFill/>
        </p:spPr>
        <p:txBody>
          <a:bodyPr wrap="square" rtlCol="0">
            <a:spAutoFit/>
          </a:bodyPr>
          <a:lstStyle/>
          <a:p>
            <a:pPr marL="285750" indent="-285750">
              <a:buFont typeface="Wingdings" panose="05000000000000000000" pitchFamily="2" charset="2"/>
              <a:buChar char="Ø"/>
            </a:pPr>
            <a:r>
              <a:rPr lang="en-US" sz="2200" dirty="0"/>
              <a:t>R-squared: 0.88</a:t>
            </a:r>
          </a:p>
        </p:txBody>
      </p:sp>
    </p:spTree>
    <p:extLst>
      <p:ext uri="{BB962C8B-B14F-4D97-AF65-F5344CB8AC3E}">
        <p14:creationId xmlns:p14="http://schemas.microsoft.com/office/powerpoint/2010/main" val="107405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1F5A-F9D5-484F-AE34-1188CF2102BD}"/>
              </a:ext>
            </a:extLst>
          </p:cNvPr>
          <p:cNvSpPr>
            <a:spLocks noGrp="1"/>
          </p:cNvSpPr>
          <p:nvPr>
            <p:ph type="title"/>
          </p:nvPr>
        </p:nvSpPr>
        <p:spPr>
          <a:xfrm>
            <a:off x="1924360" y="198458"/>
            <a:ext cx="8343280" cy="1325563"/>
          </a:xfrm>
        </p:spPr>
        <p:txBody>
          <a:bodyPr/>
          <a:lstStyle/>
          <a:p>
            <a:pPr algn="ctr"/>
            <a:r>
              <a:rPr lang="en-US" dirty="0"/>
              <a:t>Predicting course correct response rate on entire diagnostic (method 2)</a:t>
            </a:r>
          </a:p>
        </p:txBody>
      </p:sp>
      <p:cxnSp>
        <p:nvCxnSpPr>
          <p:cNvPr id="19" name="Straight Arrow Connector 18">
            <a:extLst>
              <a:ext uri="{FF2B5EF4-FFF2-40B4-BE49-F238E27FC236}">
                <a16:creationId xmlns:a16="http://schemas.microsoft.com/office/drawing/2014/main" id="{5DF4C0B1-1BB1-44C0-8FBD-DD6AB7506BD6}"/>
              </a:ext>
            </a:extLst>
          </p:cNvPr>
          <p:cNvCxnSpPr>
            <a:cxnSpLocks/>
            <a:stCxn id="22" idx="1"/>
            <a:endCxn id="20" idx="3"/>
          </p:cNvCxnSpPr>
          <p:nvPr/>
        </p:nvCxnSpPr>
        <p:spPr>
          <a:xfrm flipH="1">
            <a:off x="1689015" y="2843135"/>
            <a:ext cx="1075098" cy="983194"/>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88E44909-F056-433F-B94B-E0D8E5FF56E4}"/>
              </a:ext>
            </a:extLst>
          </p:cNvPr>
          <p:cNvSpPr/>
          <p:nvPr/>
        </p:nvSpPr>
        <p:spPr>
          <a:xfrm>
            <a:off x="263951" y="3034714"/>
            <a:ext cx="1425064" cy="15832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7 random courses</a:t>
            </a:r>
          </a:p>
        </p:txBody>
      </p:sp>
      <p:sp>
        <p:nvSpPr>
          <p:cNvPr id="21" name="Rectangle 20">
            <a:extLst>
              <a:ext uri="{FF2B5EF4-FFF2-40B4-BE49-F238E27FC236}">
                <a16:creationId xmlns:a16="http://schemas.microsoft.com/office/drawing/2014/main" id="{C8E88F31-6EF4-4325-ADB9-D5DECDD2DA0B}"/>
              </a:ext>
            </a:extLst>
          </p:cNvPr>
          <p:cNvSpPr/>
          <p:nvPr/>
        </p:nvSpPr>
        <p:spPr>
          <a:xfrm>
            <a:off x="2764113" y="4014865"/>
            <a:ext cx="1559099" cy="1613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Total score on diagnostic</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sp>
        <p:nvSpPr>
          <p:cNvPr id="22" name="Rectangle 21">
            <a:extLst>
              <a:ext uri="{FF2B5EF4-FFF2-40B4-BE49-F238E27FC236}">
                <a16:creationId xmlns:a16="http://schemas.microsoft.com/office/drawing/2014/main" id="{D9BDCC1A-3081-4417-9871-650DEB5484BA}"/>
              </a:ext>
            </a:extLst>
          </p:cNvPr>
          <p:cNvSpPr/>
          <p:nvPr/>
        </p:nvSpPr>
        <p:spPr>
          <a:xfrm>
            <a:off x="2764113" y="2051510"/>
            <a:ext cx="1559099" cy="15832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Type of error on single item</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sp>
        <p:nvSpPr>
          <p:cNvPr id="23" name="TextBox 22">
            <a:extLst>
              <a:ext uri="{FF2B5EF4-FFF2-40B4-BE49-F238E27FC236}">
                <a16:creationId xmlns:a16="http://schemas.microsoft.com/office/drawing/2014/main" id="{3B243FF6-71F6-4072-88B0-CFE0F810D347}"/>
              </a:ext>
            </a:extLst>
          </p:cNvPr>
          <p:cNvSpPr txBox="1"/>
          <p:nvPr/>
        </p:nvSpPr>
        <p:spPr>
          <a:xfrm>
            <a:off x="5544310" y="3511668"/>
            <a:ext cx="1103379" cy="461665"/>
          </a:xfrm>
          <a:prstGeom prst="rect">
            <a:avLst/>
          </a:prstGeom>
          <a:noFill/>
        </p:spPr>
        <p:txBody>
          <a:bodyPr wrap="square" rtlCol="0">
            <a:spAutoFit/>
          </a:bodyPr>
          <a:lstStyle/>
          <a:p>
            <a:pPr algn="ctr"/>
            <a:r>
              <a:rPr lang="en-US" sz="2400" dirty="0">
                <a:solidFill>
                  <a:srgbClr val="FF0000"/>
                </a:solidFill>
              </a:rPr>
              <a:t>F(E)</a:t>
            </a:r>
          </a:p>
        </p:txBody>
      </p:sp>
      <p:cxnSp>
        <p:nvCxnSpPr>
          <p:cNvPr id="24" name="Straight Arrow Connector 23">
            <a:extLst>
              <a:ext uri="{FF2B5EF4-FFF2-40B4-BE49-F238E27FC236}">
                <a16:creationId xmlns:a16="http://schemas.microsoft.com/office/drawing/2014/main" id="{DE0396C5-388A-4DB6-81A8-12B066C74AA1}"/>
              </a:ext>
            </a:extLst>
          </p:cNvPr>
          <p:cNvCxnSpPr>
            <a:cxnSpLocks/>
            <a:stCxn id="21" idx="1"/>
            <a:endCxn id="20" idx="3"/>
          </p:cNvCxnSpPr>
          <p:nvPr/>
        </p:nvCxnSpPr>
        <p:spPr>
          <a:xfrm flipH="1" flipV="1">
            <a:off x="1689015" y="3826329"/>
            <a:ext cx="1075098" cy="995096"/>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EEE72B9-53F9-413B-8579-81DB62C73868}"/>
              </a:ext>
            </a:extLst>
          </p:cNvPr>
          <p:cNvCxnSpPr>
            <a:cxnSpLocks/>
            <a:stCxn id="23" idx="1"/>
            <a:endCxn id="22" idx="3"/>
          </p:cNvCxnSpPr>
          <p:nvPr/>
        </p:nvCxnSpPr>
        <p:spPr>
          <a:xfrm flipH="1" flipV="1">
            <a:off x="4323212" y="2843135"/>
            <a:ext cx="1221098" cy="899366"/>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3F1DE42-7BAD-456B-B578-589D1C16E8EE}"/>
              </a:ext>
            </a:extLst>
          </p:cNvPr>
          <p:cNvCxnSpPr>
            <a:cxnSpLocks/>
            <a:stCxn id="23" idx="1"/>
            <a:endCxn id="21" idx="3"/>
          </p:cNvCxnSpPr>
          <p:nvPr/>
        </p:nvCxnSpPr>
        <p:spPr>
          <a:xfrm flipH="1">
            <a:off x="4323212" y="3742501"/>
            <a:ext cx="1221098" cy="1078924"/>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DAA9B5E-72D4-4BF5-A905-DF1CF1B5B067}"/>
              </a:ext>
            </a:extLst>
          </p:cNvPr>
          <p:cNvCxnSpPr>
            <a:cxnSpLocks/>
            <a:stCxn id="23" idx="3"/>
            <a:endCxn id="30" idx="1"/>
          </p:cNvCxnSpPr>
          <p:nvPr/>
        </p:nvCxnSpPr>
        <p:spPr>
          <a:xfrm flipV="1">
            <a:off x="6647689" y="2843135"/>
            <a:ext cx="1221101" cy="899366"/>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B86C0C9A-274D-4295-BEB0-714C00D47584}"/>
              </a:ext>
            </a:extLst>
          </p:cNvPr>
          <p:cNvSpPr/>
          <p:nvPr/>
        </p:nvSpPr>
        <p:spPr>
          <a:xfrm>
            <a:off x="10502985" y="3034714"/>
            <a:ext cx="1384216" cy="15832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7 random courses</a:t>
            </a:r>
          </a:p>
        </p:txBody>
      </p:sp>
      <p:sp>
        <p:nvSpPr>
          <p:cNvPr id="29" name="Rectangle 28">
            <a:extLst>
              <a:ext uri="{FF2B5EF4-FFF2-40B4-BE49-F238E27FC236}">
                <a16:creationId xmlns:a16="http://schemas.microsoft.com/office/drawing/2014/main" id="{2CE355C9-FACB-45AE-8F53-7DB478031175}"/>
              </a:ext>
            </a:extLst>
          </p:cNvPr>
          <p:cNvSpPr/>
          <p:nvPr/>
        </p:nvSpPr>
        <p:spPr>
          <a:xfrm>
            <a:off x="7868790" y="4014865"/>
            <a:ext cx="1604174" cy="1613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Total score on diagnostic</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sp>
        <p:nvSpPr>
          <p:cNvPr id="30" name="Rectangle 29">
            <a:extLst>
              <a:ext uri="{FF2B5EF4-FFF2-40B4-BE49-F238E27FC236}">
                <a16:creationId xmlns:a16="http://schemas.microsoft.com/office/drawing/2014/main" id="{734CF819-7073-42AD-BE3E-CFFD9569539D}"/>
              </a:ext>
            </a:extLst>
          </p:cNvPr>
          <p:cNvSpPr/>
          <p:nvPr/>
        </p:nvSpPr>
        <p:spPr>
          <a:xfrm>
            <a:off x="7868790" y="2051510"/>
            <a:ext cx="1604174" cy="15832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sz="2400" dirty="0">
                <a:solidFill>
                  <a:schemeClr val="tx1"/>
                </a:solidFill>
              </a:rPr>
              <a:t>Type of error on single item</a:t>
            </a:r>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p:txBody>
      </p:sp>
      <p:cxnSp>
        <p:nvCxnSpPr>
          <p:cNvPr id="35" name="Straight Arrow Connector 34">
            <a:extLst>
              <a:ext uri="{FF2B5EF4-FFF2-40B4-BE49-F238E27FC236}">
                <a16:creationId xmlns:a16="http://schemas.microsoft.com/office/drawing/2014/main" id="{29455264-6CF4-495D-ADAD-DFE099B6682E}"/>
              </a:ext>
            </a:extLst>
          </p:cNvPr>
          <p:cNvCxnSpPr>
            <a:cxnSpLocks/>
            <a:stCxn id="23" idx="3"/>
            <a:endCxn id="29" idx="1"/>
          </p:cNvCxnSpPr>
          <p:nvPr/>
        </p:nvCxnSpPr>
        <p:spPr>
          <a:xfrm>
            <a:off x="6647689" y="3742501"/>
            <a:ext cx="1221101" cy="1078924"/>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667FC88-7FF5-4A76-A27D-30041873FB03}"/>
              </a:ext>
            </a:extLst>
          </p:cNvPr>
          <p:cNvCxnSpPr>
            <a:cxnSpLocks/>
            <a:stCxn id="30" idx="3"/>
            <a:endCxn id="28" idx="1"/>
          </p:cNvCxnSpPr>
          <p:nvPr/>
        </p:nvCxnSpPr>
        <p:spPr>
          <a:xfrm>
            <a:off x="9472964" y="2843135"/>
            <a:ext cx="1030021" cy="983194"/>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BECF0A8D-0513-4FB1-8F65-A607913DDA1F}"/>
              </a:ext>
            </a:extLst>
          </p:cNvPr>
          <p:cNvCxnSpPr>
            <a:cxnSpLocks/>
            <a:stCxn id="29" idx="3"/>
            <a:endCxn id="28" idx="1"/>
          </p:cNvCxnSpPr>
          <p:nvPr/>
        </p:nvCxnSpPr>
        <p:spPr>
          <a:xfrm flipV="1">
            <a:off x="9472964" y="3826329"/>
            <a:ext cx="1030021" cy="995096"/>
          </a:xfrm>
          <a:prstGeom prst="straightConnector1">
            <a:avLst/>
          </a:prstGeom>
          <a:ln w="762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358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animBg="1"/>
      <p:bldP spid="21" grpId="0" animBg="1"/>
      <p:bldP spid="22" grpId="0" animBg="1"/>
      <p:bldP spid="23" grpId="0"/>
      <p:bldP spid="28" grpId="0" animBg="1"/>
      <p:bldP spid="29" grpId="0" animBg="1"/>
      <p:bldP spid="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A1FB4-9669-4E76-ABCC-FD7139991712}"/>
              </a:ext>
            </a:extLst>
          </p:cNvPr>
          <p:cNvSpPr>
            <a:spLocks noGrp="1"/>
          </p:cNvSpPr>
          <p:nvPr>
            <p:ph type="title"/>
          </p:nvPr>
        </p:nvSpPr>
        <p:spPr/>
        <p:txBody>
          <a:bodyPr/>
          <a:lstStyle/>
          <a:p>
            <a:pPr algn="ctr"/>
            <a:r>
              <a:rPr lang="en-US" dirty="0"/>
              <a:t>Method 2: items involved</a:t>
            </a:r>
          </a:p>
        </p:txBody>
      </p:sp>
      <p:pic>
        <p:nvPicPr>
          <p:cNvPr id="4" name="Picture 3">
            <a:extLst>
              <a:ext uri="{FF2B5EF4-FFF2-40B4-BE49-F238E27FC236}">
                <a16:creationId xmlns:a16="http://schemas.microsoft.com/office/drawing/2014/main" id="{849BA37F-82FF-4D09-BF03-469CA653F05A}"/>
              </a:ext>
            </a:extLst>
          </p:cNvPr>
          <p:cNvPicPr>
            <a:picLocks noChangeAspect="1"/>
          </p:cNvPicPr>
          <p:nvPr/>
        </p:nvPicPr>
        <p:blipFill rotWithShape="1">
          <a:blip r:embed="rId2"/>
          <a:srcRect l="3853" r="75214" b="25614"/>
          <a:stretch/>
        </p:blipFill>
        <p:spPr>
          <a:xfrm>
            <a:off x="8549136" y="2514463"/>
            <a:ext cx="1647983" cy="3110653"/>
          </a:xfrm>
          <a:prstGeom prst="rect">
            <a:avLst/>
          </a:prstGeom>
          <a:ln w="38100">
            <a:solidFill>
              <a:schemeClr val="tx1"/>
            </a:solidFill>
          </a:ln>
        </p:spPr>
      </p:pic>
      <p:sp>
        <p:nvSpPr>
          <p:cNvPr id="5" name="TextBox 4">
            <a:extLst>
              <a:ext uri="{FF2B5EF4-FFF2-40B4-BE49-F238E27FC236}">
                <a16:creationId xmlns:a16="http://schemas.microsoft.com/office/drawing/2014/main" id="{795042E9-BBCD-4621-B6F3-C876E243D16D}"/>
              </a:ext>
            </a:extLst>
          </p:cNvPr>
          <p:cNvSpPr txBox="1"/>
          <p:nvPr/>
        </p:nvSpPr>
        <p:spPr>
          <a:xfrm>
            <a:off x="8178273" y="2022020"/>
            <a:ext cx="2444895" cy="492443"/>
          </a:xfrm>
          <a:prstGeom prst="rect">
            <a:avLst/>
          </a:prstGeom>
          <a:noFill/>
        </p:spPr>
        <p:txBody>
          <a:bodyPr wrap="square" rtlCol="0">
            <a:spAutoFit/>
          </a:bodyPr>
          <a:lstStyle/>
          <a:p>
            <a:pPr algn="ctr"/>
            <a:r>
              <a:rPr lang="en-US" sz="2600" dirty="0"/>
              <a:t>Item 14</a:t>
            </a:r>
          </a:p>
        </p:txBody>
      </p:sp>
      <p:pic>
        <p:nvPicPr>
          <p:cNvPr id="6" name="Picture 5">
            <a:extLst>
              <a:ext uri="{FF2B5EF4-FFF2-40B4-BE49-F238E27FC236}">
                <a16:creationId xmlns:a16="http://schemas.microsoft.com/office/drawing/2014/main" id="{A1C1DDFD-117F-4B7E-BCC6-5A134114AB7B}"/>
              </a:ext>
            </a:extLst>
          </p:cNvPr>
          <p:cNvPicPr>
            <a:picLocks noChangeAspect="1"/>
          </p:cNvPicPr>
          <p:nvPr/>
        </p:nvPicPr>
        <p:blipFill rotWithShape="1">
          <a:blip r:embed="rId3"/>
          <a:srcRect l="9744" t="-2274" r="64862" b="59354"/>
          <a:stretch/>
        </p:blipFill>
        <p:spPr>
          <a:xfrm>
            <a:off x="3421906" y="4371333"/>
            <a:ext cx="1830765" cy="1043232"/>
          </a:xfrm>
          <a:prstGeom prst="rect">
            <a:avLst/>
          </a:prstGeom>
          <a:ln w="38100">
            <a:solidFill>
              <a:schemeClr val="tx1"/>
            </a:solidFill>
          </a:ln>
        </p:spPr>
      </p:pic>
      <p:pic>
        <p:nvPicPr>
          <p:cNvPr id="7" name="Picture 6">
            <a:extLst>
              <a:ext uri="{FF2B5EF4-FFF2-40B4-BE49-F238E27FC236}">
                <a16:creationId xmlns:a16="http://schemas.microsoft.com/office/drawing/2014/main" id="{5252D3AB-DAB7-4BBF-B969-51543DF998EA}"/>
              </a:ext>
            </a:extLst>
          </p:cNvPr>
          <p:cNvPicPr>
            <a:picLocks noChangeAspect="1"/>
          </p:cNvPicPr>
          <p:nvPr/>
        </p:nvPicPr>
        <p:blipFill rotWithShape="1">
          <a:blip r:embed="rId4"/>
          <a:srcRect l="10548" t="-1" r="52091" b="58882"/>
          <a:stretch/>
        </p:blipFill>
        <p:spPr>
          <a:xfrm>
            <a:off x="1994881" y="2514463"/>
            <a:ext cx="1830765" cy="1037550"/>
          </a:xfrm>
          <a:prstGeom prst="rect">
            <a:avLst/>
          </a:prstGeom>
          <a:ln w="38100">
            <a:solidFill>
              <a:schemeClr val="tx1"/>
            </a:solidFill>
          </a:ln>
        </p:spPr>
      </p:pic>
      <p:pic>
        <p:nvPicPr>
          <p:cNvPr id="8" name="Picture 7">
            <a:extLst>
              <a:ext uri="{FF2B5EF4-FFF2-40B4-BE49-F238E27FC236}">
                <a16:creationId xmlns:a16="http://schemas.microsoft.com/office/drawing/2014/main" id="{F2B99898-D678-4329-85DD-BCE9F2684947}"/>
              </a:ext>
            </a:extLst>
          </p:cNvPr>
          <p:cNvPicPr>
            <a:picLocks noChangeAspect="1"/>
          </p:cNvPicPr>
          <p:nvPr/>
        </p:nvPicPr>
        <p:blipFill rotWithShape="1">
          <a:blip r:embed="rId5"/>
          <a:srcRect l="9589" t="2495" r="47605" b="55465"/>
          <a:stretch/>
        </p:blipFill>
        <p:spPr>
          <a:xfrm>
            <a:off x="4878238" y="2514463"/>
            <a:ext cx="1820796" cy="1037550"/>
          </a:xfrm>
          <a:prstGeom prst="rect">
            <a:avLst/>
          </a:prstGeom>
          <a:ln w="38100">
            <a:solidFill>
              <a:schemeClr val="tx1"/>
            </a:solidFill>
          </a:ln>
        </p:spPr>
      </p:pic>
      <p:sp>
        <p:nvSpPr>
          <p:cNvPr id="9" name="TextBox 8">
            <a:extLst>
              <a:ext uri="{FF2B5EF4-FFF2-40B4-BE49-F238E27FC236}">
                <a16:creationId xmlns:a16="http://schemas.microsoft.com/office/drawing/2014/main" id="{3AF76654-47DC-451A-B4E8-C8DC61215301}"/>
              </a:ext>
            </a:extLst>
          </p:cNvPr>
          <p:cNvSpPr txBox="1"/>
          <p:nvPr/>
        </p:nvSpPr>
        <p:spPr>
          <a:xfrm>
            <a:off x="3114840" y="3823567"/>
            <a:ext cx="2444895" cy="492443"/>
          </a:xfrm>
          <a:prstGeom prst="rect">
            <a:avLst/>
          </a:prstGeom>
          <a:noFill/>
        </p:spPr>
        <p:txBody>
          <a:bodyPr wrap="square" rtlCol="0">
            <a:spAutoFit/>
          </a:bodyPr>
          <a:lstStyle/>
          <a:p>
            <a:pPr algn="ctr"/>
            <a:r>
              <a:rPr lang="en-US" sz="2600" dirty="0"/>
              <a:t>Item 11</a:t>
            </a:r>
          </a:p>
        </p:txBody>
      </p:sp>
      <p:sp>
        <p:nvSpPr>
          <p:cNvPr id="10" name="TextBox 9">
            <a:extLst>
              <a:ext uri="{FF2B5EF4-FFF2-40B4-BE49-F238E27FC236}">
                <a16:creationId xmlns:a16="http://schemas.microsoft.com/office/drawing/2014/main" id="{E128F275-EE48-4C22-B6C8-4F3FA2501402}"/>
              </a:ext>
            </a:extLst>
          </p:cNvPr>
          <p:cNvSpPr txBox="1"/>
          <p:nvPr/>
        </p:nvSpPr>
        <p:spPr>
          <a:xfrm>
            <a:off x="1687815" y="2022020"/>
            <a:ext cx="2444895" cy="492443"/>
          </a:xfrm>
          <a:prstGeom prst="rect">
            <a:avLst/>
          </a:prstGeom>
          <a:noFill/>
        </p:spPr>
        <p:txBody>
          <a:bodyPr wrap="square" rtlCol="0">
            <a:spAutoFit/>
          </a:bodyPr>
          <a:lstStyle/>
          <a:p>
            <a:pPr algn="ctr"/>
            <a:r>
              <a:rPr lang="en-US" sz="2600" dirty="0"/>
              <a:t>Item 9</a:t>
            </a:r>
          </a:p>
        </p:txBody>
      </p:sp>
      <p:sp>
        <p:nvSpPr>
          <p:cNvPr id="11" name="TextBox 10">
            <a:extLst>
              <a:ext uri="{FF2B5EF4-FFF2-40B4-BE49-F238E27FC236}">
                <a16:creationId xmlns:a16="http://schemas.microsoft.com/office/drawing/2014/main" id="{FF3E9AD4-2C36-4C11-805B-0CA95E3A823A}"/>
              </a:ext>
            </a:extLst>
          </p:cNvPr>
          <p:cNvSpPr txBox="1"/>
          <p:nvPr/>
        </p:nvSpPr>
        <p:spPr>
          <a:xfrm>
            <a:off x="4566188" y="1994358"/>
            <a:ext cx="2444895" cy="492443"/>
          </a:xfrm>
          <a:prstGeom prst="rect">
            <a:avLst/>
          </a:prstGeom>
          <a:noFill/>
        </p:spPr>
        <p:txBody>
          <a:bodyPr wrap="square" rtlCol="0">
            <a:spAutoFit/>
          </a:bodyPr>
          <a:lstStyle/>
          <a:p>
            <a:pPr algn="ctr"/>
            <a:r>
              <a:rPr lang="en-US" sz="2600" dirty="0"/>
              <a:t>Item 8</a:t>
            </a:r>
          </a:p>
        </p:txBody>
      </p:sp>
      <p:sp>
        <p:nvSpPr>
          <p:cNvPr id="12" name="Rectangle 11">
            <a:extLst>
              <a:ext uri="{FF2B5EF4-FFF2-40B4-BE49-F238E27FC236}">
                <a16:creationId xmlns:a16="http://schemas.microsoft.com/office/drawing/2014/main" id="{31027DEF-07EF-4325-9AD9-AB90F8B4A29E}"/>
              </a:ext>
            </a:extLst>
          </p:cNvPr>
          <p:cNvSpPr/>
          <p:nvPr/>
        </p:nvSpPr>
        <p:spPr>
          <a:xfrm>
            <a:off x="7751625" y="1819373"/>
            <a:ext cx="3126907" cy="444002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252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P spid="10" grpId="0"/>
      <p:bldP spid="11" grpId="0"/>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DB20CB09-5EF9-4A85-BA0D-90842DEB5093}"/>
              </a:ext>
            </a:extLst>
          </p:cNvPr>
          <p:cNvSpPr>
            <a:spLocks noGrp="1"/>
          </p:cNvSpPr>
          <p:nvPr>
            <p:ph type="title"/>
          </p:nvPr>
        </p:nvSpPr>
        <p:spPr>
          <a:xfrm>
            <a:off x="838200" y="21157"/>
            <a:ext cx="10515600" cy="1325563"/>
          </a:xfrm>
        </p:spPr>
        <p:txBody>
          <a:bodyPr>
            <a:normAutofit/>
          </a:bodyPr>
          <a:lstStyle/>
          <a:p>
            <a:pPr algn="ctr"/>
            <a:r>
              <a:rPr lang="en-US" dirty="0"/>
              <a:t>Error</a:t>
            </a:r>
            <a:r>
              <a:rPr lang="en-US" sz="3600" b="1" dirty="0">
                <a:latin typeface="+mn-lt"/>
              </a:rPr>
              <a:t> </a:t>
            </a:r>
            <a:r>
              <a:rPr lang="en-US" dirty="0"/>
              <a:t>“type”</a:t>
            </a:r>
          </a:p>
        </p:txBody>
      </p:sp>
      <p:pic>
        <p:nvPicPr>
          <p:cNvPr id="4" name="Picture 3">
            <a:extLst>
              <a:ext uri="{FF2B5EF4-FFF2-40B4-BE49-F238E27FC236}">
                <a16:creationId xmlns:a16="http://schemas.microsoft.com/office/drawing/2014/main" id="{AA714AC1-CBA8-46FA-9339-A810F864A44F}"/>
              </a:ext>
            </a:extLst>
          </p:cNvPr>
          <p:cNvPicPr>
            <a:picLocks noChangeAspect="1"/>
          </p:cNvPicPr>
          <p:nvPr/>
        </p:nvPicPr>
        <p:blipFill rotWithShape="1">
          <a:blip r:embed="rId2"/>
          <a:srcRect l="9744" t="-2274" r="64862" b="59354"/>
          <a:stretch/>
        </p:blipFill>
        <p:spPr>
          <a:xfrm>
            <a:off x="2899429" y="3457284"/>
            <a:ext cx="1129592" cy="643680"/>
          </a:xfrm>
          <a:prstGeom prst="rect">
            <a:avLst/>
          </a:prstGeom>
          <a:ln w="38100">
            <a:solidFill>
              <a:schemeClr val="accent6"/>
            </a:solidFill>
          </a:ln>
        </p:spPr>
      </p:pic>
      <p:pic>
        <p:nvPicPr>
          <p:cNvPr id="5" name="Picture 4">
            <a:extLst>
              <a:ext uri="{FF2B5EF4-FFF2-40B4-BE49-F238E27FC236}">
                <a16:creationId xmlns:a16="http://schemas.microsoft.com/office/drawing/2014/main" id="{2F07DFBE-37E4-4549-9E39-B91143F13C9F}"/>
              </a:ext>
            </a:extLst>
          </p:cNvPr>
          <p:cNvPicPr>
            <a:picLocks noChangeAspect="1"/>
          </p:cNvPicPr>
          <p:nvPr/>
        </p:nvPicPr>
        <p:blipFill rotWithShape="1">
          <a:blip r:embed="rId3"/>
          <a:srcRect l="10548" t="-1" r="52091" b="58882"/>
          <a:stretch/>
        </p:blipFill>
        <p:spPr>
          <a:xfrm>
            <a:off x="2900137" y="2657146"/>
            <a:ext cx="1129592" cy="640174"/>
          </a:xfrm>
          <a:prstGeom prst="rect">
            <a:avLst/>
          </a:prstGeom>
          <a:ln w="38100">
            <a:solidFill>
              <a:srgbClr val="FF0000"/>
            </a:solidFill>
          </a:ln>
        </p:spPr>
      </p:pic>
      <p:pic>
        <p:nvPicPr>
          <p:cNvPr id="6" name="Picture 5">
            <a:extLst>
              <a:ext uri="{FF2B5EF4-FFF2-40B4-BE49-F238E27FC236}">
                <a16:creationId xmlns:a16="http://schemas.microsoft.com/office/drawing/2014/main" id="{974BAE7E-6661-4105-A413-15CDF1F2C721}"/>
              </a:ext>
            </a:extLst>
          </p:cNvPr>
          <p:cNvPicPr>
            <a:picLocks noChangeAspect="1"/>
          </p:cNvPicPr>
          <p:nvPr/>
        </p:nvPicPr>
        <p:blipFill rotWithShape="1">
          <a:blip r:embed="rId4"/>
          <a:srcRect l="9589" t="2495" r="47605" b="55465"/>
          <a:stretch/>
        </p:blipFill>
        <p:spPr>
          <a:xfrm>
            <a:off x="2899429" y="1854417"/>
            <a:ext cx="1129592" cy="643679"/>
          </a:xfrm>
          <a:prstGeom prst="rect">
            <a:avLst/>
          </a:prstGeom>
          <a:ln w="38100">
            <a:solidFill>
              <a:schemeClr val="accent6"/>
            </a:solidFill>
          </a:ln>
        </p:spPr>
      </p:pic>
      <p:pic>
        <p:nvPicPr>
          <p:cNvPr id="8" name="Picture 7">
            <a:extLst>
              <a:ext uri="{FF2B5EF4-FFF2-40B4-BE49-F238E27FC236}">
                <a16:creationId xmlns:a16="http://schemas.microsoft.com/office/drawing/2014/main" id="{734D284F-6E57-44F4-8045-B508D821F3E4}"/>
              </a:ext>
            </a:extLst>
          </p:cNvPr>
          <p:cNvPicPr>
            <a:picLocks noChangeAspect="1"/>
          </p:cNvPicPr>
          <p:nvPr/>
        </p:nvPicPr>
        <p:blipFill rotWithShape="1">
          <a:blip r:embed="rId5"/>
          <a:srcRect l="3853" r="75214" b="25614"/>
          <a:stretch/>
        </p:blipFill>
        <p:spPr>
          <a:xfrm>
            <a:off x="5439897" y="1810139"/>
            <a:ext cx="1315752" cy="2483550"/>
          </a:xfrm>
          <a:prstGeom prst="rect">
            <a:avLst/>
          </a:prstGeom>
          <a:ln w="38100">
            <a:solidFill>
              <a:srgbClr val="FF0000"/>
            </a:solidFill>
          </a:ln>
        </p:spPr>
      </p:pic>
      <p:sp>
        <p:nvSpPr>
          <p:cNvPr id="18" name="TextBox 17">
            <a:extLst>
              <a:ext uri="{FF2B5EF4-FFF2-40B4-BE49-F238E27FC236}">
                <a16:creationId xmlns:a16="http://schemas.microsoft.com/office/drawing/2014/main" id="{933766BA-703B-45B1-B89E-E67A2DD9D2C1}"/>
              </a:ext>
            </a:extLst>
          </p:cNvPr>
          <p:cNvSpPr txBox="1"/>
          <p:nvPr/>
        </p:nvSpPr>
        <p:spPr>
          <a:xfrm>
            <a:off x="2379280" y="5454899"/>
            <a:ext cx="2169885" cy="892552"/>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600" b="1" dirty="0"/>
              <a:t>“Operational”</a:t>
            </a:r>
          </a:p>
          <a:p>
            <a:pPr algn="ctr"/>
            <a:r>
              <a:rPr lang="en-US" sz="2600" b="1" dirty="0"/>
              <a:t>error</a:t>
            </a:r>
          </a:p>
        </p:txBody>
      </p:sp>
      <p:cxnSp>
        <p:nvCxnSpPr>
          <p:cNvPr id="40" name="Straight Arrow Connector 39">
            <a:extLst>
              <a:ext uri="{FF2B5EF4-FFF2-40B4-BE49-F238E27FC236}">
                <a16:creationId xmlns:a16="http://schemas.microsoft.com/office/drawing/2014/main" id="{8FA4044C-FDDB-4E69-9A1D-C18FBD46F7D4}"/>
              </a:ext>
            </a:extLst>
          </p:cNvPr>
          <p:cNvCxnSpPr/>
          <p:nvPr/>
        </p:nvCxnSpPr>
        <p:spPr>
          <a:xfrm>
            <a:off x="4140963" y="2176256"/>
            <a:ext cx="1175176"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0652454E-DF47-460F-B648-74BE0AC23368}"/>
              </a:ext>
            </a:extLst>
          </p:cNvPr>
          <p:cNvCxnSpPr/>
          <p:nvPr/>
        </p:nvCxnSpPr>
        <p:spPr>
          <a:xfrm>
            <a:off x="4140963" y="2977233"/>
            <a:ext cx="1175176"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66966B1-0C7C-4917-9B41-C2B3F566AEB3}"/>
              </a:ext>
            </a:extLst>
          </p:cNvPr>
          <p:cNvCxnSpPr/>
          <p:nvPr/>
        </p:nvCxnSpPr>
        <p:spPr>
          <a:xfrm>
            <a:off x="4140963" y="3765083"/>
            <a:ext cx="1175176"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Arrow: Right 42">
            <a:extLst>
              <a:ext uri="{FF2B5EF4-FFF2-40B4-BE49-F238E27FC236}">
                <a16:creationId xmlns:a16="http://schemas.microsoft.com/office/drawing/2014/main" id="{7D124558-270D-4C31-A4CD-465421DCF328}"/>
              </a:ext>
            </a:extLst>
          </p:cNvPr>
          <p:cNvSpPr/>
          <p:nvPr/>
        </p:nvSpPr>
        <p:spPr>
          <a:xfrm rot="5400000">
            <a:off x="3002191" y="4249084"/>
            <a:ext cx="924065" cy="1129592"/>
          </a:xfrm>
          <a:prstGeom prst="rightArrow">
            <a:avLst/>
          </a:prstGeom>
          <a:solidFill>
            <a:schemeClr val="tx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cxnSp>
        <p:nvCxnSpPr>
          <p:cNvPr id="24" name="Straight Arrow Connector 23">
            <a:extLst>
              <a:ext uri="{FF2B5EF4-FFF2-40B4-BE49-F238E27FC236}">
                <a16:creationId xmlns:a16="http://schemas.microsoft.com/office/drawing/2014/main" id="{ACF0AF4B-B64D-43F2-808E-C3B12BD6C232}"/>
              </a:ext>
            </a:extLst>
          </p:cNvPr>
          <p:cNvCxnSpPr/>
          <p:nvPr/>
        </p:nvCxnSpPr>
        <p:spPr>
          <a:xfrm>
            <a:off x="6872082" y="2176256"/>
            <a:ext cx="1175176"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0ABB9BA-37EA-4271-BB40-3C269BFECA57}"/>
              </a:ext>
            </a:extLst>
          </p:cNvPr>
          <p:cNvCxnSpPr/>
          <p:nvPr/>
        </p:nvCxnSpPr>
        <p:spPr>
          <a:xfrm>
            <a:off x="6872082" y="2988704"/>
            <a:ext cx="1175176"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A7AA9CD-0272-4A26-B315-25E966A1B43F}"/>
              </a:ext>
            </a:extLst>
          </p:cNvPr>
          <p:cNvCxnSpPr/>
          <p:nvPr/>
        </p:nvCxnSpPr>
        <p:spPr>
          <a:xfrm>
            <a:off x="6872082" y="3783562"/>
            <a:ext cx="1175176"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DC9304B1-A49A-4A70-97FF-3CD2269FFD45}"/>
              </a:ext>
            </a:extLst>
          </p:cNvPr>
          <p:cNvPicPr>
            <a:picLocks noChangeAspect="1"/>
          </p:cNvPicPr>
          <p:nvPr/>
        </p:nvPicPr>
        <p:blipFill rotWithShape="1">
          <a:blip r:embed="rId2"/>
          <a:srcRect l="9744" t="-2274" r="64862" b="59354"/>
          <a:stretch/>
        </p:blipFill>
        <p:spPr>
          <a:xfrm>
            <a:off x="8162983" y="3457284"/>
            <a:ext cx="1129592" cy="643680"/>
          </a:xfrm>
          <a:prstGeom prst="rect">
            <a:avLst/>
          </a:prstGeom>
          <a:ln w="38100">
            <a:solidFill>
              <a:schemeClr val="accent6"/>
            </a:solidFill>
          </a:ln>
        </p:spPr>
      </p:pic>
      <p:pic>
        <p:nvPicPr>
          <p:cNvPr id="28" name="Picture 27">
            <a:extLst>
              <a:ext uri="{FF2B5EF4-FFF2-40B4-BE49-F238E27FC236}">
                <a16:creationId xmlns:a16="http://schemas.microsoft.com/office/drawing/2014/main" id="{D1B09A22-D2A3-4DA7-9785-796E63A2A5BB}"/>
              </a:ext>
            </a:extLst>
          </p:cNvPr>
          <p:cNvPicPr>
            <a:picLocks noChangeAspect="1"/>
          </p:cNvPicPr>
          <p:nvPr/>
        </p:nvPicPr>
        <p:blipFill rotWithShape="1">
          <a:blip r:embed="rId3"/>
          <a:srcRect l="10548" t="-1" r="52091" b="58882"/>
          <a:stretch/>
        </p:blipFill>
        <p:spPr>
          <a:xfrm>
            <a:off x="8163691" y="2657146"/>
            <a:ext cx="1129592" cy="640174"/>
          </a:xfrm>
          <a:prstGeom prst="rect">
            <a:avLst/>
          </a:prstGeom>
          <a:ln w="38100">
            <a:solidFill>
              <a:schemeClr val="accent6"/>
            </a:solidFill>
          </a:ln>
        </p:spPr>
      </p:pic>
      <p:pic>
        <p:nvPicPr>
          <p:cNvPr id="29" name="Picture 28">
            <a:extLst>
              <a:ext uri="{FF2B5EF4-FFF2-40B4-BE49-F238E27FC236}">
                <a16:creationId xmlns:a16="http://schemas.microsoft.com/office/drawing/2014/main" id="{AA2F9082-5A75-466F-A21D-2DDB34602BB2}"/>
              </a:ext>
            </a:extLst>
          </p:cNvPr>
          <p:cNvPicPr>
            <a:picLocks noChangeAspect="1"/>
          </p:cNvPicPr>
          <p:nvPr/>
        </p:nvPicPr>
        <p:blipFill rotWithShape="1">
          <a:blip r:embed="rId4"/>
          <a:srcRect l="9589" t="2495" r="47605" b="55465"/>
          <a:stretch/>
        </p:blipFill>
        <p:spPr>
          <a:xfrm>
            <a:off x="8162983" y="1854417"/>
            <a:ext cx="1129592" cy="643679"/>
          </a:xfrm>
          <a:prstGeom prst="rect">
            <a:avLst/>
          </a:prstGeom>
          <a:ln w="38100">
            <a:solidFill>
              <a:schemeClr val="accent6"/>
            </a:solidFill>
          </a:ln>
        </p:spPr>
      </p:pic>
      <p:sp>
        <p:nvSpPr>
          <p:cNvPr id="30" name="Arrow: Right 29">
            <a:extLst>
              <a:ext uri="{FF2B5EF4-FFF2-40B4-BE49-F238E27FC236}">
                <a16:creationId xmlns:a16="http://schemas.microsoft.com/office/drawing/2014/main" id="{E6C69E5A-1293-4DE4-A867-A53DF8B111EA}"/>
              </a:ext>
            </a:extLst>
          </p:cNvPr>
          <p:cNvSpPr/>
          <p:nvPr/>
        </p:nvSpPr>
        <p:spPr>
          <a:xfrm rot="5400000">
            <a:off x="8265745" y="4249084"/>
            <a:ext cx="924065" cy="1129594"/>
          </a:xfrm>
          <a:prstGeom prst="rightArrow">
            <a:avLst/>
          </a:prstGeom>
          <a:solidFill>
            <a:schemeClr val="tx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603F689B-5E00-436B-90B3-86B84BAFE71E}"/>
              </a:ext>
            </a:extLst>
          </p:cNvPr>
          <p:cNvSpPr txBox="1"/>
          <p:nvPr/>
        </p:nvSpPr>
        <p:spPr>
          <a:xfrm>
            <a:off x="7721654" y="5439510"/>
            <a:ext cx="2012247" cy="1292662"/>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defPPr>
              <a:defRPr lang="en-US"/>
            </a:defPPr>
            <a:lvl1pPr algn="ctr">
              <a:defRPr sz="26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“non-</a:t>
            </a:r>
          </a:p>
          <a:p>
            <a:r>
              <a:rPr lang="en-US" dirty="0"/>
              <a:t>operational”</a:t>
            </a:r>
          </a:p>
          <a:p>
            <a:r>
              <a:rPr lang="en-US" dirty="0"/>
              <a:t>error</a:t>
            </a:r>
          </a:p>
        </p:txBody>
      </p:sp>
      <p:sp>
        <p:nvSpPr>
          <p:cNvPr id="23" name="TextBox 22">
            <a:extLst>
              <a:ext uri="{FF2B5EF4-FFF2-40B4-BE49-F238E27FC236}">
                <a16:creationId xmlns:a16="http://schemas.microsoft.com/office/drawing/2014/main" id="{EBD36DE7-B96B-498C-94A5-4255928AD759}"/>
              </a:ext>
            </a:extLst>
          </p:cNvPr>
          <p:cNvSpPr txBox="1"/>
          <p:nvPr/>
        </p:nvSpPr>
        <p:spPr>
          <a:xfrm>
            <a:off x="5316139" y="4980120"/>
            <a:ext cx="1614271" cy="892552"/>
          </a:xfrm>
          <a:prstGeom prst="rect">
            <a:avLst/>
          </a:prstGeom>
          <a:noFill/>
        </p:spPr>
        <p:txBody>
          <a:bodyPr wrap="square" rtlCol="0">
            <a:spAutoFit/>
          </a:bodyPr>
          <a:lstStyle/>
          <a:p>
            <a:pPr algn="ctr"/>
            <a:r>
              <a:rPr lang="en-US" sz="2600" dirty="0"/>
              <a:t>Incorrect response</a:t>
            </a:r>
          </a:p>
        </p:txBody>
      </p:sp>
      <p:cxnSp>
        <p:nvCxnSpPr>
          <p:cNvPr id="34" name="Straight Arrow Connector 33">
            <a:extLst>
              <a:ext uri="{FF2B5EF4-FFF2-40B4-BE49-F238E27FC236}">
                <a16:creationId xmlns:a16="http://schemas.microsoft.com/office/drawing/2014/main" id="{B229AE19-50B9-466C-A033-C2C279047ABD}"/>
              </a:ext>
            </a:extLst>
          </p:cNvPr>
          <p:cNvCxnSpPr>
            <a:cxnSpLocks/>
          </p:cNvCxnSpPr>
          <p:nvPr/>
        </p:nvCxnSpPr>
        <p:spPr>
          <a:xfrm flipV="1">
            <a:off x="6123274" y="4386279"/>
            <a:ext cx="0" cy="63448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D566DCC0-006B-436E-8243-5FE1218AB11A}"/>
              </a:ext>
            </a:extLst>
          </p:cNvPr>
          <p:cNvSpPr txBox="1"/>
          <p:nvPr/>
        </p:nvSpPr>
        <p:spPr>
          <a:xfrm>
            <a:off x="2703484" y="1157694"/>
            <a:ext cx="1691233" cy="492443"/>
          </a:xfrm>
          <a:prstGeom prst="rect">
            <a:avLst/>
          </a:prstGeom>
          <a:noFill/>
        </p:spPr>
        <p:txBody>
          <a:bodyPr wrap="square" rtlCol="0">
            <a:spAutoFit/>
          </a:bodyPr>
          <a:lstStyle/>
          <a:p>
            <a:r>
              <a:rPr lang="en-US" sz="2600" dirty="0"/>
              <a:t>Student A</a:t>
            </a:r>
          </a:p>
        </p:txBody>
      </p:sp>
      <p:sp>
        <p:nvSpPr>
          <p:cNvPr id="44" name="TextBox 43">
            <a:extLst>
              <a:ext uri="{FF2B5EF4-FFF2-40B4-BE49-F238E27FC236}">
                <a16:creationId xmlns:a16="http://schemas.microsoft.com/office/drawing/2014/main" id="{65E008C8-7036-4B4E-ACE4-E0D322B63618}"/>
              </a:ext>
            </a:extLst>
          </p:cNvPr>
          <p:cNvSpPr txBox="1"/>
          <p:nvPr/>
        </p:nvSpPr>
        <p:spPr>
          <a:xfrm>
            <a:off x="7959779" y="1156549"/>
            <a:ext cx="1774122" cy="492443"/>
          </a:xfrm>
          <a:prstGeom prst="rect">
            <a:avLst/>
          </a:prstGeom>
          <a:noFill/>
        </p:spPr>
        <p:txBody>
          <a:bodyPr wrap="square" rtlCol="0">
            <a:spAutoFit/>
          </a:bodyPr>
          <a:lstStyle/>
          <a:p>
            <a:r>
              <a:rPr lang="en-US" sz="2600" dirty="0"/>
              <a:t>Student</a:t>
            </a:r>
            <a:r>
              <a:rPr lang="en-US" sz="2600" b="1" dirty="0"/>
              <a:t> </a:t>
            </a:r>
            <a:r>
              <a:rPr lang="en-US" sz="2600" dirty="0"/>
              <a:t>B</a:t>
            </a:r>
          </a:p>
        </p:txBody>
      </p:sp>
      <p:sp>
        <p:nvSpPr>
          <p:cNvPr id="45" name="TextBox 44">
            <a:extLst>
              <a:ext uri="{FF2B5EF4-FFF2-40B4-BE49-F238E27FC236}">
                <a16:creationId xmlns:a16="http://schemas.microsoft.com/office/drawing/2014/main" id="{C88C5BF0-BD5C-4364-83B0-F175B593FFBF}"/>
              </a:ext>
            </a:extLst>
          </p:cNvPr>
          <p:cNvSpPr txBox="1"/>
          <p:nvPr/>
        </p:nvSpPr>
        <p:spPr>
          <a:xfrm>
            <a:off x="4900826" y="1157694"/>
            <a:ext cx="2444895" cy="492443"/>
          </a:xfrm>
          <a:prstGeom prst="rect">
            <a:avLst/>
          </a:prstGeom>
          <a:noFill/>
        </p:spPr>
        <p:txBody>
          <a:bodyPr wrap="square" rtlCol="0">
            <a:spAutoFit/>
          </a:bodyPr>
          <a:lstStyle/>
          <a:p>
            <a:pPr algn="ctr"/>
            <a:r>
              <a:rPr lang="en-US" sz="2600" dirty="0"/>
              <a:t>Students A &amp; B</a:t>
            </a:r>
          </a:p>
        </p:txBody>
      </p:sp>
    </p:spTree>
    <p:extLst>
      <p:ext uri="{BB962C8B-B14F-4D97-AF65-F5344CB8AC3E}">
        <p14:creationId xmlns:p14="http://schemas.microsoft.com/office/powerpoint/2010/main" val="204802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18" grpId="0" animBg="1"/>
      <p:bldP spid="43" grpId="0" animBg="1"/>
      <p:bldP spid="30" grpId="0" animBg="1"/>
      <p:bldP spid="31" grpId="0" animBg="1"/>
      <p:bldP spid="23" grpId="0"/>
      <p:bldP spid="39" grpId="0"/>
      <p:bldP spid="44"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51F5A-F9D5-484F-AE34-1188CF2102BD}"/>
              </a:ext>
            </a:extLst>
          </p:cNvPr>
          <p:cNvSpPr>
            <a:spLocks noGrp="1"/>
          </p:cNvSpPr>
          <p:nvPr>
            <p:ph type="title"/>
          </p:nvPr>
        </p:nvSpPr>
        <p:spPr>
          <a:xfrm>
            <a:off x="2072129" y="-111612"/>
            <a:ext cx="8047741" cy="1325563"/>
          </a:xfrm>
        </p:spPr>
        <p:txBody>
          <a:bodyPr/>
          <a:lstStyle/>
          <a:p>
            <a:pPr algn="ctr"/>
            <a:r>
              <a:rPr lang="en-US" dirty="0"/>
              <a:t>% Operational error as a predictor</a:t>
            </a:r>
          </a:p>
        </p:txBody>
      </p:sp>
      <p:pic>
        <p:nvPicPr>
          <p:cNvPr id="8" name="Picture 7" descr="A close up of a map&#10;&#10;Description automatically generated">
            <a:extLst>
              <a:ext uri="{FF2B5EF4-FFF2-40B4-BE49-F238E27FC236}">
                <a16:creationId xmlns:a16="http://schemas.microsoft.com/office/drawing/2014/main" id="{E2E32A89-4D0C-4FDD-B8BC-3276DC70BA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424" y="1012522"/>
            <a:ext cx="10627151" cy="5534841"/>
          </a:xfrm>
          <a:prstGeom prst="rect">
            <a:avLst/>
          </a:prstGeom>
        </p:spPr>
      </p:pic>
    </p:spTree>
    <p:extLst>
      <p:ext uri="{BB962C8B-B14F-4D97-AF65-F5344CB8AC3E}">
        <p14:creationId xmlns:p14="http://schemas.microsoft.com/office/powerpoint/2010/main" val="174067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3918</TotalTime>
  <Words>397</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Measuring and predicting the mathematical preparedness of introductory physics students </vt:lpstr>
      <vt:lpstr>Predicting mathematical preparedness</vt:lpstr>
      <vt:lpstr>Predicting course correct response rate on entire diagnostic</vt:lpstr>
      <vt:lpstr>Good predictor items</vt:lpstr>
      <vt:lpstr>Item 18 as a predictor</vt:lpstr>
      <vt:lpstr>Predicting course correct response rate on entire diagnostic (method 2)</vt:lpstr>
      <vt:lpstr>Method 2: items involved</vt:lpstr>
      <vt:lpstr>Error “type”</vt:lpstr>
      <vt:lpstr>% Operational error as a predictor</vt:lpstr>
      <vt:lpstr>Predicting course performance summary </vt:lpstr>
      <vt:lpstr>Individual student correlations</vt:lpstr>
      <vt:lpstr>Student correlations on the same items</vt:lpstr>
      <vt:lpstr>Student distribution on item 7</vt:lpstr>
      <vt:lpstr>Student correlations with error type </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and predicting the mathematical preparedness of introductory physics students</dc:title>
  <dc:creator>Dakota King</dc:creator>
  <cp:lastModifiedBy>Dakota King</cp:lastModifiedBy>
  <cp:revision>57</cp:revision>
  <dcterms:created xsi:type="dcterms:W3CDTF">2020-07-02T02:50:21Z</dcterms:created>
  <dcterms:modified xsi:type="dcterms:W3CDTF">2020-07-26T15:27:48Z</dcterms:modified>
</cp:coreProperties>
</file>