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12" r:id="rId3"/>
    <p:sldId id="263" r:id="rId4"/>
    <p:sldId id="264" r:id="rId5"/>
    <p:sldId id="265" r:id="rId6"/>
    <p:sldId id="266" r:id="rId7"/>
    <p:sldId id="268" r:id="rId8"/>
    <p:sldId id="269" r:id="rId9"/>
    <p:sldId id="311" r:id="rId10"/>
    <p:sldId id="271" r:id="rId11"/>
    <p:sldId id="274" r:id="rId12"/>
    <p:sldId id="273" r:id="rId13"/>
    <p:sldId id="301" r:id="rId14"/>
    <p:sldId id="305" r:id="rId15"/>
    <p:sldId id="310" r:id="rId16"/>
    <p:sldId id="283" r:id="rId17"/>
    <p:sldId id="288" r:id="rId18"/>
    <p:sldId id="313" r:id="rId19"/>
    <p:sldId id="306" r:id="rId20"/>
    <p:sldId id="314" r:id="rId21"/>
    <p:sldId id="316" r:id="rId22"/>
    <p:sldId id="315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>
        <p:scale>
          <a:sx n="60" d="100"/>
          <a:sy n="60" d="100"/>
        </p:scale>
        <p:origin x="9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D0D63-D741-4C30-B473-A251FC90318F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96295-29CC-4694-817C-9A11655F7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96295-29CC-4694-817C-9A11655F71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532AF-32D9-463D-AB39-0FB411D2A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38A72-9ED8-46F2-8A10-650DF33C9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68460-ADF4-4CD1-8AF2-4D51E6F0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EF75-0920-4669-980A-FCFDA79A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875EB-94BE-4C37-91B4-03CEDD88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0B94-B37B-43F8-8B7F-7CFCA5D6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4E4B3-4A32-4260-90BC-E4804D95C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AB2D8-C2CE-451A-8AF3-EF61990B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5CB0-210E-4EAD-A534-D7E7E16A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B427D-A720-42D0-B0FA-29A8178A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C5E274-CCFC-4CFC-AF34-D401E182B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9F9BF-2C85-4D96-AF1E-703277A77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2D33F-B70A-4EBC-A9F3-06A59241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0A7D3-3AB5-484F-B930-0997A3DB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B313D-692D-4F72-9F3C-6A70373C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8FE0-D35C-45B9-A1D0-754030AF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8123-8D04-4FEA-A452-CDF12515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2669-9C78-4976-ADB5-12D88F98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F15C7-8F0B-4268-B2C9-87435FF1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E943-5D2A-4CBB-BEDC-6B843539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232E-ED8F-41F2-9E93-EF9BE7F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5D75C-3170-4857-B18C-05A05BC46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4DF2B-92E2-4FD9-AE34-53D4538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6B9EF-1568-4F41-91F5-FDFA87C9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5CB9-F3B9-49BE-86E6-2130510E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6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08CC-3B27-429C-8DE0-55799236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AA44-3EB8-48FE-8ADD-6F1F1A6A8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03F61-6FA0-4B49-AC8C-D389D1073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38F8E-33D4-44DC-B7F3-CE5B499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42BD8-EBD1-434E-B45A-9901A79C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40FEC-DEAF-4ACA-B106-EAA95C7A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F94D-A8CF-459C-B1D1-77B6AA73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360B8-E7A6-4B37-B88D-F98911121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41993-ED4C-4B09-B3B9-7350D8AC5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5D32D-6D75-4CEA-95C6-AB3A1B18A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C46E4-4D53-4B68-A351-3C9D1219C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775A4-2F85-4B13-BCE8-E7C8799B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77254A-4690-464E-977C-7786B072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E7324-CBC2-4CE9-AA01-0C1A9303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8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E438-6384-4EA8-815B-A8862D2C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65D78-9484-46C3-8F1B-9D253148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0CFDC-4311-41AD-9B58-9917C830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83B35-364B-40E5-8504-A7B43EA4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93F77-534F-4686-8920-2D2FF7EF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F9AC6-0816-42CA-BEBB-E0C20CA4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7A42A-D426-4078-9467-7F383474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0C06-1311-4774-8FA1-5B59D648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1EF66-ADEB-45FF-8321-1C28E14D0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700B0-6684-4BE2-ADDC-1AEBEEF45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9F259-F586-49B3-869B-C998CF15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D2C9A-B726-4DBD-A40D-17909418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97136-F8B6-4FE1-80E8-74A9DE4A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5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CB1C-8F6A-4BBA-B5CD-8DB9B4D9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42CF2-9432-4A5D-B8AA-ABDAB382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9EAC-B6FC-4BFE-8327-A2D8F3FD7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C0408-AF8A-4E5A-8399-863B3162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3F008-279F-42E2-9206-5ABECAAC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3E968-B6DA-429C-8DDD-EA21792C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2A1691-B7FE-4D46-B892-67D7F753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457EE-FD97-4555-90D3-92EC3B92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4DA65-E01A-4A07-A305-0AC507A06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4DB8-2371-44B3-8F81-17CFB0FEFB4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9167-0AEA-4D7C-BDE9-58FFE1FCB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75CC5-2C55-4807-A171-82F904B5B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5700-2F7D-4B0E-968F-D0BCF45F8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4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E38E-5574-45B7-8FD2-398D6D760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524" y="1235648"/>
            <a:ext cx="10158952" cy="2978134"/>
          </a:xfrm>
        </p:spPr>
        <p:txBody>
          <a:bodyPr>
            <a:normAutofit/>
          </a:bodyPr>
          <a:lstStyle/>
          <a:p>
            <a:r>
              <a:rPr lang="en-US" sz="3800" b="1" dirty="0"/>
              <a:t>Investigating Student Difficulties in Solving Basic Mathematics Problems</a:t>
            </a:r>
            <a:br>
              <a:rPr lang="en-US" sz="3800" b="1" dirty="0"/>
            </a:br>
            <a:br>
              <a:rPr lang="en-US" sz="3800" b="1" dirty="0"/>
            </a:br>
            <a:endParaRPr lang="en-US" sz="3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7EAE-427D-4707-8C89-4E776099E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158" y="3966590"/>
            <a:ext cx="9144000" cy="1655762"/>
          </a:xfrm>
        </p:spPr>
        <p:txBody>
          <a:bodyPr>
            <a:normAutofit/>
          </a:bodyPr>
          <a:lstStyle/>
          <a:p>
            <a:r>
              <a:rPr lang="en-US" sz="2600" dirty="0"/>
              <a:t>Dakota H. King and David E. Meltzer</a:t>
            </a:r>
          </a:p>
          <a:p>
            <a:r>
              <a:rPr lang="en-US" sz="2600" dirty="0"/>
              <a:t>Arizona State University</a:t>
            </a:r>
          </a:p>
          <a:p>
            <a:r>
              <a:rPr lang="en-US" sz="2600" dirty="0"/>
              <a:t>Supported in part by NSF DUE #1504986</a:t>
            </a:r>
          </a:p>
        </p:txBody>
      </p:sp>
    </p:spTree>
    <p:extLst>
      <p:ext uri="{BB962C8B-B14F-4D97-AF65-F5344CB8AC3E}">
        <p14:creationId xmlns:p14="http://schemas.microsoft.com/office/powerpoint/2010/main" val="59867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D25C1-5745-499B-B769-3F731CEA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235"/>
            <a:ext cx="10515600" cy="1325563"/>
          </a:xfrm>
        </p:spPr>
        <p:txBody>
          <a:bodyPr/>
          <a:lstStyle/>
          <a:p>
            <a:r>
              <a:rPr lang="en-US" dirty="0"/>
              <a:t>Numeric vs Symbolic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C52FD-11DC-403F-9A97-BAF67BB3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798"/>
            <a:ext cx="10515600" cy="521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Torigoe</a:t>
            </a:r>
            <a:r>
              <a:rPr lang="en-US" sz="2600" dirty="0"/>
              <a:t> and Gladding (2007; 2011) investigated differences in students’ responses to physics problems in both numeric and symbolic form.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“Numeric” and “symbolic” refer to the nature of the constant coefficients.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They found that students (most of the time) had more difficulties with symbolic questions. 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600" dirty="0"/>
              <a:t>We administered numeric-symbolic problem pairs to </a:t>
            </a:r>
            <a:r>
              <a:rPr lang="en-US" sz="2600" b="1" dirty="0"/>
              <a:t>1,318 students</a:t>
            </a:r>
            <a:r>
              <a:rPr lang="en-US" sz="2600" dirty="0"/>
              <a:t> in Spring 2018 and </a:t>
            </a:r>
            <a:r>
              <a:rPr lang="en-US" sz="2600" b="1" dirty="0"/>
              <a:t>967 </a:t>
            </a:r>
            <a:r>
              <a:rPr lang="en-US" sz="2600" b="1"/>
              <a:t>students </a:t>
            </a:r>
            <a:r>
              <a:rPr lang="en-US" sz="2600"/>
              <a:t>in Fall 2018. 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B1DA-3082-4E83-950B-B7F660A6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Simultaneous Equations: Symbolic vs Numeric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F1E289-EFC4-4ADE-A660-EF71B2112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725" r="74577" b="36269"/>
          <a:stretch/>
        </p:blipFill>
        <p:spPr>
          <a:xfrm>
            <a:off x="328075" y="2115760"/>
            <a:ext cx="3598481" cy="147765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497D03-6B09-44B0-9613-8EB577109A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7" r="76987" b="23184"/>
          <a:stretch/>
        </p:blipFill>
        <p:spPr>
          <a:xfrm>
            <a:off x="22389" y="4018483"/>
            <a:ext cx="3309594" cy="25991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83B92C-82EF-4025-A2ED-874B4AB7D4A3}"/>
              </a:ext>
            </a:extLst>
          </p:cNvPr>
          <p:cNvSpPr txBox="1"/>
          <p:nvPr/>
        </p:nvSpPr>
        <p:spPr>
          <a:xfrm>
            <a:off x="725864" y="1800520"/>
            <a:ext cx="1508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sz="2200" b="1" u="sng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26DA0D-E15E-446F-A1C3-5392DF37F23F}"/>
              </a:ext>
            </a:extLst>
          </p:cNvPr>
          <p:cNvSpPr txBox="1"/>
          <p:nvPr/>
        </p:nvSpPr>
        <p:spPr>
          <a:xfrm>
            <a:off x="715652" y="3590504"/>
            <a:ext cx="1508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rgbClr val="0070C0"/>
                </a:solidFill>
              </a:rPr>
              <a:t>Symbolic</a:t>
            </a:r>
            <a:r>
              <a:rPr lang="en-US" sz="2200" b="1" u="sng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8032F6-E152-4C8B-8D82-B0402471A749}"/>
                  </a:ext>
                </a:extLst>
              </p:cNvPr>
              <p:cNvSpPr txBox="1"/>
              <p:nvPr/>
            </p:nvSpPr>
            <p:spPr>
              <a:xfrm>
                <a:off x="8231352" y="2461629"/>
                <a:ext cx="2374689" cy="749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𝟕𝟖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8032F6-E152-4C8B-8D82-B0402471A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352" y="2461629"/>
                <a:ext cx="2374689" cy="7491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253DE-F273-4C31-87D9-94D564AF1C79}"/>
                  </a:ext>
                </a:extLst>
              </p:cNvPr>
              <p:cNvSpPr txBox="1"/>
              <p:nvPr/>
            </p:nvSpPr>
            <p:spPr>
              <a:xfrm>
                <a:off x="8116478" y="4871143"/>
                <a:ext cx="1756891" cy="697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𝒂𝒄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253DE-F273-4C31-87D9-94D564AF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478" y="4871143"/>
                <a:ext cx="1756891" cy="697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5AE2FD33-FBE9-4303-95EF-E2C61E930EB1}"/>
              </a:ext>
            </a:extLst>
          </p:cNvPr>
          <p:cNvSpPr/>
          <p:nvPr/>
        </p:nvSpPr>
        <p:spPr>
          <a:xfrm>
            <a:off x="6118359" y="2283314"/>
            <a:ext cx="4703612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3AAA1-4939-438F-90CC-A0DA1B860F32}"/>
              </a:ext>
            </a:extLst>
          </p:cNvPr>
          <p:cNvSpPr txBox="1"/>
          <p:nvPr/>
        </p:nvSpPr>
        <p:spPr>
          <a:xfrm>
            <a:off x="6096000" y="2623752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AAD218-E238-4E3E-80EA-145A4129C128}"/>
              </a:ext>
            </a:extLst>
          </p:cNvPr>
          <p:cNvSpPr txBox="1"/>
          <p:nvPr/>
        </p:nvSpPr>
        <p:spPr>
          <a:xfrm>
            <a:off x="6023728" y="4989156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C8FEA8-A10E-401B-9FB8-F2DDC68F03B2}"/>
              </a:ext>
            </a:extLst>
          </p:cNvPr>
          <p:cNvSpPr/>
          <p:nvPr/>
        </p:nvSpPr>
        <p:spPr>
          <a:xfrm>
            <a:off x="5957740" y="4641975"/>
            <a:ext cx="4270342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3" grpId="0"/>
      <p:bldP spid="4" grpId="0"/>
      <p:bldP spid="12" grpId="0" animBg="1"/>
      <p:bldP spid="13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D25C1-5745-499B-B769-3F731CEA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235"/>
            <a:ext cx="10515600" cy="1325563"/>
          </a:xfrm>
        </p:spPr>
        <p:txBody>
          <a:bodyPr/>
          <a:lstStyle/>
          <a:p>
            <a:r>
              <a:rPr lang="en-US" dirty="0"/>
              <a:t>Numeric vs Symbolic: Simultaneous Equations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29B3BB-C8EF-4CA4-A413-3000B44FB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77" y="1264702"/>
            <a:ext cx="11263645" cy="5621656"/>
          </a:xfrm>
        </p:spPr>
        <p:txBody>
          <a:bodyPr>
            <a:normAutofit fontScale="47500" lnSpcReduction="20000"/>
          </a:bodyPr>
          <a:lstStyle/>
          <a:p>
            <a:r>
              <a:rPr lang="en-US" sz="4000" b="1" dirty="0"/>
              <a:t>Spring 2018 1</a:t>
            </a:r>
            <a:r>
              <a:rPr lang="en-US" sz="4000" b="1" baseline="30000" dirty="0"/>
              <a:t>st</a:t>
            </a:r>
            <a:r>
              <a:rPr lang="en-US" sz="4000" b="1" dirty="0"/>
              <a:t> semester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4000" b="1" dirty="0"/>
              <a:t>-based:</a:t>
            </a:r>
          </a:p>
          <a:p>
            <a:pPr marL="0" indent="0">
              <a:buNone/>
            </a:pPr>
            <a:r>
              <a:rPr lang="en-US" sz="4000" dirty="0"/>
              <a:t>	PHY 121, (</a:t>
            </a:r>
            <a:r>
              <a:rPr lang="en-US" sz="4000" i="1" dirty="0"/>
              <a:t>N</a:t>
            </a:r>
            <a:r>
              <a:rPr lang="en-US" sz="4000" dirty="0"/>
              <a:t>=733): </a:t>
            </a:r>
            <a:r>
              <a:rPr lang="en-US" sz="4000" b="1" dirty="0"/>
              <a:t>87%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PHY 121,</a:t>
            </a:r>
            <a:r>
              <a:rPr lang="en-US" sz="4000" baseline="30000" dirty="0"/>
              <a:t> </a:t>
            </a:r>
            <a:r>
              <a:rPr lang="en-US" sz="4000" dirty="0"/>
              <a:t>(</a:t>
            </a:r>
            <a:r>
              <a:rPr lang="en-US" sz="4000" i="1" dirty="0"/>
              <a:t>N</a:t>
            </a:r>
            <a:r>
              <a:rPr lang="en-US" sz="4000" dirty="0"/>
              <a:t>=733): </a:t>
            </a:r>
            <a:r>
              <a:rPr lang="en-US" sz="4000" b="1" dirty="0"/>
              <a:t>63%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endParaRPr lang="en-US" sz="4000" b="1" dirty="0"/>
          </a:p>
          <a:p>
            <a:r>
              <a:rPr lang="en-US" sz="4000" b="1" dirty="0"/>
              <a:t>Fall 2018 1</a:t>
            </a:r>
            <a:r>
              <a:rPr lang="en-US" sz="4000" b="1" baseline="30000" dirty="0"/>
              <a:t>st</a:t>
            </a:r>
            <a:r>
              <a:rPr lang="en-US" sz="4000" b="1" dirty="0"/>
              <a:t> semester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4000" b="1" dirty="0"/>
              <a:t>-based: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PHY 121, (</a:t>
            </a:r>
            <a:r>
              <a:rPr lang="en-US" sz="4000" i="1" dirty="0"/>
              <a:t>N</a:t>
            </a:r>
            <a:r>
              <a:rPr lang="en-US" sz="4000" dirty="0"/>
              <a:t>=146): </a:t>
            </a:r>
            <a:r>
              <a:rPr lang="en-US" sz="4000" b="1" dirty="0"/>
              <a:t>75%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PHY 121, (</a:t>
            </a:r>
            <a:r>
              <a:rPr lang="en-US" sz="4000" i="1" dirty="0"/>
              <a:t>N</a:t>
            </a:r>
            <a:r>
              <a:rPr lang="en-US" sz="4000" dirty="0"/>
              <a:t>=129): </a:t>
            </a:r>
            <a:r>
              <a:rPr lang="en-US" sz="4000" b="1" dirty="0"/>
              <a:t>47%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b="1" dirty="0"/>
              <a:t>Spring 2018 1</a:t>
            </a:r>
            <a:r>
              <a:rPr lang="en-US" sz="4000" b="1" baseline="30000" dirty="0"/>
              <a:t>st</a:t>
            </a:r>
            <a:r>
              <a:rPr lang="en-US" sz="4000" b="1" dirty="0"/>
              <a:t> semester </a:t>
            </a:r>
            <a:r>
              <a:rPr lang="en-US" sz="4000" b="1" dirty="0">
                <a:solidFill>
                  <a:srgbClr val="C65AE4"/>
                </a:solidFill>
              </a:rPr>
              <a:t>algebra</a:t>
            </a:r>
            <a:r>
              <a:rPr lang="en-US" sz="4000" b="1" dirty="0"/>
              <a:t>-based: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PHY 111, (</a:t>
            </a:r>
            <a:r>
              <a:rPr lang="en-US" sz="4000" i="1" dirty="0"/>
              <a:t>N</a:t>
            </a:r>
            <a:r>
              <a:rPr lang="en-US" sz="4000" dirty="0"/>
              <a:t>=140): </a:t>
            </a:r>
            <a:r>
              <a:rPr lang="en-US" sz="4000" b="1" dirty="0"/>
              <a:t>72% 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sz="4000" dirty="0"/>
              <a:t>	PHY 111, (</a:t>
            </a:r>
            <a:r>
              <a:rPr lang="en-US" sz="4000" i="1" dirty="0"/>
              <a:t>N</a:t>
            </a:r>
            <a:r>
              <a:rPr lang="en-US" sz="4000" dirty="0"/>
              <a:t>=140): </a:t>
            </a:r>
            <a:r>
              <a:rPr lang="en-US" sz="4000" b="1" dirty="0"/>
              <a:t>36% 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endParaRPr lang="en-US" sz="4000" b="1" dirty="0"/>
          </a:p>
          <a:p>
            <a:r>
              <a:rPr lang="en-US" sz="4000" b="1" dirty="0"/>
              <a:t>Fall 2018 1</a:t>
            </a:r>
            <a:r>
              <a:rPr lang="en-US" sz="4000" b="1" baseline="30000" dirty="0"/>
              <a:t>st</a:t>
            </a:r>
            <a:r>
              <a:rPr lang="en-US" sz="4000" b="1" dirty="0"/>
              <a:t> semester </a:t>
            </a:r>
            <a:r>
              <a:rPr lang="en-US" sz="4000" b="1" dirty="0">
                <a:solidFill>
                  <a:srgbClr val="C65AE4"/>
                </a:solidFill>
              </a:rPr>
              <a:t>algebra</a:t>
            </a:r>
            <a:r>
              <a:rPr lang="en-US" sz="4000" b="1" dirty="0"/>
              <a:t>-based: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PHY 111, (</a:t>
            </a:r>
            <a:r>
              <a:rPr lang="en-US" sz="4000" i="1" dirty="0"/>
              <a:t>N</a:t>
            </a:r>
            <a:r>
              <a:rPr lang="en-US" sz="4000" dirty="0"/>
              <a:t>=114): </a:t>
            </a:r>
            <a:r>
              <a:rPr lang="en-US" sz="4000" b="1" dirty="0"/>
              <a:t>56% 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sz="4000" dirty="0"/>
              <a:t>	PHY 111, (</a:t>
            </a:r>
            <a:r>
              <a:rPr lang="en-US" sz="4000" i="1" dirty="0"/>
              <a:t>N</a:t>
            </a:r>
            <a:r>
              <a:rPr lang="en-US" sz="4000" dirty="0"/>
              <a:t>=101): </a:t>
            </a:r>
            <a:r>
              <a:rPr lang="en-US" sz="4000" b="1" dirty="0"/>
              <a:t>28% 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3D143-B9AD-43C3-946B-EE9AC8B4547D}"/>
              </a:ext>
            </a:extLst>
          </p:cNvPr>
          <p:cNvSpPr txBox="1"/>
          <p:nvPr/>
        </p:nvSpPr>
        <p:spPr>
          <a:xfrm>
            <a:off x="6169017" y="1683313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24% difference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52B8E-9AEF-4C04-839E-1548545A3A48}"/>
              </a:ext>
            </a:extLst>
          </p:cNvPr>
          <p:cNvSpPr txBox="1"/>
          <p:nvPr/>
        </p:nvSpPr>
        <p:spPr>
          <a:xfrm>
            <a:off x="6169017" y="3017603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28% difference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F131C-1683-49DC-BA16-0C0EE2927F6E}"/>
              </a:ext>
            </a:extLst>
          </p:cNvPr>
          <p:cNvSpPr txBox="1"/>
          <p:nvPr/>
        </p:nvSpPr>
        <p:spPr>
          <a:xfrm>
            <a:off x="6169017" y="4224942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36% difference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3B681E-EA71-4E5D-BA14-DDDFA81B8EEB}"/>
              </a:ext>
            </a:extLst>
          </p:cNvPr>
          <p:cNvSpPr txBox="1"/>
          <p:nvPr/>
        </p:nvSpPr>
        <p:spPr>
          <a:xfrm>
            <a:off x="6169017" y="5593298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28% difference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542A5B-BE7F-4754-B066-9A1984DC59B9}"/>
              </a:ext>
            </a:extLst>
          </p:cNvPr>
          <p:cNvCxnSpPr/>
          <p:nvPr/>
        </p:nvCxnSpPr>
        <p:spPr>
          <a:xfrm>
            <a:off x="185736" y="3706333"/>
            <a:ext cx="11820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3CE2-F106-4F6B-A463-2DA45CF9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82"/>
            <a:ext cx="10515600" cy="1325563"/>
          </a:xfrm>
        </p:spPr>
        <p:txBody>
          <a:bodyPr/>
          <a:lstStyle/>
          <a:p>
            <a:r>
              <a:rPr lang="en-US" dirty="0"/>
              <a:t>Simultaneous Equations Errors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4A04-9A16-42FF-9697-796E07E6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857"/>
            <a:ext cx="10515600" cy="5046515"/>
          </a:xfrm>
        </p:spPr>
        <p:txBody>
          <a:bodyPr>
            <a:normAutofit/>
          </a:bodyPr>
          <a:lstStyle/>
          <a:p>
            <a:r>
              <a:rPr lang="en-US" b="1" dirty="0"/>
              <a:t>Numeric version: </a:t>
            </a:r>
            <a:r>
              <a:rPr lang="en-US" dirty="0"/>
              <a:t>sign errors; not eliminating y.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Symbolic version: </a:t>
            </a:r>
            <a:r>
              <a:rPr lang="en-US" dirty="0"/>
              <a:t>not eliminating y; factoring errors; not isolating x.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 complexity of the symbolic expressions led to many new errors that were not observed in the numeric version.</a:t>
            </a:r>
          </a:p>
        </p:txBody>
      </p:sp>
    </p:spTree>
    <p:extLst>
      <p:ext uri="{BB962C8B-B14F-4D97-AF65-F5344CB8AC3E}">
        <p14:creationId xmlns:p14="http://schemas.microsoft.com/office/powerpoint/2010/main" val="394629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DFF9-AC26-449F-883C-174EA81C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05" y="365125"/>
            <a:ext cx="11554975" cy="1325563"/>
          </a:xfrm>
        </p:spPr>
        <p:txBody>
          <a:bodyPr/>
          <a:lstStyle/>
          <a:p>
            <a:r>
              <a:rPr lang="en-US" dirty="0"/>
              <a:t>Example of not isolating x in simultaneous equations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851530-AD31-456B-9556-A185DED84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5" y="1866039"/>
            <a:ext cx="10182666" cy="39429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7BC0D4-2157-475C-80AE-70F9DAC39AC0}"/>
              </a:ext>
            </a:extLst>
          </p:cNvPr>
          <p:cNvSpPr txBox="1"/>
          <p:nvPr/>
        </p:nvSpPr>
        <p:spPr>
          <a:xfrm>
            <a:off x="6740163" y="3973866"/>
            <a:ext cx="453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Leaving 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en-US" sz="2800" b="1" dirty="0">
                <a:solidFill>
                  <a:srgbClr val="FF0000"/>
                </a:solidFill>
              </a:rPr>
              <a:t> in terms of 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A23DD24-F7EA-42FF-915A-9C19F514466C}"/>
              </a:ext>
            </a:extLst>
          </p:cNvPr>
          <p:cNvCxnSpPr>
            <a:cxnSpLocks/>
          </p:cNvCxnSpPr>
          <p:nvPr/>
        </p:nvCxnSpPr>
        <p:spPr>
          <a:xfrm flipH="1">
            <a:off x="5425859" y="4335979"/>
            <a:ext cx="1288324" cy="3222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0C6D26BB-EF7D-4DE2-BE60-2F5056262E01}"/>
              </a:ext>
            </a:extLst>
          </p:cNvPr>
          <p:cNvSpPr/>
          <p:nvPr/>
        </p:nvSpPr>
        <p:spPr>
          <a:xfrm>
            <a:off x="1560025" y="4335979"/>
            <a:ext cx="626993" cy="58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6F0CCB-C507-4019-88E7-6D98E4EE99F4}"/>
              </a:ext>
            </a:extLst>
          </p:cNvPr>
          <p:cNvSpPr/>
          <p:nvPr/>
        </p:nvSpPr>
        <p:spPr>
          <a:xfrm>
            <a:off x="3883843" y="4335979"/>
            <a:ext cx="499622" cy="5179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1CFBE-2685-4668-BF2E-CFBA0DDFBE2A}"/>
              </a:ext>
            </a:extLst>
          </p:cNvPr>
          <p:cNvSpPr txBox="1"/>
          <p:nvPr/>
        </p:nvSpPr>
        <p:spPr>
          <a:xfrm>
            <a:off x="360505" y="5830389"/>
            <a:ext cx="11669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Failure to isolate </a:t>
            </a:r>
            <a:r>
              <a:rPr lang="en-US" sz="3000" b="1" i="1" dirty="0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was responsible for ≈50% of all errors in PHY 111/121</a:t>
            </a:r>
          </a:p>
        </p:txBody>
      </p:sp>
    </p:spTree>
    <p:extLst>
      <p:ext uri="{BB962C8B-B14F-4D97-AF65-F5344CB8AC3E}">
        <p14:creationId xmlns:p14="http://schemas.microsoft.com/office/powerpoint/2010/main" val="23256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  <p:bldP spid="8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101C-C66F-419A-A068-365DA96A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43"/>
            <a:ext cx="10515600" cy="1011188"/>
          </a:xfrm>
        </p:spPr>
        <p:txBody>
          <a:bodyPr>
            <a:normAutofit fontScale="90000"/>
          </a:bodyPr>
          <a:lstStyle/>
          <a:p>
            <a:r>
              <a:rPr lang="en-US" dirty="0"/>
              <a:t>Kinematic Equation Problem Numeric vs Symbolic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F824FC-1761-403C-A875-D8B8A23B1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10043" r="79244" b="21301"/>
          <a:stretch/>
        </p:blipFill>
        <p:spPr>
          <a:xfrm>
            <a:off x="963981" y="1656714"/>
            <a:ext cx="2252300" cy="446144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200201-3C8E-4748-9989-43F9A6539C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" t="14967" r="77114" b="23848"/>
          <a:stretch/>
        </p:blipFill>
        <p:spPr>
          <a:xfrm>
            <a:off x="6433383" y="1656713"/>
            <a:ext cx="2569909" cy="4381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B30953-856D-49A3-9223-FDFB46A3B4E3}"/>
              </a:ext>
            </a:extLst>
          </p:cNvPr>
          <p:cNvSpPr txBox="1"/>
          <p:nvPr/>
        </p:nvSpPr>
        <p:spPr>
          <a:xfrm>
            <a:off x="10427" y="1186631"/>
            <a:ext cx="225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Numeric: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F87C38-E8BA-4798-BBA3-1A9CE7A4E71F}"/>
              </a:ext>
            </a:extLst>
          </p:cNvPr>
          <p:cNvSpPr txBox="1"/>
          <p:nvPr/>
        </p:nvSpPr>
        <p:spPr>
          <a:xfrm>
            <a:off x="5643383" y="1219331"/>
            <a:ext cx="225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Symbolic: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0C5D81-BD8A-4C36-B0D5-20ACA4B3B62B}"/>
              </a:ext>
            </a:extLst>
          </p:cNvPr>
          <p:cNvCxnSpPr>
            <a:cxnSpLocks/>
          </p:cNvCxnSpPr>
          <p:nvPr/>
        </p:nvCxnSpPr>
        <p:spPr>
          <a:xfrm>
            <a:off x="5643383" y="1067412"/>
            <a:ext cx="0" cy="54404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/>
              <p:nvPr/>
            </p:nvSpPr>
            <p:spPr>
              <a:xfrm>
                <a:off x="10054433" y="5589968"/>
                <a:ext cx="1105687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dirty="0"/>
                  <a:t>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433" y="5589968"/>
                <a:ext cx="1105687" cy="604653"/>
              </a:xfrm>
              <a:prstGeom prst="rect">
                <a:avLst/>
              </a:prstGeom>
              <a:blipFill>
                <a:blip r:embed="rId4"/>
                <a:stretch>
                  <a:fillRect l="-19231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B5475D68-3A99-4C99-A2C8-5131D1E80395}"/>
              </a:ext>
            </a:extLst>
          </p:cNvPr>
          <p:cNvSpPr/>
          <p:nvPr/>
        </p:nvSpPr>
        <p:spPr>
          <a:xfrm>
            <a:off x="7895694" y="5351799"/>
            <a:ext cx="3968684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CABE63-518A-43A2-A48D-5BAE711C54F9}"/>
              </a:ext>
            </a:extLst>
          </p:cNvPr>
          <p:cNvSpPr txBox="1"/>
          <p:nvPr/>
        </p:nvSpPr>
        <p:spPr>
          <a:xfrm>
            <a:off x="7895694" y="5694519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/>
              <p:nvPr/>
            </p:nvSpPr>
            <p:spPr>
              <a:xfrm>
                <a:off x="4355930" y="5593955"/>
                <a:ext cx="9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dirty="0"/>
                  <a:t>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30" y="5593955"/>
                <a:ext cx="989438" cy="430887"/>
              </a:xfrm>
              <a:prstGeom prst="rect">
                <a:avLst/>
              </a:prstGeom>
              <a:blipFill>
                <a:blip r:embed="rId5"/>
                <a:stretch>
                  <a:fillRect l="-22222" t="-24286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6D1EC162-67AE-4432-ABD9-5A9AE84E259C}"/>
              </a:ext>
            </a:extLst>
          </p:cNvPr>
          <p:cNvSpPr/>
          <p:nvPr/>
        </p:nvSpPr>
        <p:spPr>
          <a:xfrm>
            <a:off x="2092751" y="5269584"/>
            <a:ext cx="3478487" cy="1121867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7C3234-61B1-4FDC-A2C5-A42D1A18BAC1}"/>
              </a:ext>
            </a:extLst>
          </p:cNvPr>
          <p:cNvSpPr txBox="1"/>
          <p:nvPr/>
        </p:nvSpPr>
        <p:spPr>
          <a:xfrm>
            <a:off x="2183789" y="5589873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</p:spTree>
    <p:extLst>
      <p:ext uri="{BB962C8B-B14F-4D97-AF65-F5344CB8AC3E}">
        <p14:creationId xmlns:p14="http://schemas.microsoft.com/office/powerpoint/2010/main" val="236943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4" grpId="0" animBg="1"/>
      <p:bldP spid="15" grpId="0"/>
      <p:bldP spid="19" grpId="0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5C75-451A-45F5-9746-94540D40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10382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Numeric vs Symbolic: Kinematic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E4B78-FF69-4F6B-8B30-9862AAFC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429384"/>
            <a:ext cx="11547835" cy="532479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Spring 2018 1</a:t>
            </a:r>
            <a:r>
              <a:rPr lang="en-US" b="1" baseline="30000" dirty="0"/>
              <a:t>st</a:t>
            </a:r>
            <a:r>
              <a:rPr lang="en-US" b="1" dirty="0"/>
              <a:t> semester </a:t>
            </a:r>
            <a:r>
              <a:rPr lang="en-US" b="1" dirty="0">
                <a:solidFill>
                  <a:schemeClr val="accent2"/>
                </a:solidFill>
              </a:rPr>
              <a:t>calculus</a:t>
            </a:r>
            <a:r>
              <a:rPr lang="en-US" b="1" dirty="0"/>
              <a:t>-based:</a:t>
            </a:r>
          </a:p>
          <a:p>
            <a:pPr marL="0" indent="0">
              <a:buNone/>
            </a:pPr>
            <a:r>
              <a:rPr lang="en-US" dirty="0"/>
              <a:t>	PHY 121,</a:t>
            </a:r>
            <a:r>
              <a:rPr lang="en-US" baseline="30000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=889): </a:t>
            </a:r>
            <a:r>
              <a:rPr lang="en-US" b="1" dirty="0"/>
              <a:t>89%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121, (</a:t>
            </a:r>
            <a:r>
              <a:rPr lang="en-US" i="1" dirty="0"/>
              <a:t>N</a:t>
            </a:r>
            <a:r>
              <a:rPr lang="en-US" dirty="0"/>
              <a:t>=889): </a:t>
            </a:r>
            <a:r>
              <a:rPr lang="en-US" b="1" dirty="0"/>
              <a:t>72%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endParaRPr lang="en-US" b="1" dirty="0"/>
          </a:p>
          <a:p>
            <a:r>
              <a:rPr lang="en-US" b="1" dirty="0"/>
              <a:t>Fall 2018 1</a:t>
            </a:r>
            <a:r>
              <a:rPr lang="en-US" b="1" baseline="30000" dirty="0"/>
              <a:t>st</a:t>
            </a:r>
            <a:r>
              <a:rPr lang="en-US" b="1" dirty="0"/>
              <a:t> semester </a:t>
            </a:r>
            <a:r>
              <a:rPr lang="en-US" b="1" dirty="0">
                <a:solidFill>
                  <a:schemeClr val="accent2"/>
                </a:solidFill>
              </a:rPr>
              <a:t>calculus</a:t>
            </a:r>
            <a:r>
              <a:rPr lang="en-US" b="1" dirty="0"/>
              <a:t>-based: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121,</a:t>
            </a:r>
            <a:r>
              <a:rPr lang="en-US" baseline="30000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=157): </a:t>
            </a:r>
            <a:r>
              <a:rPr lang="en-US" b="1" dirty="0"/>
              <a:t>85%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121, (</a:t>
            </a:r>
            <a:r>
              <a:rPr lang="en-US" i="1" dirty="0"/>
              <a:t>N</a:t>
            </a:r>
            <a:r>
              <a:rPr lang="en-US" dirty="0"/>
              <a:t>=165): </a:t>
            </a:r>
            <a:r>
              <a:rPr lang="en-US" b="1" dirty="0"/>
              <a:t>65%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endParaRPr lang="en-US" b="1" dirty="0"/>
          </a:p>
          <a:p>
            <a:r>
              <a:rPr lang="en-US" b="1" dirty="0"/>
              <a:t>Spring 2018 1</a:t>
            </a:r>
            <a:r>
              <a:rPr lang="en-US" b="1" baseline="30000" dirty="0"/>
              <a:t>st</a:t>
            </a:r>
            <a:r>
              <a:rPr lang="en-US" b="1" dirty="0"/>
              <a:t> semester </a:t>
            </a:r>
            <a:r>
              <a:rPr lang="en-US" b="1" dirty="0">
                <a:solidFill>
                  <a:srgbClr val="C65AE4"/>
                </a:solidFill>
              </a:rPr>
              <a:t>algebra</a:t>
            </a:r>
            <a:r>
              <a:rPr lang="en-US" b="1" dirty="0"/>
              <a:t>-based:</a:t>
            </a:r>
          </a:p>
          <a:p>
            <a:pPr marL="0" indent="0">
              <a:buNone/>
            </a:pPr>
            <a:r>
              <a:rPr lang="en-US" dirty="0"/>
              <a:t>	PHY 111, (</a:t>
            </a:r>
            <a:r>
              <a:rPr lang="en-US" i="1" dirty="0"/>
              <a:t>N</a:t>
            </a:r>
            <a:r>
              <a:rPr lang="en-US" dirty="0"/>
              <a:t>=215): </a:t>
            </a:r>
            <a:r>
              <a:rPr lang="en-US" b="1" dirty="0"/>
              <a:t>81%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111, (</a:t>
            </a:r>
            <a:r>
              <a:rPr lang="en-US" i="1" dirty="0"/>
              <a:t>N</a:t>
            </a:r>
            <a:r>
              <a:rPr lang="en-US" dirty="0"/>
              <a:t>=215): </a:t>
            </a:r>
            <a:r>
              <a:rPr lang="en-US" b="1" dirty="0"/>
              <a:t>37%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endParaRPr lang="en-US" b="1" dirty="0"/>
          </a:p>
          <a:p>
            <a:r>
              <a:rPr lang="en-US" b="1" dirty="0"/>
              <a:t>Fall 2018 1</a:t>
            </a:r>
            <a:r>
              <a:rPr lang="en-US" b="1" baseline="30000" dirty="0"/>
              <a:t>st</a:t>
            </a:r>
            <a:r>
              <a:rPr lang="en-US" b="1" dirty="0"/>
              <a:t> semester </a:t>
            </a:r>
            <a:r>
              <a:rPr lang="en-US" b="1" dirty="0">
                <a:solidFill>
                  <a:srgbClr val="C65AE4"/>
                </a:solidFill>
              </a:rPr>
              <a:t>algebra</a:t>
            </a:r>
            <a:r>
              <a:rPr lang="en-US" b="1" dirty="0"/>
              <a:t>-based:</a:t>
            </a:r>
          </a:p>
          <a:p>
            <a:pPr marL="0" indent="0">
              <a:buNone/>
            </a:pPr>
            <a:r>
              <a:rPr lang="en-US" dirty="0"/>
              <a:t>	PHY 111, (</a:t>
            </a:r>
            <a:r>
              <a:rPr lang="en-US" i="1" dirty="0"/>
              <a:t>N</a:t>
            </a:r>
            <a:r>
              <a:rPr lang="en-US" dirty="0"/>
              <a:t>=145): </a:t>
            </a:r>
            <a:r>
              <a:rPr lang="en-US" b="1" dirty="0"/>
              <a:t>78%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111, (</a:t>
            </a:r>
            <a:r>
              <a:rPr lang="en-US" i="1" dirty="0"/>
              <a:t>N</a:t>
            </a:r>
            <a:r>
              <a:rPr lang="en-US" dirty="0"/>
              <a:t>=140): </a:t>
            </a:r>
            <a:r>
              <a:rPr lang="en-US" b="1" dirty="0"/>
              <a:t>31%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914400" lvl="2" indent="0">
              <a:buNone/>
            </a:pP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C1D1CC-DC68-407C-B2EB-47650C6D49F3}"/>
              </a:ext>
            </a:extLst>
          </p:cNvPr>
          <p:cNvSpPr txBox="1"/>
          <p:nvPr/>
        </p:nvSpPr>
        <p:spPr>
          <a:xfrm>
            <a:off x="6096000" y="1866406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17% difference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765E9B-384C-422D-ACC9-45CDE1713B27}"/>
              </a:ext>
            </a:extLst>
          </p:cNvPr>
          <p:cNvSpPr txBox="1"/>
          <p:nvPr/>
        </p:nvSpPr>
        <p:spPr>
          <a:xfrm>
            <a:off x="6096000" y="3148176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20% difference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A89A8D-2131-4CB0-AE89-D7B8303A2CAF}"/>
              </a:ext>
            </a:extLst>
          </p:cNvPr>
          <p:cNvSpPr txBox="1"/>
          <p:nvPr/>
        </p:nvSpPr>
        <p:spPr>
          <a:xfrm>
            <a:off x="6096000" y="4569167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44% difference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B5095-34B8-4260-B81A-740C5F8DF749}"/>
              </a:ext>
            </a:extLst>
          </p:cNvPr>
          <p:cNvSpPr txBox="1"/>
          <p:nvPr/>
        </p:nvSpPr>
        <p:spPr>
          <a:xfrm>
            <a:off x="6096000" y="5887716"/>
            <a:ext cx="220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47% difference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251220-E899-4500-A338-FE05E0C37E12}"/>
              </a:ext>
            </a:extLst>
          </p:cNvPr>
          <p:cNvCxnSpPr/>
          <p:nvPr/>
        </p:nvCxnSpPr>
        <p:spPr>
          <a:xfrm>
            <a:off x="104775" y="3929616"/>
            <a:ext cx="11820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0757-7781-433A-960A-7B7DA17A4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103351"/>
            <a:ext cx="10515600" cy="1325563"/>
          </a:xfrm>
        </p:spPr>
        <p:txBody>
          <a:bodyPr/>
          <a:lstStyle/>
          <a:p>
            <a:r>
              <a:rPr lang="en-US" dirty="0"/>
              <a:t>Kinematic Equation Problem Errors Observed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Numeric version: </a:t>
                </a:r>
                <a:r>
                  <a:rPr lang="en-US" dirty="0"/>
                  <a:t>substituting the wrong value into original equation, e.g.,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v.</a:t>
                </a:r>
              </a:p>
              <a:p>
                <a:endParaRPr lang="en-US" b="1" dirty="0"/>
              </a:p>
              <a:p>
                <a:r>
                  <a:rPr lang="en-US" b="1" dirty="0"/>
                  <a:t>Symbolic version: </a:t>
                </a:r>
                <a:r>
                  <a:rPr lang="en-US" dirty="0"/>
                  <a:t>incorrectly squaring and multiplying/dividing fractions.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Students seem to struggle with the additional steps and complexity in the symbolic version.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  <a:blipFill>
                <a:blip r:embed="rId2"/>
                <a:stretch>
                  <a:fillRect l="-1120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7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3C1A-CABC-4C65-83F2-6524B33D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7" y="-106215"/>
            <a:ext cx="10515600" cy="1325563"/>
          </a:xfrm>
        </p:spPr>
        <p:txBody>
          <a:bodyPr/>
          <a:lstStyle/>
          <a:p>
            <a:r>
              <a:rPr lang="en-US" dirty="0"/>
              <a:t>Example of common error with fractions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B541E6-D16E-42DF-AA56-BC8F828F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77" y="1219348"/>
            <a:ext cx="9360046" cy="487850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9FC8B2E-8A68-4907-BBB9-4A6556410F99}"/>
              </a:ext>
            </a:extLst>
          </p:cNvPr>
          <p:cNvSpPr/>
          <p:nvPr/>
        </p:nvSpPr>
        <p:spPr>
          <a:xfrm>
            <a:off x="2990850" y="2038350"/>
            <a:ext cx="8543925" cy="34669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27681D-B9BC-4813-B9E3-1FF6AE41A3A0}"/>
              </a:ext>
            </a:extLst>
          </p:cNvPr>
          <p:cNvSpPr txBox="1"/>
          <p:nvPr/>
        </p:nvSpPr>
        <p:spPr>
          <a:xfrm>
            <a:off x="3737758" y="2699430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Correct expression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CCFC3F-4DA3-4043-8E3F-ECD9DC6E28AF}"/>
              </a:ext>
            </a:extLst>
          </p:cNvPr>
          <p:cNvSpPr/>
          <p:nvPr/>
        </p:nvSpPr>
        <p:spPr>
          <a:xfrm>
            <a:off x="3276600" y="3161095"/>
            <a:ext cx="3135425" cy="18300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B7DC39-FC39-4C9D-B587-DFE2594209E4}"/>
              </a:ext>
            </a:extLst>
          </p:cNvPr>
          <p:cNvSpPr/>
          <p:nvPr/>
        </p:nvSpPr>
        <p:spPr>
          <a:xfrm>
            <a:off x="9326780" y="2632357"/>
            <a:ext cx="1565348" cy="21128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DEC304-545F-4863-8025-03AF44317337}"/>
              </a:ext>
            </a:extLst>
          </p:cNvPr>
          <p:cNvSpPr txBox="1"/>
          <p:nvPr/>
        </p:nvSpPr>
        <p:spPr>
          <a:xfrm>
            <a:off x="8610010" y="1303989"/>
            <a:ext cx="302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Fraction division error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B03307-349E-47C5-A53C-FFB918BF4765}"/>
              </a:ext>
            </a:extLst>
          </p:cNvPr>
          <p:cNvCxnSpPr>
            <a:cxnSpLocks/>
          </p:cNvCxnSpPr>
          <p:nvPr/>
        </p:nvCxnSpPr>
        <p:spPr>
          <a:xfrm flipH="1">
            <a:off x="9829800" y="1672302"/>
            <a:ext cx="291841" cy="9600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1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8" grpId="0"/>
      <p:bldP spid="21" grpId="0" animBg="1"/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3C1A-CABC-4C65-83F2-6524B33D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7" y="-106215"/>
            <a:ext cx="10515600" cy="1325563"/>
          </a:xfrm>
        </p:spPr>
        <p:txBody>
          <a:bodyPr/>
          <a:lstStyle/>
          <a:p>
            <a:r>
              <a:rPr lang="en-US" dirty="0"/>
              <a:t>Example of common error with fractions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B7D04B-C21F-4B0F-A316-9E67CE433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7" y="1109187"/>
            <a:ext cx="9424477" cy="531046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037AC1-ADA0-422B-975F-1167E5E66852}"/>
              </a:ext>
            </a:extLst>
          </p:cNvPr>
          <p:cNvSpPr txBox="1"/>
          <p:nvPr/>
        </p:nvSpPr>
        <p:spPr>
          <a:xfrm>
            <a:off x="1706251" y="4671105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Correct expression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EC30D4-0AB7-4C65-9605-07E26573077B}"/>
              </a:ext>
            </a:extLst>
          </p:cNvPr>
          <p:cNvCxnSpPr>
            <a:cxnSpLocks/>
          </p:cNvCxnSpPr>
          <p:nvPr/>
        </p:nvCxnSpPr>
        <p:spPr>
          <a:xfrm flipV="1">
            <a:off x="2955303" y="4364609"/>
            <a:ext cx="159470" cy="438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00886B-2392-4AA4-98D4-B3DA4086EBCF}"/>
              </a:ext>
            </a:extLst>
          </p:cNvPr>
          <p:cNvSpPr txBox="1"/>
          <p:nvPr/>
        </p:nvSpPr>
        <p:spPr>
          <a:xfrm>
            <a:off x="4886228" y="3198167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D1EF5E-02C8-4CEB-9013-10A0EB43E545}"/>
              </a:ext>
            </a:extLst>
          </p:cNvPr>
          <p:cNvCxnSpPr>
            <a:cxnSpLocks/>
          </p:cNvCxnSpPr>
          <p:nvPr/>
        </p:nvCxnSpPr>
        <p:spPr>
          <a:xfrm>
            <a:off x="5282500" y="3616374"/>
            <a:ext cx="477654" cy="4062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FDB1973-0993-4F44-8740-CF108E7C03E7}"/>
              </a:ext>
            </a:extLst>
          </p:cNvPr>
          <p:cNvSpPr/>
          <p:nvPr/>
        </p:nvSpPr>
        <p:spPr>
          <a:xfrm>
            <a:off x="356647" y="2234154"/>
            <a:ext cx="7995501" cy="3205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30A33B-A36C-4E39-9FCC-0927AB81B026}"/>
              </a:ext>
            </a:extLst>
          </p:cNvPr>
          <p:cNvSpPr/>
          <p:nvPr/>
        </p:nvSpPr>
        <p:spPr>
          <a:xfrm>
            <a:off x="5839889" y="3846136"/>
            <a:ext cx="1569579" cy="9571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E2A63-4EC6-4EA5-B50E-8B88A164695E}"/>
              </a:ext>
            </a:extLst>
          </p:cNvPr>
          <p:cNvSpPr/>
          <p:nvPr/>
        </p:nvSpPr>
        <p:spPr>
          <a:xfrm>
            <a:off x="2524798" y="3431853"/>
            <a:ext cx="1429777" cy="909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9" grpId="0"/>
      <p:bldP spid="3" grpId="0" animBg="1"/>
      <p:bldP spid="4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BB3F-584D-49F5-9460-AB325258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105156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2B82-03B3-461E-9DD8-39BE444CA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7767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We’ve administered approximately 4000 math diagnostics to introductory algebra- and calculus-based physics courses since 2016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We asked students high school level mathematics problems stripped of physics context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Our most recent diagnostic included new questions including basic geometry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We continue to focus on analyzing student difficulties with symbolic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6BDE-5822-4001-B914-B91D0BBE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951BC-92DF-4773-828C-A8F61574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find that students have significant difficulties with basic mathematics problems</a:t>
            </a:r>
          </a:p>
          <a:p>
            <a:r>
              <a:rPr lang="en-US" dirty="0"/>
              <a:t>Students struggle with symbolic manipulation resulting in significantly  higher error rates on the symbolic problems</a:t>
            </a:r>
          </a:p>
          <a:p>
            <a:r>
              <a:rPr lang="en-US" dirty="0"/>
              <a:t>About half of the students did not respond correctly to finding the slope of a line when scaling is different among the axes</a:t>
            </a:r>
          </a:p>
          <a:p>
            <a:r>
              <a:rPr lang="en-US" dirty="0"/>
              <a:t>A quarter of all students (regardless of calculus- or algebra- based) could not find the area of a circle </a:t>
            </a:r>
          </a:p>
        </p:txBody>
      </p:sp>
    </p:spTree>
    <p:extLst>
      <p:ext uri="{BB962C8B-B14F-4D97-AF65-F5344CB8AC3E}">
        <p14:creationId xmlns:p14="http://schemas.microsoft.com/office/powerpoint/2010/main" val="5552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B283-2999-4129-9383-0FB2689B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45AF-79E2-4409-B229-ADA22980B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77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EC15-27A2-47FA-AB09-78AAFAC9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135"/>
            <a:ext cx="10515600" cy="1325563"/>
          </a:xfrm>
        </p:spPr>
        <p:txBody>
          <a:bodyPr/>
          <a:lstStyle/>
          <a:p>
            <a:r>
              <a:rPr lang="en-US" dirty="0"/>
              <a:t>Basic Geometry – Finding Areas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43339-212A-4281-BA94-C242EE264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1" y="1836092"/>
            <a:ext cx="2724213" cy="3185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2E58B6-FEDB-4C69-BBED-976A2D1A5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608" y="1704862"/>
            <a:ext cx="2724213" cy="33170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E8AF5A-6453-4CB4-A7F5-D324340E8138}"/>
                  </a:ext>
                </a:extLst>
              </p:cNvPr>
              <p:cNvSpPr txBox="1"/>
              <p:nvPr/>
            </p:nvSpPr>
            <p:spPr>
              <a:xfrm>
                <a:off x="1660038" y="5409302"/>
                <a:ext cx="29600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E8AF5A-6453-4CB4-A7F5-D324340E8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038" y="5409302"/>
                <a:ext cx="2960017" cy="523220"/>
              </a:xfrm>
              <a:prstGeom prst="rect">
                <a:avLst/>
              </a:prstGeom>
              <a:blipFill>
                <a:blip r:embed="rId4"/>
                <a:stretch>
                  <a:fillRect l="-411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0AAAD7-6D24-4BD7-AC4A-22D0CE7E44EC}"/>
                  </a:ext>
                </a:extLst>
              </p:cNvPr>
              <p:cNvSpPr txBox="1"/>
              <p:nvPr/>
            </p:nvSpPr>
            <p:spPr>
              <a:xfrm>
                <a:off x="6943238" y="5409302"/>
                <a:ext cx="29600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0AAAD7-6D24-4BD7-AC4A-22D0CE7E4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238" y="5409302"/>
                <a:ext cx="2960017" cy="523220"/>
              </a:xfrm>
              <a:prstGeom prst="rect">
                <a:avLst/>
              </a:prstGeom>
              <a:blipFill>
                <a:blip r:embed="rId5"/>
                <a:stretch>
                  <a:fillRect l="-432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0F87C99-E475-4BF0-ABCB-7141489A98A3}"/>
              </a:ext>
            </a:extLst>
          </p:cNvPr>
          <p:cNvSpPr/>
          <p:nvPr/>
        </p:nvSpPr>
        <p:spPr>
          <a:xfrm>
            <a:off x="1660038" y="5080320"/>
            <a:ext cx="2724212" cy="1181184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E7FCF1-C352-44E8-A9FA-BE5C1707353C}"/>
              </a:ext>
            </a:extLst>
          </p:cNvPr>
          <p:cNvSpPr/>
          <p:nvPr/>
        </p:nvSpPr>
        <p:spPr>
          <a:xfrm>
            <a:off x="6841242" y="5080320"/>
            <a:ext cx="2536438" cy="1181184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8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DB6D-8997-4903-AEBE-A9890E3D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Triangle Correct Response Rates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ED669509-3514-466F-9F43-5B54083FA20E}"/>
              </a:ext>
            </a:extLst>
          </p:cNvPr>
          <p:cNvSpPr txBox="1">
            <a:spLocks/>
          </p:cNvSpPr>
          <p:nvPr/>
        </p:nvSpPr>
        <p:spPr>
          <a:xfrm>
            <a:off x="931333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ASU Tempe campus averages: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PHY 131, 2</a:t>
            </a:r>
            <a:r>
              <a:rPr lang="en-US" sz="3000" baseline="30000" dirty="0"/>
              <a:t>nd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=207): </a:t>
            </a:r>
            <a:r>
              <a:rPr lang="en-US" sz="3000" b="1" dirty="0"/>
              <a:t>95%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dirty="0"/>
              <a:t>PHY 121, 1</a:t>
            </a:r>
            <a:r>
              <a:rPr lang="en-US" sz="3000" baseline="30000" dirty="0"/>
              <a:t>st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=311): </a:t>
            </a:r>
            <a:r>
              <a:rPr lang="en-US" sz="3000" b="1" dirty="0"/>
              <a:t>96%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	</a:t>
            </a:r>
            <a:r>
              <a:rPr lang="en-US" sz="3000" dirty="0"/>
              <a:t>PHY 111, 1</a:t>
            </a:r>
            <a:r>
              <a:rPr lang="en-US" sz="3000" baseline="30000" dirty="0"/>
              <a:t>st</a:t>
            </a:r>
            <a:r>
              <a:rPr lang="en-US" sz="3000" dirty="0"/>
              <a:t> semester algebra-based course, (</a:t>
            </a:r>
            <a:r>
              <a:rPr lang="en-US" sz="3000" i="1" dirty="0"/>
              <a:t>N</a:t>
            </a:r>
            <a:r>
              <a:rPr lang="en-US" sz="3000" dirty="0"/>
              <a:t>=272): </a:t>
            </a:r>
            <a:r>
              <a:rPr lang="en-US" sz="3000" b="1" dirty="0"/>
              <a:t>84%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sz="3000" b="1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2508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8474-6403-47FB-B83C-E2EB2412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75"/>
            <a:ext cx="10515600" cy="1325563"/>
          </a:xfrm>
        </p:spPr>
        <p:txBody>
          <a:bodyPr/>
          <a:lstStyle/>
          <a:p>
            <a:r>
              <a:rPr lang="en-US" dirty="0"/>
              <a:t>Finding the Slope of a 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AA1A4-B4E9-4A7E-8731-001BE7F578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8"/>
          <a:stretch/>
        </p:blipFill>
        <p:spPr>
          <a:xfrm>
            <a:off x="279286" y="1043237"/>
            <a:ext cx="7542267" cy="41919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F7CE8A-3DE2-4B9A-AEFA-E33A4A1139ED}"/>
                  </a:ext>
                </a:extLst>
              </p:cNvPr>
              <p:cNvSpPr txBox="1"/>
              <p:nvPr/>
            </p:nvSpPr>
            <p:spPr>
              <a:xfrm>
                <a:off x="8871555" y="2788412"/>
                <a:ext cx="2960017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  m/s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F7CE8A-3DE2-4B9A-AEFA-E33A4A113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555" y="2788412"/>
                <a:ext cx="2960017" cy="701602"/>
              </a:xfrm>
              <a:prstGeom prst="rect">
                <a:avLst/>
              </a:prstGeom>
              <a:blipFill>
                <a:blip r:embed="rId3"/>
                <a:stretch>
                  <a:fillRect l="-4115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322DE595-28DE-463E-8007-249B02C4694D}"/>
              </a:ext>
            </a:extLst>
          </p:cNvPr>
          <p:cNvSpPr/>
          <p:nvPr/>
        </p:nvSpPr>
        <p:spPr>
          <a:xfrm>
            <a:off x="8690810" y="2548621"/>
            <a:ext cx="2662990" cy="1181184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1293C54-72EE-49A6-BCFE-1FD2B86B3025}"/>
              </a:ext>
            </a:extLst>
          </p:cNvPr>
          <p:cNvCxnSpPr>
            <a:cxnSpLocks/>
          </p:cNvCxnSpPr>
          <p:nvPr/>
        </p:nvCxnSpPr>
        <p:spPr>
          <a:xfrm flipV="1">
            <a:off x="3403600" y="4901246"/>
            <a:ext cx="128337" cy="6678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7D4535E-96D8-4A82-8A9A-BDB3611E84BA}"/>
              </a:ext>
            </a:extLst>
          </p:cNvPr>
          <p:cNvSpPr txBox="1"/>
          <p:nvPr/>
        </p:nvSpPr>
        <p:spPr>
          <a:xfrm>
            <a:off x="2204720" y="5569131"/>
            <a:ext cx="2987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Scaling on the time and position axes differ</a:t>
            </a:r>
          </a:p>
        </p:txBody>
      </p:sp>
    </p:spTree>
    <p:extLst>
      <p:ext uri="{BB962C8B-B14F-4D97-AF65-F5344CB8AC3E}">
        <p14:creationId xmlns:p14="http://schemas.microsoft.com/office/powerpoint/2010/main" val="32945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993A6-AD72-473E-97D9-08EABA48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Correct Response Rates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E884169B-60CD-4029-9E4B-DDEA629070EE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ASU </a:t>
            </a:r>
            <a:r>
              <a:rPr lang="en-US" sz="3000" i="1" dirty="0"/>
              <a:t>Tempe</a:t>
            </a:r>
            <a:r>
              <a:rPr lang="en-US" sz="3000" dirty="0"/>
              <a:t> campus averages: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PHY 131, 2</a:t>
            </a:r>
            <a:r>
              <a:rPr lang="en-US" sz="3000" baseline="30000" dirty="0"/>
              <a:t>nd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=214): </a:t>
            </a:r>
            <a:r>
              <a:rPr lang="en-US" sz="3000" b="1" dirty="0"/>
              <a:t>53%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</a:p>
          <a:p>
            <a:pPr marL="0" indent="0">
              <a:buNone/>
            </a:pPr>
            <a:r>
              <a:rPr lang="en-US" sz="3000" dirty="0"/>
              <a:t>	PHY 121, 1</a:t>
            </a:r>
            <a:r>
              <a:rPr lang="en-US" sz="3000" baseline="30000" dirty="0"/>
              <a:t>st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=329): </a:t>
            </a:r>
            <a:r>
              <a:rPr lang="en-US" sz="3000" b="1" dirty="0"/>
              <a:t>56%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	</a:t>
            </a:r>
            <a:r>
              <a:rPr lang="en-US" sz="3000" dirty="0"/>
              <a:t>PHY 111, 1</a:t>
            </a:r>
            <a:r>
              <a:rPr lang="en-US" sz="3000" baseline="30000" dirty="0"/>
              <a:t>st</a:t>
            </a:r>
            <a:r>
              <a:rPr lang="en-US" sz="3000" dirty="0"/>
              <a:t> semester algebra-based course, (</a:t>
            </a:r>
            <a:r>
              <a:rPr lang="en-US" sz="3000" i="1" dirty="0"/>
              <a:t>N</a:t>
            </a:r>
            <a:r>
              <a:rPr lang="en-US" sz="3000" dirty="0"/>
              <a:t>=305): </a:t>
            </a:r>
            <a:r>
              <a:rPr lang="en-US" sz="3000" b="1" dirty="0"/>
              <a:t>43%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sz="3000" b="1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sz="3000" b="1" dirty="0"/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3000" b="1" dirty="0"/>
              <a:t>About </a:t>
            </a:r>
            <a:r>
              <a:rPr lang="en-US" sz="3000" b="1" dirty="0">
                <a:solidFill>
                  <a:srgbClr val="FF0000"/>
                </a:solidFill>
              </a:rPr>
              <a:t>40%-60% </a:t>
            </a:r>
            <a:r>
              <a:rPr lang="en-US" sz="3000" b="1" dirty="0"/>
              <a:t>of students could not find the slope</a:t>
            </a:r>
          </a:p>
        </p:txBody>
      </p:sp>
    </p:spTree>
    <p:extLst>
      <p:ext uri="{BB962C8B-B14F-4D97-AF65-F5344CB8AC3E}">
        <p14:creationId xmlns:p14="http://schemas.microsoft.com/office/powerpoint/2010/main" val="371228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840D8-C990-4276-81A1-F97FA516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Slope Question Errors Observed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1B72D7-9E15-449E-A7A6-E33153ED86E0}"/>
                  </a:ext>
                </a:extLst>
              </p:cNvPr>
              <p:cNvSpPr/>
              <p:nvPr/>
            </p:nvSpPr>
            <p:spPr>
              <a:xfrm>
                <a:off x="1791383" y="5714691"/>
                <a:ext cx="9424194" cy="75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/>
                <a:r>
                  <a:rPr lang="en-US" sz="3000" b="1" dirty="0"/>
                  <a:t>About </a:t>
                </a:r>
                <a:r>
                  <a:rPr lang="en-US" sz="3000" b="1" dirty="0">
                    <a:solidFill>
                      <a:srgbClr val="FF0000"/>
                    </a:solidFill>
                  </a:rPr>
                  <a:t>50%-70% </a:t>
                </a:r>
                <a:r>
                  <a:rPr lang="en-US" sz="3000" b="1" dirty="0"/>
                  <a:t>of incorrect responses were  </a:t>
                </a:r>
                <a14:m>
                  <m:oMath xmlns:m="http://schemas.openxmlformats.org/officeDocument/2006/math"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"</m:t>
                    </m:r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endParaRPr lang="en-US" sz="3000" b="1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1B72D7-9E15-449E-A7A6-E33153ED86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383" y="5714691"/>
                <a:ext cx="9424194" cy="759247"/>
              </a:xfrm>
              <a:prstGeom prst="rect">
                <a:avLst/>
              </a:prstGeom>
              <a:blipFill>
                <a:blip r:embed="rId2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7A0119C-A2B7-4810-8F22-07108FB22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77" y="1325562"/>
            <a:ext cx="5852172" cy="43891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C24174-DEA1-48D4-9F08-6AA4469A6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" y="1325562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3D1D-65C4-4E5D-9291-3A78D524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Question Carelessness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755A-E819-46A6-B214-086D1D222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seem to assume scaling on the x-axis is equal to that of the y-axis </a:t>
            </a:r>
          </a:p>
          <a:p>
            <a:r>
              <a:rPr lang="en-US" dirty="0"/>
              <a:t>Students count boxes rather than checking the numeric scaling of the axes</a:t>
            </a:r>
          </a:p>
          <a:p>
            <a:r>
              <a:rPr lang="en-US" dirty="0"/>
              <a:t>Only ≈5% of all students included units in their answer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Correct response rates increase </a:t>
            </a:r>
            <a:r>
              <a:rPr lang="en-US" b="1" dirty="0">
                <a:solidFill>
                  <a:srgbClr val="FF0000"/>
                </a:solidFill>
              </a:rPr>
              <a:t>25-55% </a:t>
            </a:r>
            <a:r>
              <a:rPr lang="en-US" b="1" dirty="0"/>
              <a:t>when scaling of axes is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7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EC15-27A2-47FA-AB09-78AAFAC9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135"/>
            <a:ext cx="10515600" cy="1325563"/>
          </a:xfrm>
        </p:spPr>
        <p:txBody>
          <a:bodyPr/>
          <a:lstStyle/>
          <a:p>
            <a:r>
              <a:rPr lang="en-US" dirty="0"/>
              <a:t>Basic Geometry – Area of Circle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43339-212A-4281-BA94-C242EE264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591" y="1730013"/>
            <a:ext cx="2724213" cy="31858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E8AF5A-6453-4CB4-A7F5-D324340E8138}"/>
                  </a:ext>
                </a:extLst>
              </p:cNvPr>
              <p:cNvSpPr txBox="1"/>
              <p:nvPr/>
            </p:nvSpPr>
            <p:spPr>
              <a:xfrm>
                <a:off x="4311591" y="5599802"/>
                <a:ext cx="29600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E8AF5A-6453-4CB4-A7F5-D324340E8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591" y="5599802"/>
                <a:ext cx="2960017" cy="523220"/>
              </a:xfrm>
              <a:prstGeom prst="rect">
                <a:avLst/>
              </a:prstGeom>
              <a:blipFill>
                <a:blip r:embed="rId3"/>
                <a:stretch>
                  <a:fillRect l="-4115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0F87C99-E475-4BF0-ABCB-7141489A98A3}"/>
              </a:ext>
            </a:extLst>
          </p:cNvPr>
          <p:cNvSpPr/>
          <p:nvPr/>
        </p:nvSpPr>
        <p:spPr>
          <a:xfrm>
            <a:off x="4311591" y="5270820"/>
            <a:ext cx="2724212" cy="1181184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DB6D-8997-4903-AEBE-A9890E3D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Circle Correct Response Rates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ED669509-3514-466F-9F43-5B54083FA20E}"/>
              </a:ext>
            </a:extLst>
          </p:cNvPr>
          <p:cNvSpPr txBox="1">
            <a:spLocks/>
          </p:cNvSpPr>
          <p:nvPr/>
        </p:nvSpPr>
        <p:spPr>
          <a:xfrm>
            <a:off x="931333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ASU </a:t>
            </a:r>
            <a:r>
              <a:rPr lang="en-US" sz="3000" i="1" dirty="0"/>
              <a:t>Tempe</a:t>
            </a:r>
            <a:r>
              <a:rPr lang="en-US" sz="3000" dirty="0"/>
              <a:t> campus averages: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PHY 131, 2</a:t>
            </a:r>
            <a:r>
              <a:rPr lang="en-US" sz="3000" baseline="30000" dirty="0"/>
              <a:t>nd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=207): </a:t>
            </a:r>
            <a:r>
              <a:rPr lang="en-US" sz="3000" b="1" dirty="0"/>
              <a:t>76%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dirty="0"/>
              <a:t>PHY 121, 1</a:t>
            </a:r>
            <a:r>
              <a:rPr lang="en-US" sz="3000" baseline="30000" dirty="0"/>
              <a:t>st</a:t>
            </a:r>
            <a:r>
              <a:rPr lang="en-US" sz="3000" dirty="0"/>
              <a:t> semester calculus-based course, (</a:t>
            </a:r>
            <a:r>
              <a:rPr lang="en-US" sz="3000" i="1" dirty="0"/>
              <a:t>N</a:t>
            </a:r>
            <a:r>
              <a:rPr lang="en-US" sz="3000" dirty="0"/>
              <a:t>=313): </a:t>
            </a:r>
            <a:r>
              <a:rPr lang="en-US" sz="3000" b="1" dirty="0"/>
              <a:t>75%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	PHY 111, 1</a:t>
            </a:r>
            <a:r>
              <a:rPr lang="en-US" sz="3000" baseline="30000" dirty="0"/>
              <a:t>st</a:t>
            </a:r>
            <a:r>
              <a:rPr lang="en-US" sz="3000" dirty="0"/>
              <a:t> semester algebra-based course, (</a:t>
            </a:r>
            <a:r>
              <a:rPr lang="en-US" sz="3000" i="1" dirty="0"/>
              <a:t>N</a:t>
            </a:r>
            <a:r>
              <a:rPr lang="en-US" sz="3000" dirty="0"/>
              <a:t>=277): </a:t>
            </a:r>
            <a:r>
              <a:rPr lang="en-US" sz="3000" b="1" dirty="0"/>
              <a:t>77%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/>
              <a:t>About </a:t>
            </a:r>
            <a:r>
              <a:rPr lang="en-US" sz="3000" b="1" dirty="0">
                <a:solidFill>
                  <a:srgbClr val="FF0000"/>
                </a:solidFill>
              </a:rPr>
              <a:t>25% </a:t>
            </a:r>
            <a:r>
              <a:rPr lang="en-US" sz="3000" b="1" dirty="0"/>
              <a:t>of students were not able to find the area of a circle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4289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C171-A7D8-4030-9BA2-4639D147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Circle Errors Observed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9490E6-D5EB-403D-AA79-0BD51694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77359"/>
            <a:ext cx="5852172" cy="4389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CC9FBA-4AEA-4EF7-B363-082686C24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7360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2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5299</TotalTime>
  <Words>624</Words>
  <Application>Microsoft Office PowerPoint</Application>
  <PresentationFormat>Widescreen</PresentationFormat>
  <Paragraphs>153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Investigating Student Difficulties in Solving Basic Mathematics Problems  </vt:lpstr>
      <vt:lpstr>Overview</vt:lpstr>
      <vt:lpstr>Finding the Slope of a Line</vt:lpstr>
      <vt:lpstr>Slope Correct Response Rates</vt:lpstr>
      <vt:lpstr>Slope Question Errors Observed</vt:lpstr>
      <vt:lpstr>Slope Question Carelessness</vt:lpstr>
      <vt:lpstr>Basic Geometry – Area of Circle</vt:lpstr>
      <vt:lpstr>Area of Circle Correct Response Rates</vt:lpstr>
      <vt:lpstr>Area of Circle Errors Observed</vt:lpstr>
      <vt:lpstr>Numeric vs Symbolic Questions</vt:lpstr>
      <vt:lpstr>Simultaneous Equations: Symbolic vs Numeric</vt:lpstr>
      <vt:lpstr>Numeric vs Symbolic: Simultaneous Equations</vt:lpstr>
      <vt:lpstr>Simultaneous Equations Errors Observed</vt:lpstr>
      <vt:lpstr>Example of not isolating x in simultaneous equations</vt:lpstr>
      <vt:lpstr>Kinematic Equation Problem Numeric vs Symbolic</vt:lpstr>
      <vt:lpstr>Numeric vs Symbolic: Kinematic Equation</vt:lpstr>
      <vt:lpstr>Kinematic Equation Problem Errors Observed</vt:lpstr>
      <vt:lpstr>Example of common error with fractions</vt:lpstr>
      <vt:lpstr>Example of common error with fractions</vt:lpstr>
      <vt:lpstr>Summary</vt:lpstr>
      <vt:lpstr>PowerPoint Presentation</vt:lpstr>
      <vt:lpstr>Basic Geometry – Finding Areas </vt:lpstr>
      <vt:lpstr>Area of Triangle Correct Response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Physics Students’ Difficulties in Solving Symbolic Algebra Problems  </dc:title>
  <dc:creator>Dakota King</dc:creator>
  <cp:lastModifiedBy>Dakota King</cp:lastModifiedBy>
  <cp:revision>52</cp:revision>
  <dcterms:created xsi:type="dcterms:W3CDTF">2019-01-09T01:45:57Z</dcterms:created>
  <dcterms:modified xsi:type="dcterms:W3CDTF">2019-01-14T13:21:54Z</dcterms:modified>
</cp:coreProperties>
</file>