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12" r:id="rId3"/>
    <p:sldId id="257" r:id="rId4"/>
    <p:sldId id="591" r:id="rId5"/>
    <p:sldId id="310" r:id="rId6"/>
    <p:sldId id="314" r:id="rId7"/>
    <p:sldId id="320" r:id="rId8"/>
    <p:sldId id="328" r:id="rId9"/>
    <p:sldId id="288" r:id="rId10"/>
    <p:sldId id="306" r:id="rId11"/>
    <p:sldId id="322" r:id="rId12"/>
    <p:sldId id="323" r:id="rId13"/>
    <p:sldId id="317" r:id="rId14"/>
    <p:sldId id="318" r:id="rId15"/>
    <p:sldId id="319" r:id="rId16"/>
    <p:sldId id="325" r:id="rId17"/>
    <p:sldId id="324" r:id="rId18"/>
    <p:sldId id="327" r:id="rId19"/>
    <p:sldId id="333" r:id="rId20"/>
    <p:sldId id="334" r:id="rId21"/>
    <p:sldId id="336" r:id="rId22"/>
    <p:sldId id="337" r:id="rId23"/>
    <p:sldId id="33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5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23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1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144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6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50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9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3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8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9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1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3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50760-3DB3-488E-A40E-8EB4332DE3A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76B20-8672-4E7F-A9E2-63AFD6716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D2A3BBC-C187-4F78-A6F8-52F4717FD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524" y="1235648"/>
            <a:ext cx="10158952" cy="2978134"/>
          </a:xfrm>
        </p:spPr>
        <p:txBody>
          <a:bodyPr>
            <a:normAutofit/>
          </a:bodyPr>
          <a:lstStyle/>
          <a:p>
            <a:r>
              <a:rPr lang="en-US" sz="4200" b="1" dirty="0"/>
              <a:t>Exploring Student Difficulties in Mathematics Used in Introductory Physics</a:t>
            </a:r>
            <a:br>
              <a:rPr lang="en-US" dirty="0"/>
            </a:br>
            <a:br>
              <a:rPr lang="en-US" sz="4000" dirty="0"/>
            </a:br>
            <a:endParaRPr lang="en-US" sz="3800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FC664C4-A527-4415-A6BC-30A79EF73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9158" y="3966590"/>
            <a:ext cx="9144000" cy="1655762"/>
          </a:xfrm>
        </p:spPr>
        <p:txBody>
          <a:bodyPr>
            <a:normAutofit/>
          </a:bodyPr>
          <a:lstStyle/>
          <a:p>
            <a:r>
              <a:rPr lang="en-US" sz="2600" dirty="0"/>
              <a:t>Dakota H. King and David E. Meltzer</a:t>
            </a:r>
          </a:p>
          <a:p>
            <a:r>
              <a:rPr lang="en-US" sz="2600" dirty="0"/>
              <a:t>Arizona State University</a:t>
            </a:r>
          </a:p>
          <a:p>
            <a:r>
              <a:rPr lang="en-US" sz="2600" dirty="0"/>
              <a:t>Supported in part by NSF DUE #1504986</a:t>
            </a:r>
          </a:p>
        </p:txBody>
      </p:sp>
    </p:spTree>
    <p:extLst>
      <p:ext uri="{BB962C8B-B14F-4D97-AF65-F5344CB8AC3E}">
        <p14:creationId xmlns:p14="http://schemas.microsoft.com/office/powerpoint/2010/main" val="3082114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3C1A-CABC-4C65-83F2-6524B33DE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77" y="-1062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Example of Multiplication Error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B7D04B-C21F-4B0F-A316-9E67CE433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47" y="1109187"/>
            <a:ext cx="9424477" cy="5310466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8037AC1-ADA0-422B-975F-1167E5E66852}"/>
              </a:ext>
            </a:extLst>
          </p:cNvPr>
          <p:cNvSpPr txBox="1"/>
          <p:nvPr/>
        </p:nvSpPr>
        <p:spPr>
          <a:xfrm>
            <a:off x="1706251" y="4671105"/>
            <a:ext cx="29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Correct expression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EC30D4-0AB7-4C65-9605-07E26573077B}"/>
              </a:ext>
            </a:extLst>
          </p:cNvPr>
          <p:cNvCxnSpPr>
            <a:cxnSpLocks/>
          </p:cNvCxnSpPr>
          <p:nvPr/>
        </p:nvCxnSpPr>
        <p:spPr>
          <a:xfrm flipV="1">
            <a:off x="2955303" y="4364609"/>
            <a:ext cx="159470" cy="4387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F00886B-2392-4AA4-98D4-B3DA4086EBCF}"/>
              </a:ext>
            </a:extLst>
          </p:cNvPr>
          <p:cNvSpPr txBox="1"/>
          <p:nvPr/>
        </p:nvSpPr>
        <p:spPr>
          <a:xfrm>
            <a:off x="4886228" y="3198167"/>
            <a:ext cx="296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Error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AD1EF5E-02C8-4CEB-9013-10A0EB43E545}"/>
              </a:ext>
            </a:extLst>
          </p:cNvPr>
          <p:cNvCxnSpPr>
            <a:cxnSpLocks/>
          </p:cNvCxnSpPr>
          <p:nvPr/>
        </p:nvCxnSpPr>
        <p:spPr>
          <a:xfrm>
            <a:off x="5282500" y="3616374"/>
            <a:ext cx="477654" cy="4062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9FDB1973-0993-4F44-8740-CF108E7C03E7}"/>
              </a:ext>
            </a:extLst>
          </p:cNvPr>
          <p:cNvSpPr/>
          <p:nvPr/>
        </p:nvSpPr>
        <p:spPr>
          <a:xfrm>
            <a:off x="356647" y="2234154"/>
            <a:ext cx="7995501" cy="32051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30A33B-A36C-4E39-9FCC-0927AB81B026}"/>
              </a:ext>
            </a:extLst>
          </p:cNvPr>
          <p:cNvSpPr/>
          <p:nvPr/>
        </p:nvSpPr>
        <p:spPr>
          <a:xfrm>
            <a:off x="5839889" y="3846136"/>
            <a:ext cx="1569579" cy="9571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3E2A63-4EC6-4EA5-B50E-8B88A164695E}"/>
              </a:ext>
            </a:extLst>
          </p:cNvPr>
          <p:cNvSpPr/>
          <p:nvPr/>
        </p:nvSpPr>
        <p:spPr>
          <a:xfrm>
            <a:off x="2524798" y="3431853"/>
            <a:ext cx="1429777" cy="9098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4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3" grpId="0" animBg="1"/>
      <p:bldP spid="4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16DC2-3F1A-4B4F-8D20-6A2DD4A23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Example of Squaring Error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A5100A-A1A3-4187-A870-A16FB57D9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96" y="1048147"/>
            <a:ext cx="9914286" cy="5509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E3CAF3-7A0C-4E75-B717-30685133E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6832" y="1687835"/>
            <a:ext cx="3028950" cy="304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44C745-A12B-4607-AE69-55C07A52ABA3}"/>
              </a:ext>
            </a:extLst>
          </p:cNvPr>
          <p:cNvSpPr txBox="1"/>
          <p:nvPr/>
        </p:nvSpPr>
        <p:spPr>
          <a:xfrm>
            <a:off x="9209281" y="2971800"/>
            <a:ext cx="2330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Not squaring the denominator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91B092-8D89-46D1-9035-ABC5ED93A970}"/>
              </a:ext>
            </a:extLst>
          </p:cNvPr>
          <p:cNvSpPr/>
          <p:nvPr/>
        </p:nvSpPr>
        <p:spPr>
          <a:xfrm>
            <a:off x="3520353" y="1048147"/>
            <a:ext cx="2689946" cy="3538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C65C6C9-4495-4569-9466-7CB1E6FFF4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73" r="48592" b="32842"/>
          <a:stretch/>
        </p:blipFill>
        <p:spPr>
          <a:xfrm>
            <a:off x="3396428" y="1121830"/>
            <a:ext cx="2630797" cy="369993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73D8F3FD-4109-42FF-8517-622F09AB6A0B}"/>
              </a:ext>
            </a:extLst>
          </p:cNvPr>
          <p:cNvSpPr/>
          <p:nvPr/>
        </p:nvSpPr>
        <p:spPr>
          <a:xfrm>
            <a:off x="4469633" y="2971799"/>
            <a:ext cx="783700" cy="9243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B39B86-A263-4C48-9EF9-04E053D9560D}"/>
              </a:ext>
            </a:extLst>
          </p:cNvPr>
          <p:cNvCxnSpPr>
            <a:cxnSpLocks/>
          </p:cNvCxnSpPr>
          <p:nvPr/>
        </p:nvCxnSpPr>
        <p:spPr>
          <a:xfrm flipV="1">
            <a:off x="5310605" y="2373710"/>
            <a:ext cx="1762729" cy="10552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4C59F468-F30C-4451-A951-6031F707E72D}"/>
              </a:ext>
            </a:extLst>
          </p:cNvPr>
          <p:cNvSpPr/>
          <p:nvPr/>
        </p:nvSpPr>
        <p:spPr>
          <a:xfrm>
            <a:off x="7073334" y="1648652"/>
            <a:ext cx="783700" cy="9243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4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4E66A-8C2C-40E1-97C0-6D172C0C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Example of Division Error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644125-96A2-48F0-BA46-9FFFAF172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201" y="1202097"/>
            <a:ext cx="9130370" cy="521735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0B458DF-6AC2-42C6-99BB-074225A4A128}"/>
              </a:ext>
            </a:extLst>
          </p:cNvPr>
          <p:cNvCxnSpPr>
            <a:cxnSpLocks/>
          </p:cNvCxnSpPr>
          <p:nvPr/>
        </p:nvCxnSpPr>
        <p:spPr>
          <a:xfrm>
            <a:off x="4293221" y="3198542"/>
            <a:ext cx="97015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90D88C-50C4-47D1-8699-3A656A71C368}"/>
              </a:ext>
            </a:extLst>
          </p:cNvPr>
          <p:cNvCxnSpPr>
            <a:cxnSpLocks/>
          </p:cNvCxnSpPr>
          <p:nvPr/>
        </p:nvCxnSpPr>
        <p:spPr>
          <a:xfrm>
            <a:off x="4258529" y="4490225"/>
            <a:ext cx="97015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FD2AB27-8FBB-44D7-AC54-92D3952C4431}"/>
              </a:ext>
            </a:extLst>
          </p:cNvPr>
          <p:cNvCxnSpPr/>
          <p:nvPr/>
        </p:nvCxnSpPr>
        <p:spPr>
          <a:xfrm>
            <a:off x="4293221" y="3198542"/>
            <a:ext cx="0" cy="12916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A56F84D-7504-47E9-AA15-15E23F066780}"/>
              </a:ext>
            </a:extLst>
          </p:cNvPr>
          <p:cNvCxnSpPr/>
          <p:nvPr/>
        </p:nvCxnSpPr>
        <p:spPr>
          <a:xfrm flipH="1">
            <a:off x="2274849" y="3844383"/>
            <a:ext cx="20183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7C5B46A-B1A5-40C7-8CAE-79BA1B11A912}"/>
              </a:ext>
            </a:extLst>
          </p:cNvPr>
          <p:cNvSpPr txBox="1"/>
          <p:nvPr/>
        </p:nvSpPr>
        <p:spPr>
          <a:xfrm>
            <a:off x="44602" y="3289896"/>
            <a:ext cx="2230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Division of fractions error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A48AEB1-FD39-4850-8AF7-179693F9DDFD}"/>
              </a:ext>
            </a:extLst>
          </p:cNvPr>
          <p:cNvSpPr/>
          <p:nvPr/>
        </p:nvSpPr>
        <p:spPr>
          <a:xfrm>
            <a:off x="5263377" y="2186609"/>
            <a:ext cx="1385889" cy="1657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5204952-1016-4C53-AEEC-B14B9470A49A}"/>
              </a:ext>
            </a:extLst>
          </p:cNvPr>
          <p:cNvSpPr/>
          <p:nvPr/>
        </p:nvSpPr>
        <p:spPr>
          <a:xfrm>
            <a:off x="5228685" y="3934141"/>
            <a:ext cx="2040646" cy="10137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6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33864-38E8-4A05-8338-B14F605E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Testing Operational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92D27-0B59-4CA9-875B-ABF01142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8713"/>
            <a:ext cx="10515600" cy="4351338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3200" dirty="0"/>
              <a:t>To help better understand the errors occurring on the symbolic problem, we asked basic questions to test math skills at the middle-school level</a:t>
            </a:r>
          </a:p>
          <a:p>
            <a:pPr>
              <a:spcBef>
                <a:spcPts val="2400"/>
              </a:spcBef>
            </a:pPr>
            <a:r>
              <a:rPr lang="en-US" sz="3200" dirty="0"/>
              <a:t>We wanted to reduce the complexity of the problem in order to isolate errors</a:t>
            </a:r>
          </a:p>
          <a:p>
            <a:pPr lvl="1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3200" dirty="0"/>
              <a:t>“Complexity” implies, among other things, the number of steps involved in the problem</a:t>
            </a:r>
          </a:p>
          <a:p>
            <a:pPr>
              <a:spcBef>
                <a:spcPts val="2400"/>
              </a:spcBef>
            </a:pPr>
            <a:r>
              <a:rPr lang="en-US" sz="3200" dirty="0"/>
              <a:t>We administered three problems on the manipulation of fractions which were directly related to the kinematic equation algebra problem </a:t>
            </a:r>
          </a:p>
        </p:txBody>
      </p:sp>
    </p:spTree>
    <p:extLst>
      <p:ext uri="{BB962C8B-B14F-4D97-AF65-F5344CB8AC3E}">
        <p14:creationId xmlns:p14="http://schemas.microsoft.com/office/powerpoint/2010/main" val="402870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562A-6D9A-4C37-BEAA-16915C33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0829"/>
            <a:ext cx="10515600" cy="1000114"/>
          </a:xfrm>
        </p:spPr>
        <p:txBody>
          <a:bodyPr/>
          <a:lstStyle/>
          <a:p>
            <a:pPr algn="ctr"/>
            <a:r>
              <a:rPr lang="en-US" b="1" dirty="0"/>
              <a:t>Fractions – 3 Problems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D10CC-DB40-4FDB-ACED-BC146D265D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3" t="2661" r="6525" b="6395"/>
          <a:stretch/>
        </p:blipFill>
        <p:spPr>
          <a:xfrm>
            <a:off x="523875" y="1259542"/>
            <a:ext cx="4262284" cy="2238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4C8565-7320-459C-B5D4-884058EBAA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28" t="7170" r="2747" b="11029"/>
          <a:stretch/>
        </p:blipFill>
        <p:spPr>
          <a:xfrm>
            <a:off x="6120074" y="1188622"/>
            <a:ext cx="5609699" cy="23444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B3BD0E3-1C4A-48BC-9032-4FEE1BD4D145}"/>
              </a:ext>
            </a:extLst>
          </p:cNvPr>
          <p:cNvSpPr/>
          <p:nvPr/>
        </p:nvSpPr>
        <p:spPr>
          <a:xfrm>
            <a:off x="523875" y="1132574"/>
            <a:ext cx="4413918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456E9E-B7D5-4A28-8239-A5536AE90424}"/>
              </a:ext>
            </a:extLst>
          </p:cNvPr>
          <p:cNvSpPr/>
          <p:nvPr/>
        </p:nvSpPr>
        <p:spPr>
          <a:xfrm>
            <a:off x="5934074" y="1132574"/>
            <a:ext cx="5981700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59ECD0-71BE-4D80-98A3-94B9B4B8C1F0}"/>
              </a:ext>
            </a:extLst>
          </p:cNvPr>
          <p:cNvSpPr txBox="1"/>
          <p:nvPr/>
        </p:nvSpPr>
        <p:spPr>
          <a:xfrm>
            <a:off x="462226" y="623509"/>
            <a:ext cx="3209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Symbolic </a:t>
            </a:r>
            <a:r>
              <a:rPr lang="en-US" sz="2400" b="1" dirty="0"/>
              <a:t>Multiplication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F05C4F-B2D6-4F5B-AF04-7153BF64238C}"/>
              </a:ext>
            </a:extLst>
          </p:cNvPr>
          <p:cNvSpPr txBox="1"/>
          <p:nvPr/>
        </p:nvSpPr>
        <p:spPr>
          <a:xfrm>
            <a:off x="5826048" y="623509"/>
            <a:ext cx="3209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Symbolic </a:t>
            </a:r>
            <a:r>
              <a:rPr lang="en-US" sz="2400" b="1" dirty="0"/>
              <a:t>Division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CC75B1-5EC4-4255-96A5-9FEDCD082989}"/>
              </a:ext>
            </a:extLst>
          </p:cNvPr>
          <p:cNvSpPr txBox="1"/>
          <p:nvPr/>
        </p:nvSpPr>
        <p:spPr>
          <a:xfrm>
            <a:off x="4163168" y="1132574"/>
            <a:ext cx="715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(1)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1EAE26-AE34-4A1F-9C60-37698226F878}"/>
              </a:ext>
            </a:extLst>
          </p:cNvPr>
          <p:cNvSpPr txBox="1"/>
          <p:nvPr/>
        </p:nvSpPr>
        <p:spPr>
          <a:xfrm>
            <a:off x="11230019" y="1141222"/>
            <a:ext cx="715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(2)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5719D24-AD70-4F45-86ED-E5D5489B72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546" t="3814" r="9734"/>
          <a:stretch/>
        </p:blipFill>
        <p:spPr>
          <a:xfrm>
            <a:off x="3572540" y="4374495"/>
            <a:ext cx="4337122" cy="244792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22C4191-DB81-478E-A20E-0103C4717F7E}"/>
              </a:ext>
            </a:extLst>
          </p:cNvPr>
          <p:cNvSpPr/>
          <p:nvPr/>
        </p:nvSpPr>
        <p:spPr>
          <a:xfrm>
            <a:off x="2730834" y="4382051"/>
            <a:ext cx="5981700" cy="2447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DCFD44-D1B0-41AA-A2FE-7FAA6EAD177D}"/>
              </a:ext>
            </a:extLst>
          </p:cNvPr>
          <p:cNvSpPr txBox="1"/>
          <p:nvPr/>
        </p:nvSpPr>
        <p:spPr>
          <a:xfrm>
            <a:off x="2724148" y="3893788"/>
            <a:ext cx="3209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Exponent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5BCD25-2935-4B0F-BEE3-2880D7B7B1E4}"/>
              </a:ext>
            </a:extLst>
          </p:cNvPr>
          <p:cNvSpPr txBox="1"/>
          <p:nvPr/>
        </p:nvSpPr>
        <p:spPr>
          <a:xfrm>
            <a:off x="8035377" y="4382051"/>
            <a:ext cx="715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350051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2" grpId="0"/>
      <p:bldP spid="14" grpId="0"/>
      <p:bldP spid="16" grpId="0"/>
      <p:bldP spid="18" grpId="0" animBg="1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30EB-433F-47D3-AE77-65224A88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505"/>
            <a:ext cx="12028602" cy="152061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(1) </a:t>
            </a:r>
            <a:r>
              <a:rPr lang="en-US" b="1" dirty="0"/>
              <a:t>Correct Response Rates (multiplication)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563E375-5149-4F58-97BE-3D86784A3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3139744"/>
            <a:ext cx="11547835" cy="4351338"/>
          </a:xfrm>
        </p:spPr>
        <p:txBody>
          <a:bodyPr>
            <a:normAutofit/>
          </a:bodyPr>
          <a:lstStyle/>
          <a:p>
            <a:r>
              <a:rPr lang="en-US" sz="3200" dirty="0"/>
              <a:t>ASU </a:t>
            </a:r>
            <a:r>
              <a:rPr lang="en-US" sz="3200" i="1" dirty="0"/>
              <a:t>Tempe</a:t>
            </a:r>
            <a:r>
              <a:rPr lang="en-US" sz="3200" dirty="0"/>
              <a:t> campus averages:</a:t>
            </a:r>
          </a:p>
          <a:p>
            <a:pPr marL="0" indent="0">
              <a:buNone/>
            </a:pPr>
            <a:r>
              <a:rPr lang="en-US" sz="3200" dirty="0"/>
              <a:t>	1</a:t>
            </a:r>
            <a:r>
              <a:rPr lang="en-US" sz="3200" baseline="30000" dirty="0"/>
              <a:t>st</a:t>
            </a:r>
            <a:r>
              <a:rPr lang="en-US" sz="3200" dirty="0"/>
              <a:t> semester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calculus</a:t>
            </a:r>
            <a:r>
              <a:rPr lang="en-US" sz="3200" dirty="0"/>
              <a:t>-based course, (</a:t>
            </a:r>
            <a:r>
              <a:rPr lang="en-US" sz="3200" i="1" dirty="0"/>
              <a:t>N</a:t>
            </a:r>
            <a:r>
              <a:rPr lang="en-US" sz="3200" dirty="0"/>
              <a:t>=95): </a:t>
            </a:r>
            <a:r>
              <a:rPr lang="en-US" sz="3200" b="1" dirty="0"/>
              <a:t>96%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dirty="0"/>
              <a:t>ASU </a:t>
            </a:r>
            <a:r>
              <a:rPr lang="en-US" sz="3200" i="1" dirty="0"/>
              <a:t>Polytechnic</a:t>
            </a:r>
            <a:r>
              <a:rPr lang="en-US" sz="3200" dirty="0"/>
              <a:t> campus averages: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calculus</a:t>
            </a:r>
            <a:r>
              <a:rPr lang="en-US" sz="3200" dirty="0"/>
              <a:t>-based course, (</a:t>
            </a:r>
            <a:r>
              <a:rPr lang="en-US" sz="3200" i="1" dirty="0"/>
              <a:t>N</a:t>
            </a:r>
            <a:r>
              <a:rPr lang="en-US" sz="3200" dirty="0"/>
              <a:t>=69): </a:t>
            </a:r>
            <a:r>
              <a:rPr lang="en-US" sz="3200" b="1" dirty="0"/>
              <a:t>75%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103781-5517-41BD-931F-FE78E4B693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3" t="2661" r="56592" b="59720"/>
          <a:stretch/>
        </p:blipFill>
        <p:spPr>
          <a:xfrm>
            <a:off x="4953013" y="1522205"/>
            <a:ext cx="2285974" cy="117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30EB-433F-47D3-AE77-65224A88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16"/>
            <a:ext cx="12028602" cy="152061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(2) </a:t>
            </a:r>
            <a:r>
              <a:rPr lang="en-US" b="1" dirty="0"/>
              <a:t>Correct Response Rates (division)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563E375-5149-4F58-97BE-3D86784A3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003" y="3185027"/>
            <a:ext cx="11547835" cy="4351338"/>
          </a:xfrm>
        </p:spPr>
        <p:txBody>
          <a:bodyPr>
            <a:normAutofit/>
          </a:bodyPr>
          <a:lstStyle/>
          <a:p>
            <a:r>
              <a:rPr lang="en-US" sz="3200" dirty="0"/>
              <a:t>ASU </a:t>
            </a:r>
            <a:r>
              <a:rPr lang="en-US" sz="3200" i="1" dirty="0"/>
              <a:t>Tempe</a:t>
            </a:r>
            <a:r>
              <a:rPr lang="en-US" sz="3200" dirty="0"/>
              <a:t> campus averages:</a:t>
            </a:r>
          </a:p>
          <a:p>
            <a:pPr marL="0" indent="0">
              <a:buNone/>
            </a:pPr>
            <a:r>
              <a:rPr lang="en-US" sz="3200" dirty="0"/>
              <a:t>	1</a:t>
            </a:r>
            <a:r>
              <a:rPr lang="en-US" sz="3200" baseline="30000" dirty="0"/>
              <a:t>st</a:t>
            </a:r>
            <a:r>
              <a:rPr lang="en-US" sz="3200" dirty="0"/>
              <a:t> semester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calculus</a:t>
            </a:r>
            <a:r>
              <a:rPr lang="en-US" sz="3200" dirty="0"/>
              <a:t>-based course, (</a:t>
            </a:r>
            <a:r>
              <a:rPr lang="en-US" sz="3200" i="1" dirty="0"/>
              <a:t>N</a:t>
            </a:r>
            <a:r>
              <a:rPr lang="en-US" sz="3200" dirty="0"/>
              <a:t>=95): </a:t>
            </a:r>
            <a:r>
              <a:rPr lang="en-US" sz="3200" b="1" dirty="0"/>
              <a:t>92% 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dirty="0"/>
              <a:t>ASU </a:t>
            </a:r>
            <a:r>
              <a:rPr lang="en-US" sz="3200" i="1" dirty="0"/>
              <a:t>Polytechnic</a:t>
            </a:r>
            <a:r>
              <a:rPr lang="en-US" sz="3200" dirty="0"/>
              <a:t> campus averages: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calculus</a:t>
            </a:r>
            <a:r>
              <a:rPr lang="en-US" sz="3200" dirty="0"/>
              <a:t>-based course, (</a:t>
            </a:r>
            <a:r>
              <a:rPr lang="en-US" sz="3200" i="1" dirty="0"/>
              <a:t>N</a:t>
            </a:r>
            <a:r>
              <a:rPr lang="en-US" sz="3200" dirty="0"/>
              <a:t>=69): </a:t>
            </a:r>
            <a:r>
              <a:rPr lang="en-US" sz="3200" b="1" dirty="0"/>
              <a:t>68%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B96120-B3AC-4B8D-A97B-B09B97111E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28" t="7170" r="69668" b="58822"/>
          <a:stretch/>
        </p:blipFill>
        <p:spPr>
          <a:xfrm>
            <a:off x="5112076" y="1524229"/>
            <a:ext cx="1967844" cy="136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5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30EB-433F-47D3-AE77-65224A88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16"/>
            <a:ext cx="12028602" cy="152061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(3) </a:t>
            </a:r>
            <a:r>
              <a:rPr lang="en-US" b="1" dirty="0"/>
              <a:t>Correct Response Rates (exponent)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563E375-5149-4F58-97BE-3D86784A3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003" y="3185027"/>
            <a:ext cx="11547835" cy="4351338"/>
          </a:xfrm>
        </p:spPr>
        <p:txBody>
          <a:bodyPr>
            <a:normAutofit/>
          </a:bodyPr>
          <a:lstStyle/>
          <a:p>
            <a:r>
              <a:rPr lang="en-US" sz="3200" dirty="0"/>
              <a:t>ASU </a:t>
            </a:r>
            <a:r>
              <a:rPr lang="en-US" sz="3200" i="1" dirty="0"/>
              <a:t>Tempe</a:t>
            </a:r>
            <a:r>
              <a:rPr lang="en-US" sz="3200" dirty="0"/>
              <a:t> campus averages:</a:t>
            </a:r>
          </a:p>
          <a:p>
            <a:pPr marL="0" indent="0">
              <a:buNone/>
            </a:pPr>
            <a:r>
              <a:rPr lang="en-US" sz="3200" dirty="0"/>
              <a:t>	1</a:t>
            </a:r>
            <a:r>
              <a:rPr lang="en-US" sz="3200" baseline="30000" dirty="0"/>
              <a:t>st</a:t>
            </a:r>
            <a:r>
              <a:rPr lang="en-US" sz="3200" dirty="0"/>
              <a:t> semester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calculus</a:t>
            </a:r>
            <a:r>
              <a:rPr lang="en-US" sz="3200" dirty="0"/>
              <a:t>-based course, (</a:t>
            </a:r>
            <a:r>
              <a:rPr lang="en-US" sz="3200" i="1" dirty="0"/>
              <a:t>N</a:t>
            </a:r>
            <a:r>
              <a:rPr lang="en-US" sz="3200" dirty="0"/>
              <a:t>=95): </a:t>
            </a:r>
            <a:r>
              <a:rPr lang="en-US" sz="3200" b="1" dirty="0"/>
              <a:t>100% 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dirty="0"/>
              <a:t>ASU </a:t>
            </a:r>
            <a:r>
              <a:rPr lang="en-US" sz="3200" i="1" dirty="0"/>
              <a:t>Polytechnic</a:t>
            </a:r>
            <a:r>
              <a:rPr lang="en-US" sz="3200" dirty="0"/>
              <a:t> campus averages: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calculus</a:t>
            </a:r>
            <a:r>
              <a:rPr lang="en-US" sz="3200" dirty="0"/>
              <a:t>-based course, (</a:t>
            </a:r>
            <a:r>
              <a:rPr lang="en-US" sz="3200" i="1" dirty="0"/>
              <a:t>N</a:t>
            </a:r>
            <a:r>
              <a:rPr lang="en-US" sz="3200" dirty="0"/>
              <a:t>=69): </a:t>
            </a:r>
            <a:r>
              <a:rPr lang="en-US" sz="3200" b="1" dirty="0"/>
              <a:t>91%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0DEB27-7DD2-4D4B-BCD6-C3C57E2E8A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46" t="3814" r="54949" b="53228"/>
          <a:stretch/>
        </p:blipFill>
        <p:spPr>
          <a:xfrm>
            <a:off x="4880342" y="1524229"/>
            <a:ext cx="2267918" cy="127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1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9D6C-C4E8-4793-B21C-F0D642FF5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919" y="1314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Weak Operational Skills, or Carelessness?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B56178-D1D4-460C-93B9-13D1B53B9513}"/>
              </a:ext>
            </a:extLst>
          </p:cNvPr>
          <p:cNvSpPr txBox="1"/>
          <p:nvPr/>
        </p:nvSpPr>
        <p:spPr>
          <a:xfrm>
            <a:off x="734483" y="1288012"/>
            <a:ext cx="1072303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We define “non-operational errors” as all errors that occur when the student has knowledge of the mathematical operations needed to solve steps of a problem but fails to do so correctly, e.g. , from not checking their work, not accessing previously learned skills, or not exercising sufficient care.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Knowledge of how to solve each fraction problem is essential to work the kinematic equation problem correctly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With certain assumptions, we can then estimate the percentage of students that solved the kinematic equation problem incorrectly because of “non-operational errors”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930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8E9F6-BA72-4034-A495-8DA170C3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833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Measuring “Non-Operational Errors”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A527E4-86DA-44BB-9A5F-AD332FB4449A}"/>
              </a:ext>
            </a:extLst>
          </p:cNvPr>
          <p:cNvSpPr txBox="1"/>
          <p:nvPr/>
        </p:nvSpPr>
        <p:spPr>
          <a:xfrm>
            <a:off x="387626" y="1505396"/>
            <a:ext cx="11201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We hypothesize, based on analysis of thousands of written diagnostics, that the majority of errors on the symbolic version were due to errors on one or more of the three “fraction” operations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Therefore, we assume that, if a student responds incorrectly to </a:t>
            </a:r>
            <a:r>
              <a:rPr lang="en-US" sz="3200" dirty="0">
                <a:solidFill>
                  <a:srgbClr val="FF0000"/>
                </a:solidFill>
              </a:rPr>
              <a:t>any </a:t>
            </a:r>
            <a:r>
              <a:rPr lang="en-US" sz="3200" dirty="0"/>
              <a:t>of the three fraction problems, they would probably give an incorrect response to the kinematics problem; we call this an “operational” error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3200" dirty="0"/>
              <a:t>We define any other error as a “non-operational” error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511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9BB3F-584D-49F5-9460-AB325258C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18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52B82-03B3-461E-9DD8-39BE444CA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574"/>
            <a:ext cx="10515600" cy="63212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dirty="0"/>
              <a:t>We’ve administered approximately 4000 math diagnostics to introductory algebra- and calculus-based physics courses since 2016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dirty="0"/>
              <a:t>We asked students high school level mathematics problems stripped of physics context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dirty="0"/>
              <a:t>Our most recent diagnostic included new questions including basic fractions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dirty="0"/>
              <a:t>We continue to focus on analyzing student difficulties with symbolic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8591E-913D-4BB2-8AEA-616AE5EF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586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Calculation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0A0117-81AB-409E-BDA6-85D0E409464A}"/>
                  </a:ext>
                </a:extLst>
              </p:cNvPr>
              <p:cNvSpPr/>
              <p:nvPr/>
            </p:nvSpPr>
            <p:spPr>
              <a:xfrm>
                <a:off x="838200" y="1452149"/>
                <a:ext cx="9843052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32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endParaRPr lang="en-US" sz="32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endParaRPr lang="en-US" sz="3200" b="1" i="1" dirty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en-US" sz="3200" b="1" i="1" dirty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en-US" sz="3200" b="1" i="1" dirty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en-US" sz="3200" b="1" i="1" dirty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       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%+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% ⇒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32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endParaRPr lang="en-US" sz="32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0A0117-81AB-409E-BDA6-85D0E40946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52149"/>
                <a:ext cx="9843052" cy="40318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D024724-E18D-49D0-803C-B821B87A78D9}"/>
              </a:ext>
            </a:extLst>
          </p:cNvPr>
          <p:cNvSpPr txBox="1"/>
          <p:nvPr/>
        </p:nvSpPr>
        <p:spPr>
          <a:xfrm>
            <a:off x="2083923" y="1731581"/>
            <a:ext cx="2123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Percentage of errors that are “operational” errors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C99D40-4B7B-4BDD-B1ED-26CC52733A62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145753" y="3301241"/>
            <a:ext cx="858060" cy="112445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BA8555F-D50A-4C56-919A-870BA1222D04}"/>
              </a:ext>
            </a:extLst>
          </p:cNvPr>
          <p:cNvSpPr txBox="1"/>
          <p:nvPr/>
        </p:nvSpPr>
        <p:spPr>
          <a:xfrm>
            <a:off x="4277248" y="1731581"/>
            <a:ext cx="2244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Percentage of errors that are</a:t>
            </a:r>
          </a:p>
          <a:p>
            <a:r>
              <a:rPr lang="en-US" sz="2400" b="1" dirty="0"/>
              <a:t>“non-operational” errors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B29DDC-566E-431B-BEF3-D183851361B8}"/>
              </a:ext>
            </a:extLst>
          </p:cNvPr>
          <p:cNvCxnSpPr>
            <a:cxnSpLocks/>
          </p:cNvCxnSpPr>
          <p:nvPr/>
        </p:nvCxnSpPr>
        <p:spPr>
          <a:xfrm flipH="1">
            <a:off x="6269719" y="3301241"/>
            <a:ext cx="643560" cy="114616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C6B4CBF-8224-4C03-AD94-19D32124A4D3}"/>
              </a:ext>
            </a:extLst>
          </p:cNvPr>
          <p:cNvCxnSpPr>
            <a:cxnSpLocks/>
          </p:cNvCxnSpPr>
          <p:nvPr/>
        </p:nvCxnSpPr>
        <p:spPr>
          <a:xfrm>
            <a:off x="5134365" y="3670573"/>
            <a:ext cx="0" cy="75512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8CCE163-8FB9-48A5-AE05-5AE6661EED87}"/>
              </a:ext>
            </a:extLst>
          </p:cNvPr>
          <p:cNvSpPr txBox="1"/>
          <p:nvPr/>
        </p:nvSpPr>
        <p:spPr>
          <a:xfrm>
            <a:off x="6913279" y="1731581"/>
            <a:ext cx="2244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Total incorrect response rate (kinematics problem)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96CB37-147D-4CB8-B98B-438F29BDAC52}"/>
              </a:ext>
            </a:extLst>
          </p:cNvPr>
          <p:cNvSpPr/>
          <p:nvPr/>
        </p:nvSpPr>
        <p:spPr>
          <a:xfrm>
            <a:off x="7362211" y="4425696"/>
            <a:ext cx="1699493" cy="4480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  <p:bldP spid="20" grpId="0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8591E-913D-4BB2-8AEA-616AE5EF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586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Calculation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0A0117-81AB-409E-BDA6-85D0E409464A}"/>
                  </a:ext>
                </a:extLst>
              </p:cNvPr>
              <p:cNvSpPr/>
              <p:nvPr/>
            </p:nvSpPr>
            <p:spPr>
              <a:xfrm>
                <a:off x="838200" y="1452149"/>
                <a:ext cx="9843052" cy="3988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32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endParaRPr lang="en-US" sz="32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endParaRPr lang="en-US" sz="3200" b="1" i="1" dirty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en-US" sz="3200" b="1" i="1" dirty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en-US" sz="3200" b="1" i="1" dirty="0">
                  <a:solidFill>
                    <a:schemeClr val="accent5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𝟔𝟎</m:t>
                          </m:r>
                          <m:r>
                            <a:rPr lang="en-US" sz="3200" b="1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~ 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𝟑𝟓</m:t>
                      </m:r>
                      <m:r>
                        <a:rPr lang="en-US" sz="3200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</m:oMath>
                  </m:oMathPara>
                </a14:m>
                <a:endParaRPr lang="en-US" sz="32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endParaRPr lang="en-US" sz="32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0A0117-81AB-409E-BDA6-85D0E40946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52149"/>
                <a:ext cx="9843052" cy="39882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DA34DAB-E5C9-424A-9B70-5FE5CDBFB372}"/>
              </a:ext>
            </a:extLst>
          </p:cNvPr>
          <p:cNvCxnSpPr>
            <a:cxnSpLocks/>
          </p:cNvCxnSpPr>
          <p:nvPr/>
        </p:nvCxnSpPr>
        <p:spPr>
          <a:xfrm>
            <a:off x="3707296" y="3592673"/>
            <a:ext cx="1094132" cy="50224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19F93F1-A688-42B6-A861-F285ACA2F428}"/>
              </a:ext>
            </a:extLst>
          </p:cNvPr>
          <p:cNvSpPr txBox="1"/>
          <p:nvPr/>
        </p:nvSpPr>
        <p:spPr>
          <a:xfrm>
            <a:off x="1826732" y="2402037"/>
            <a:ext cx="2244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Percentage of errors that are</a:t>
            </a:r>
          </a:p>
          <a:p>
            <a:r>
              <a:rPr lang="en-US" sz="2400" b="1" dirty="0"/>
              <a:t>“non-operational” errors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96CB37-147D-4CB8-B98B-438F29BDAC52}"/>
              </a:ext>
            </a:extLst>
          </p:cNvPr>
          <p:cNvSpPr/>
          <p:nvPr/>
        </p:nvSpPr>
        <p:spPr>
          <a:xfrm>
            <a:off x="5963479" y="4214190"/>
            <a:ext cx="964095" cy="47522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7138135-A822-46F3-9F25-2DDE3DAECA12}"/>
              </a:ext>
            </a:extLst>
          </p:cNvPr>
          <p:cNvCxnSpPr>
            <a:cxnSpLocks/>
          </p:cNvCxnSpPr>
          <p:nvPr/>
        </p:nvCxnSpPr>
        <p:spPr>
          <a:xfrm flipV="1">
            <a:off x="3707296" y="4854220"/>
            <a:ext cx="848967" cy="60934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006963A-1AB7-4BDA-A6A1-FE775D0EBD9D}"/>
              </a:ext>
            </a:extLst>
          </p:cNvPr>
          <p:cNvSpPr txBox="1"/>
          <p:nvPr/>
        </p:nvSpPr>
        <p:spPr>
          <a:xfrm>
            <a:off x="1826732" y="4786122"/>
            <a:ext cx="2244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Total incorrect response rate (kinematics problem)</a:t>
            </a:r>
          </a:p>
          <a:p>
            <a:endParaRPr lang="en-US" sz="2400" b="1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944CF16-7C91-4F97-848C-61FBD5BE52A2}"/>
              </a:ext>
            </a:extLst>
          </p:cNvPr>
          <p:cNvCxnSpPr>
            <a:cxnSpLocks/>
          </p:cNvCxnSpPr>
          <p:nvPr/>
        </p:nvCxnSpPr>
        <p:spPr>
          <a:xfrm flipH="1">
            <a:off x="6927574" y="3592673"/>
            <a:ext cx="815009" cy="62151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7456B69-592B-43AD-B922-446CF781502D}"/>
              </a:ext>
            </a:extLst>
          </p:cNvPr>
          <p:cNvSpPr txBox="1"/>
          <p:nvPr/>
        </p:nvSpPr>
        <p:spPr>
          <a:xfrm>
            <a:off x="7742583" y="2750425"/>
            <a:ext cx="22445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Proportion of errors that are “non-operational” errors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9451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 animBg="1"/>
      <p:bldP spid="18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68429-0231-497A-82C1-6B3A808C3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Table of Results: “Non-Operational Errors”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930E50-C66F-4FDE-B20F-53D4CD306F20}"/>
              </a:ext>
            </a:extLst>
          </p:cNvPr>
          <p:cNvSpPr txBox="1"/>
          <p:nvPr/>
        </p:nvSpPr>
        <p:spPr>
          <a:xfrm>
            <a:off x="920495" y="2926172"/>
            <a:ext cx="6219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semester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calculus</a:t>
            </a:r>
            <a:r>
              <a:rPr lang="en-US" sz="2800" dirty="0"/>
              <a:t>-based course: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9CB405-C8E1-447A-88AC-70281F88505F}"/>
              </a:ext>
            </a:extLst>
          </p:cNvPr>
          <p:cNvSpPr txBox="1"/>
          <p:nvPr/>
        </p:nvSpPr>
        <p:spPr>
          <a:xfrm>
            <a:off x="920494" y="4915820"/>
            <a:ext cx="6219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semester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calculus</a:t>
            </a:r>
            <a:r>
              <a:rPr lang="en-US" sz="2800" dirty="0"/>
              <a:t>-based course: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E6574-4D1F-47C7-9816-3F9EDC15B743}"/>
              </a:ext>
            </a:extLst>
          </p:cNvPr>
          <p:cNvSpPr txBox="1"/>
          <p:nvPr/>
        </p:nvSpPr>
        <p:spPr>
          <a:xfrm>
            <a:off x="993645" y="1201476"/>
            <a:ext cx="6219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semester </a:t>
            </a:r>
            <a:r>
              <a:rPr lang="en-US" sz="2800" dirty="0">
                <a:solidFill>
                  <a:srgbClr val="7030A0"/>
                </a:solidFill>
              </a:rPr>
              <a:t>algebra</a:t>
            </a:r>
            <a:r>
              <a:rPr lang="en-US" sz="2800" dirty="0"/>
              <a:t>-based course: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0FC0450D-5E35-4BF1-8194-E40078A0A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117" y="1722089"/>
            <a:ext cx="9859062" cy="943716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0DF2390-4ACE-4804-BF95-3D29750A1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117" y="3449392"/>
            <a:ext cx="9859062" cy="1171781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ED1C685-0ED9-4ADD-AD57-98A30E1F92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117" y="5439040"/>
            <a:ext cx="9859062" cy="94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1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13CA-51C6-4C0B-8E53-BC057224B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Summary and Relation to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E8082-4F38-417C-B233-8E9A615A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3545"/>
            <a:ext cx="10601739" cy="535042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000" dirty="0"/>
              <a:t>Students’ tend to self-correct their errors during problem-solving interviews approximately 50% of the time, consistent with findings on the written diagnostics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000" dirty="0"/>
              <a:t>Therefore, we conclude that students often posses the operational tools necessary to solve a problem, but make non-operational mistakes due to “carelessness”, inability to access relevant knowledge, etc.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000" dirty="0"/>
              <a:t>We see the possibility of significant improvement through implementation and improvement of work-checking strategies</a:t>
            </a:r>
          </a:p>
        </p:txBody>
      </p:sp>
    </p:spTree>
    <p:extLst>
      <p:ext uri="{BB962C8B-B14F-4D97-AF65-F5344CB8AC3E}">
        <p14:creationId xmlns:p14="http://schemas.microsoft.com/office/powerpoint/2010/main" val="41485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18EA-10CD-4F4D-8970-58A056975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47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“Symbolic” Versus “Numeric”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09BA5-5B11-489A-A770-C23D510CF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040"/>
            <a:ext cx="10515600" cy="4816641"/>
          </a:xfrm>
        </p:spPr>
        <p:txBody>
          <a:bodyPr>
            <a:normAutofit lnSpcReduction="10000"/>
          </a:bodyPr>
          <a:lstStyle/>
          <a:p>
            <a:pPr>
              <a:spcBef>
                <a:spcPts val="2400"/>
              </a:spcBef>
            </a:pPr>
            <a:r>
              <a:rPr lang="en-US" dirty="0" err="1"/>
              <a:t>Torigoe</a:t>
            </a:r>
            <a:r>
              <a:rPr lang="en-US" dirty="0"/>
              <a:t> and Gladding (2007; 2011) investigated differences in students’ responses to physics problems in both numeric and symbolic form</a:t>
            </a:r>
          </a:p>
          <a:p>
            <a:pPr lvl="1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dirty="0"/>
              <a:t>“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Numeric</a:t>
            </a:r>
            <a:r>
              <a:rPr lang="en-US" dirty="0"/>
              <a:t>” and “</a:t>
            </a:r>
            <a:r>
              <a:rPr lang="en-US" b="1" dirty="0">
                <a:solidFill>
                  <a:srgbClr val="0070C0"/>
                </a:solidFill>
              </a:rPr>
              <a:t>symbolic</a:t>
            </a:r>
            <a:r>
              <a:rPr lang="en-US" dirty="0"/>
              <a:t>” refer to the nature of the constant                                                  coefficients</a:t>
            </a:r>
          </a:p>
          <a:p>
            <a:pPr>
              <a:spcBef>
                <a:spcPts val="2400"/>
              </a:spcBef>
            </a:pPr>
            <a:r>
              <a:rPr lang="en-US" dirty="0"/>
              <a:t>Starting in 2018, we asked paired problems in both symbolic and numeric form</a:t>
            </a:r>
          </a:p>
          <a:p>
            <a:pPr lvl="1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dirty="0"/>
              <a:t>Our problems were stripped of physics context and asked as pure math problems</a:t>
            </a:r>
          </a:p>
          <a:p>
            <a:pPr lvl="1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dirty="0"/>
              <a:t>Focused on trigonometry and algebra</a:t>
            </a:r>
          </a:p>
          <a:p>
            <a:pPr marL="457200" lvl="1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642"/>
            <a:ext cx="10515600" cy="1325563"/>
          </a:xfrm>
        </p:spPr>
        <p:txBody>
          <a:bodyPr/>
          <a:lstStyle/>
          <a:p>
            <a:pPr algn="ctr"/>
            <a:r>
              <a:rPr lang="en-US" sz="4000" b="1" dirty="0"/>
              <a:t>Students’ Difficulties with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205"/>
            <a:ext cx="10515600" cy="4351338"/>
          </a:xfrm>
        </p:spPr>
        <p:txBody>
          <a:bodyPr/>
          <a:lstStyle/>
          <a:p>
            <a:pPr marL="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z="2800" b="1" i="1" dirty="0" err="1"/>
              <a:t>Torigoe</a:t>
            </a:r>
            <a:r>
              <a:rPr lang="en-US" sz="2800" b="1" i="1" dirty="0"/>
              <a:t> and Gladding (2011):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 car can go from 0 to 60 m/s in 8 s. At what distance </a:t>
            </a:r>
            <a:r>
              <a:rPr lang="en-US" sz="2800" i="1" dirty="0"/>
              <a:t>d </a:t>
            </a:r>
            <a:r>
              <a:rPr lang="en-US" sz="2800" dirty="0"/>
              <a:t>from the start at rest is the car traveling 30 m/s? </a:t>
            </a:r>
          </a:p>
          <a:p>
            <a:pPr marL="0" indent="0">
              <a:buNone/>
            </a:pPr>
            <a:br>
              <a:rPr lang="en-US" sz="2800" dirty="0"/>
            </a:br>
            <a:endParaRPr lang="en-US" sz="2800" i="1" dirty="0"/>
          </a:p>
          <a:p>
            <a:pPr marL="0" indent="0">
              <a:buNone/>
            </a:pPr>
            <a:r>
              <a:rPr lang="en-US" sz="2800" dirty="0"/>
              <a:t>A car can go from 0 to </a:t>
            </a:r>
            <a:r>
              <a:rPr lang="en-US" sz="2800" i="1" dirty="0"/>
              <a:t>v</a:t>
            </a:r>
            <a:r>
              <a:rPr lang="en-US" sz="2800" baseline="-25000" dirty="0"/>
              <a:t>1</a:t>
            </a:r>
            <a:r>
              <a:rPr lang="en-US" sz="2800" dirty="0"/>
              <a:t> in </a:t>
            </a:r>
            <a:r>
              <a:rPr lang="en-US" sz="2800" i="1" dirty="0"/>
              <a:t>t</a:t>
            </a:r>
            <a:r>
              <a:rPr lang="en-US" sz="2800" baseline="-25000" dirty="0"/>
              <a:t>1</a:t>
            </a:r>
            <a:r>
              <a:rPr lang="en-US" sz="2800" dirty="0"/>
              <a:t> seconds. At what distance </a:t>
            </a:r>
            <a:r>
              <a:rPr lang="en-US" sz="2800" i="1" dirty="0"/>
              <a:t>d </a:t>
            </a:r>
            <a:r>
              <a:rPr lang="en-US" sz="2800" dirty="0"/>
              <a:t>from the start at rest is the car traveling (</a:t>
            </a:r>
            <a:r>
              <a:rPr lang="en-US" sz="2800" i="1" dirty="0"/>
              <a:t>v</a:t>
            </a:r>
            <a:r>
              <a:rPr lang="en-US" sz="2800" baseline="-25000" dirty="0"/>
              <a:t>1</a:t>
            </a:r>
            <a:r>
              <a:rPr lang="en-US" sz="2800" dirty="0"/>
              <a:t>/2)? </a:t>
            </a:r>
            <a:endParaRPr lang="en-US" sz="2800" i="1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B27D10-5D4F-40AC-9C9D-61A20B2339A0}"/>
              </a:ext>
            </a:extLst>
          </p:cNvPr>
          <p:cNvSpPr txBox="1"/>
          <p:nvPr/>
        </p:nvSpPr>
        <p:spPr>
          <a:xfrm>
            <a:off x="838200" y="4141273"/>
            <a:ext cx="2847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</a:rPr>
              <a:t>Symbolic version: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AC21B2-DACC-487D-BC25-0809CE262164}"/>
              </a:ext>
            </a:extLst>
          </p:cNvPr>
          <p:cNvSpPr txBox="1"/>
          <p:nvPr/>
        </p:nvSpPr>
        <p:spPr>
          <a:xfrm>
            <a:off x="838199" y="2320637"/>
            <a:ext cx="284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Numeric version:</a:t>
            </a:r>
          </a:p>
        </p:txBody>
      </p:sp>
    </p:spTree>
    <p:extLst>
      <p:ext uri="{BB962C8B-B14F-4D97-AF65-F5344CB8AC3E}">
        <p14:creationId xmlns:p14="http://schemas.microsoft.com/office/powerpoint/2010/main" val="409215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A101C-C66F-419A-A068-365DA96A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443"/>
            <a:ext cx="10515600" cy="101118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Kinematic Equation Problem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F824FC-1761-403C-A875-D8B8A23B1C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" t="10043" r="79244" b="21301"/>
          <a:stretch/>
        </p:blipFill>
        <p:spPr>
          <a:xfrm>
            <a:off x="205465" y="1979877"/>
            <a:ext cx="2252300" cy="446144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200201-3C8E-4748-9989-43F9A6539C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" t="14967" r="77114" b="23848"/>
          <a:stretch/>
        </p:blipFill>
        <p:spPr>
          <a:xfrm>
            <a:off x="5810040" y="1934398"/>
            <a:ext cx="2569909" cy="43810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AB30953-856D-49A3-9223-FDFB46A3B4E3}"/>
              </a:ext>
            </a:extLst>
          </p:cNvPr>
          <p:cNvSpPr txBox="1"/>
          <p:nvPr/>
        </p:nvSpPr>
        <p:spPr>
          <a:xfrm>
            <a:off x="130690" y="1333546"/>
            <a:ext cx="225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chemeClr val="accent6">
                    <a:lumMod val="75000"/>
                  </a:schemeClr>
                </a:solidFill>
              </a:rPr>
              <a:t>Numeric:</a:t>
            </a:r>
            <a:endParaRPr lang="en-US" sz="3600" b="1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F87C38-E8BA-4798-BBA3-1A9CE7A4E71F}"/>
              </a:ext>
            </a:extLst>
          </p:cNvPr>
          <p:cNvSpPr txBox="1"/>
          <p:nvPr/>
        </p:nvSpPr>
        <p:spPr>
          <a:xfrm>
            <a:off x="5978110" y="1333546"/>
            <a:ext cx="225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0070C0"/>
                </a:solidFill>
              </a:rPr>
              <a:t>Symbolic: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E36663-BAC0-40C7-83C9-E0E7D7ACD190}"/>
                  </a:ext>
                </a:extLst>
              </p:cNvPr>
              <p:cNvSpPr txBox="1"/>
              <p:nvPr/>
            </p:nvSpPr>
            <p:spPr>
              <a:xfrm>
                <a:off x="10547959" y="5749211"/>
                <a:ext cx="1184235" cy="604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1" i="1" dirty="0"/>
                  <a:t>d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BE36663-BAC0-40C7-83C9-E0E7D7ACD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7959" y="5749211"/>
                <a:ext cx="1184235" cy="604653"/>
              </a:xfrm>
              <a:prstGeom prst="rect">
                <a:avLst/>
              </a:prstGeom>
              <a:blipFill>
                <a:blip r:embed="rId4"/>
                <a:stretch>
                  <a:fillRect l="-17949" t="-3030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52CABE63-518A-43A2-A48D-5BAE711C54F9}"/>
              </a:ext>
            </a:extLst>
          </p:cNvPr>
          <p:cNvSpPr txBox="1"/>
          <p:nvPr/>
        </p:nvSpPr>
        <p:spPr>
          <a:xfrm>
            <a:off x="8389220" y="5853762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7785800-F1D0-4A50-8D52-3D7640135436}"/>
                  </a:ext>
                </a:extLst>
              </p:cNvPr>
              <p:cNvSpPr txBox="1"/>
              <p:nvPr/>
            </p:nvSpPr>
            <p:spPr>
              <a:xfrm>
                <a:off x="4285613" y="5899443"/>
                <a:ext cx="106798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1" i="1" dirty="0"/>
                  <a:t>d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𝟔𝟎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7785800-F1D0-4A50-8D52-3D7640135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613" y="5899443"/>
                <a:ext cx="1067985" cy="430887"/>
              </a:xfrm>
              <a:prstGeom prst="rect">
                <a:avLst/>
              </a:prstGeom>
              <a:blipFill>
                <a:blip r:embed="rId5"/>
                <a:stretch>
                  <a:fillRect l="-20000" t="-24286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647C3234-61B1-4FDC-A2C5-A42D1A18BAC1}"/>
              </a:ext>
            </a:extLst>
          </p:cNvPr>
          <p:cNvSpPr txBox="1"/>
          <p:nvPr/>
        </p:nvSpPr>
        <p:spPr>
          <a:xfrm>
            <a:off x="2113472" y="5895361"/>
            <a:ext cx="227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 answer: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4F0B81-6C16-4E9F-8B6C-202DF8875B7E}"/>
              </a:ext>
            </a:extLst>
          </p:cNvPr>
          <p:cNvCxnSpPr>
            <a:cxnSpLocks/>
          </p:cNvCxnSpPr>
          <p:nvPr/>
        </p:nvCxnSpPr>
        <p:spPr>
          <a:xfrm>
            <a:off x="5810040" y="1171575"/>
            <a:ext cx="18542" cy="568642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209C639B-82B3-4370-B2AD-7A6DCB08107E}"/>
              </a:ext>
            </a:extLst>
          </p:cNvPr>
          <p:cNvSpPr txBox="1"/>
          <p:nvPr/>
        </p:nvSpPr>
        <p:spPr>
          <a:xfrm>
            <a:off x="8607287" y="5526029"/>
            <a:ext cx="3021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(Multiple Choice)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44F310-F957-4FB3-B8D4-EF52CFDB9045}"/>
              </a:ext>
            </a:extLst>
          </p:cNvPr>
          <p:cNvSpPr txBox="1"/>
          <p:nvPr/>
        </p:nvSpPr>
        <p:spPr>
          <a:xfrm>
            <a:off x="2406342" y="5564545"/>
            <a:ext cx="3021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(Multiple Choice)</a:t>
            </a:r>
          </a:p>
        </p:txBody>
      </p:sp>
    </p:spTree>
    <p:extLst>
      <p:ext uri="{BB962C8B-B14F-4D97-AF65-F5344CB8AC3E}">
        <p14:creationId xmlns:p14="http://schemas.microsoft.com/office/powerpoint/2010/main" val="236943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5" grpId="0"/>
      <p:bldP spid="19" grpId="0"/>
      <p:bldP spid="21" grpId="0"/>
      <p:bldP spid="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96F05-5699-47A9-8872-8D48B9526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4" y="398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Correct-Response-Rate Differences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F2280F-AE1E-4DBF-8694-8D16FE70A63B}"/>
              </a:ext>
            </a:extLst>
          </p:cNvPr>
          <p:cNvSpPr txBox="1"/>
          <p:nvPr/>
        </p:nvSpPr>
        <p:spPr>
          <a:xfrm>
            <a:off x="561975" y="1466881"/>
            <a:ext cx="856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First Semester </a:t>
            </a:r>
            <a:r>
              <a:rPr lang="en-US" sz="2800" b="1" dirty="0">
                <a:solidFill>
                  <a:srgbClr val="7030A0"/>
                </a:solidFill>
              </a:rPr>
              <a:t>algebra</a:t>
            </a:r>
            <a:r>
              <a:rPr lang="en-US" sz="2800" b="1" dirty="0"/>
              <a:t>-based (PHY 111) Tempe Campus: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281A20-E707-4145-BE78-F1F9D1C38464}"/>
              </a:ext>
            </a:extLst>
          </p:cNvPr>
          <p:cNvSpPr txBox="1"/>
          <p:nvPr/>
        </p:nvSpPr>
        <p:spPr>
          <a:xfrm>
            <a:off x="561974" y="3439696"/>
            <a:ext cx="856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First Semester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calculus</a:t>
            </a:r>
            <a:r>
              <a:rPr lang="en-US" sz="2800" b="1" dirty="0"/>
              <a:t>-based (PHY 121) Tempe Campus: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108018B-C886-4BEF-B9FF-9CAAB1D3B9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641"/>
          <a:stretch/>
        </p:blipFill>
        <p:spPr>
          <a:xfrm>
            <a:off x="2572310" y="2202195"/>
            <a:ext cx="6730716" cy="9638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F05B718-D663-4120-993E-3694B1DB71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641"/>
          <a:stretch/>
        </p:blipFill>
        <p:spPr>
          <a:xfrm>
            <a:off x="2572310" y="4175009"/>
            <a:ext cx="6730716" cy="127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9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A9DE-835A-4271-978B-358EDACD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279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Differences in Procedure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719A5A7A-B330-42E9-87C2-58FE06E10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06" y="2183680"/>
            <a:ext cx="9122538" cy="459119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A757B75-B033-4D9A-BC1A-3AEDC84A92ED}"/>
              </a:ext>
            </a:extLst>
          </p:cNvPr>
          <p:cNvCxnSpPr>
            <a:cxnSpLocks/>
          </p:cNvCxnSpPr>
          <p:nvPr/>
        </p:nvCxnSpPr>
        <p:spPr>
          <a:xfrm>
            <a:off x="9141761" y="2301240"/>
            <a:ext cx="0" cy="385311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4AD4820-3C4E-4BBE-881A-4EDEF77A6602}"/>
              </a:ext>
            </a:extLst>
          </p:cNvPr>
          <p:cNvSpPr txBox="1"/>
          <p:nvPr/>
        </p:nvSpPr>
        <p:spPr>
          <a:xfrm>
            <a:off x="9335144" y="3429000"/>
            <a:ext cx="2856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Arithmetic used on both sides of equation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C3A906-1807-4607-AB8D-73F3A850C2FB}"/>
              </a:ext>
            </a:extLst>
          </p:cNvPr>
          <p:cNvSpPr txBox="1"/>
          <p:nvPr/>
        </p:nvSpPr>
        <p:spPr>
          <a:xfrm>
            <a:off x="212606" y="1287606"/>
            <a:ext cx="2148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Numeric: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7DE8EC-BF0F-4906-9678-F331A23B2D21}"/>
              </a:ext>
            </a:extLst>
          </p:cNvPr>
          <p:cNvSpPr txBox="1"/>
          <p:nvPr/>
        </p:nvSpPr>
        <p:spPr>
          <a:xfrm>
            <a:off x="2361446" y="1421842"/>
            <a:ext cx="5496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Example of student work</a:t>
            </a:r>
          </a:p>
        </p:txBody>
      </p:sp>
    </p:spTree>
    <p:extLst>
      <p:ext uri="{BB962C8B-B14F-4D97-AF65-F5344CB8AC3E}">
        <p14:creationId xmlns:p14="http://schemas.microsoft.com/office/powerpoint/2010/main" val="236366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A9DE-835A-4271-978B-358EDACD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8886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Differences in Procedure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C3A906-1807-4607-AB8D-73F3A850C2FB}"/>
              </a:ext>
            </a:extLst>
          </p:cNvPr>
          <p:cNvSpPr txBox="1"/>
          <p:nvPr/>
        </p:nvSpPr>
        <p:spPr>
          <a:xfrm>
            <a:off x="212606" y="664457"/>
            <a:ext cx="2148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Symbolic: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B48E37-CE45-47DD-BF75-6DDE4BD23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93" y="1549811"/>
            <a:ext cx="9271946" cy="5308189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161C05F-2183-49F0-A3EA-22E561BB406F}"/>
              </a:ext>
            </a:extLst>
          </p:cNvPr>
          <p:cNvCxnSpPr>
            <a:cxnSpLocks/>
          </p:cNvCxnSpPr>
          <p:nvPr/>
        </p:nvCxnSpPr>
        <p:spPr>
          <a:xfrm>
            <a:off x="1604993" y="2631688"/>
            <a:ext cx="1661532" cy="5841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F190E2F-3A14-4D9E-BE5D-5391204B52D8}"/>
              </a:ext>
            </a:extLst>
          </p:cNvPr>
          <p:cNvSpPr txBox="1"/>
          <p:nvPr/>
        </p:nvSpPr>
        <p:spPr>
          <a:xfrm>
            <a:off x="115621" y="2216189"/>
            <a:ext cx="1661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Squaring Fraction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BB2F09-ED6F-46BE-BF43-89B85C8004CD}"/>
              </a:ext>
            </a:extLst>
          </p:cNvPr>
          <p:cNvSpPr/>
          <p:nvPr/>
        </p:nvSpPr>
        <p:spPr>
          <a:xfrm>
            <a:off x="3266525" y="2093027"/>
            <a:ext cx="6959142" cy="3272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3B06B42-599A-4BA8-9F20-57B75B6906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97" b="32068"/>
          <a:stretch/>
        </p:blipFill>
        <p:spPr>
          <a:xfrm>
            <a:off x="3438685" y="1549811"/>
            <a:ext cx="7362214" cy="3605978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051A515-F9BE-4A5B-B8F4-F64E9D6AAC79}"/>
              </a:ext>
            </a:extLst>
          </p:cNvPr>
          <p:cNvSpPr/>
          <p:nvPr/>
        </p:nvSpPr>
        <p:spPr>
          <a:xfrm>
            <a:off x="3266526" y="2720898"/>
            <a:ext cx="1294324" cy="18692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001E86-CED4-4A11-83A9-0306A5165581}"/>
              </a:ext>
            </a:extLst>
          </p:cNvPr>
          <p:cNvSpPr/>
          <p:nvPr/>
        </p:nvSpPr>
        <p:spPr>
          <a:xfrm>
            <a:off x="7522575" y="2923751"/>
            <a:ext cx="2602732" cy="23662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1A12E5F-81AD-4251-BD2E-CB684FB54EAF}"/>
              </a:ext>
            </a:extLst>
          </p:cNvPr>
          <p:cNvCxnSpPr>
            <a:cxnSpLocks/>
          </p:cNvCxnSpPr>
          <p:nvPr/>
        </p:nvCxnSpPr>
        <p:spPr>
          <a:xfrm flipH="1">
            <a:off x="9201128" y="1851102"/>
            <a:ext cx="1024540" cy="10726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61F331E-F35B-4025-A984-B0ABECC62F14}"/>
              </a:ext>
            </a:extLst>
          </p:cNvPr>
          <p:cNvSpPr txBox="1"/>
          <p:nvPr/>
        </p:nvSpPr>
        <p:spPr>
          <a:xfrm>
            <a:off x="10225668" y="1385192"/>
            <a:ext cx="1661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Dividing Fraction</a:t>
            </a:r>
          </a:p>
        </p:txBody>
      </p:sp>
    </p:spTree>
    <p:extLst>
      <p:ext uri="{BB962C8B-B14F-4D97-AF65-F5344CB8AC3E}">
        <p14:creationId xmlns:p14="http://schemas.microsoft.com/office/powerpoint/2010/main" val="280272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4" grpId="0" animBg="1"/>
      <p:bldP spid="12" grpId="0" animBg="1"/>
      <p:bldP spid="16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0757-7781-433A-960A-7B7DA17A4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40" y="103351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Errors Observed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7AC464-E1CC-4CD4-AFDD-BBD251072C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340" y="1505114"/>
                <a:ext cx="10882460" cy="4848552"/>
              </a:xfrm>
            </p:spPr>
            <p:txBody>
              <a:bodyPr>
                <a:normAutofit/>
              </a:bodyPr>
              <a:lstStyle/>
              <a:p>
                <a:r>
                  <a:rPr lang="en-US" sz="3600" b="1" dirty="0"/>
                  <a:t>Numeric version: </a:t>
                </a:r>
                <a:r>
                  <a:rPr lang="en-US" sz="3600" dirty="0"/>
                  <a:t>substituting the wrong value into original equation, e.g.,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/>
                  <a:t>for v.</a:t>
                </a:r>
              </a:p>
              <a:p>
                <a:endParaRPr lang="en-US" sz="3600" b="1" dirty="0"/>
              </a:p>
              <a:p>
                <a:r>
                  <a:rPr lang="en-US" sz="3600" b="1" dirty="0"/>
                  <a:t>Symbolic version: </a:t>
                </a:r>
                <a:r>
                  <a:rPr lang="en-US" sz="3600" dirty="0"/>
                  <a:t>incorrectly </a:t>
                </a:r>
                <a:r>
                  <a:rPr lang="en-US" sz="3600" dirty="0">
                    <a:solidFill>
                      <a:srgbClr val="FF0000"/>
                    </a:solidFill>
                  </a:rPr>
                  <a:t>squaring</a:t>
                </a:r>
                <a:r>
                  <a:rPr lang="en-US" sz="3600" dirty="0"/>
                  <a:t> and </a:t>
                </a:r>
                <a:r>
                  <a:rPr lang="en-US" sz="3600" dirty="0">
                    <a:solidFill>
                      <a:srgbClr val="FF0000"/>
                    </a:solidFill>
                  </a:rPr>
                  <a:t>multiplying/dividing fractions</a:t>
                </a:r>
                <a:r>
                  <a:rPr lang="en-US" sz="3600" dirty="0"/>
                  <a:t>.</a:t>
                </a:r>
              </a:p>
              <a:p>
                <a:pPr marL="0" indent="0">
                  <a:buNone/>
                </a:pPr>
                <a:endParaRPr lang="en-US" sz="3600" b="1" dirty="0"/>
              </a:p>
              <a:p>
                <a:pPr marL="0" indent="0">
                  <a:buNone/>
                </a:pPr>
                <a:r>
                  <a:rPr lang="en-US" sz="3600" b="1" dirty="0"/>
                  <a:t>Students seem to struggle with the additional steps and 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complexity</a:t>
                </a:r>
                <a:r>
                  <a:rPr lang="en-US" sz="3600" b="1" dirty="0"/>
                  <a:t> in the symbolic version. 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7AC464-E1CC-4CD4-AFDD-BBD251072C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340" y="1505114"/>
                <a:ext cx="10882460" cy="4848552"/>
              </a:xfrm>
              <a:blipFill>
                <a:blip r:embed="rId2"/>
                <a:stretch>
                  <a:fillRect l="-1680" t="-3145" r="-1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15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2613</TotalTime>
  <Words>856</Words>
  <Application>Microsoft Office PowerPoint</Application>
  <PresentationFormat>Widescreen</PresentationFormat>
  <Paragraphs>127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Office Theme</vt:lpstr>
      <vt:lpstr>Exploring Student Difficulties in Mathematics Used in Introductory Physics  </vt:lpstr>
      <vt:lpstr>Overview</vt:lpstr>
      <vt:lpstr>“Symbolic” Versus “Numeric”</vt:lpstr>
      <vt:lpstr>Students’ Difficulties with Symbols</vt:lpstr>
      <vt:lpstr>Kinematic Equation Problem</vt:lpstr>
      <vt:lpstr>Correct-Response-Rate Differences</vt:lpstr>
      <vt:lpstr>Differences in Procedure</vt:lpstr>
      <vt:lpstr>Differences in Procedure</vt:lpstr>
      <vt:lpstr>Errors Observed</vt:lpstr>
      <vt:lpstr>Example of Multiplication Error</vt:lpstr>
      <vt:lpstr>Example of Squaring Error</vt:lpstr>
      <vt:lpstr>Example of Division Error</vt:lpstr>
      <vt:lpstr>Testing Operational Skills</vt:lpstr>
      <vt:lpstr>Fractions – 3 Problems</vt:lpstr>
      <vt:lpstr>(1) Correct Response Rates (multiplication)</vt:lpstr>
      <vt:lpstr>(2) Correct Response Rates (division)</vt:lpstr>
      <vt:lpstr>(3) Correct Response Rates (exponent)</vt:lpstr>
      <vt:lpstr>Weak Operational Skills, or Carelessness?</vt:lpstr>
      <vt:lpstr>Measuring “Non-Operational Errors”</vt:lpstr>
      <vt:lpstr>Calculation Example</vt:lpstr>
      <vt:lpstr>Calculation Example</vt:lpstr>
      <vt:lpstr>Table of Results: “Non-Operational Errors”</vt:lpstr>
      <vt:lpstr>Summary and Relation to Interviews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Student Difficulties in Mathematics Used in Introductory Physics</dc:title>
  <dc:creator>Dakota King</dc:creator>
  <cp:lastModifiedBy>gewichtheber99</cp:lastModifiedBy>
  <cp:revision>80</cp:revision>
  <dcterms:created xsi:type="dcterms:W3CDTF">2019-07-20T22:40:43Z</dcterms:created>
  <dcterms:modified xsi:type="dcterms:W3CDTF">2019-07-23T03:55:19Z</dcterms:modified>
</cp:coreProperties>
</file>