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68" r:id="rId4"/>
    <p:sldId id="258" r:id="rId5"/>
    <p:sldId id="264" r:id="rId6"/>
    <p:sldId id="269" r:id="rId7"/>
    <p:sldId id="260" r:id="rId8"/>
    <p:sldId id="261" r:id="rId9"/>
    <p:sldId id="267" r:id="rId10"/>
    <p:sldId id="266" r:id="rId11"/>
    <p:sldId id="263" r:id="rId12"/>
    <p:sldId id="262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6176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06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1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72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15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712" y="198120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349" y="266700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2747" y="1981200"/>
            <a:ext cx="2202181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4829" y="266700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3527" y="1981200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3527" y="266700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4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9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1440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8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3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41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3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3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56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4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8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5" y="6459788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8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3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2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7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6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2" y="6459788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ADA9046-19A2-4097-96C4-D75DFF0FC431}" type="datetimeFigureOut">
              <a:rPr lang="en-US" smtClean="0"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0" y="6459788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5" y="6459788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2A67D0-AC1E-4340-9F27-2520761D8D4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8389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950" dirty="0"/>
              <a:t>Investigating Student Difficulties Solving Systems of Equations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216" y="4440285"/>
            <a:ext cx="6619244" cy="86819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Matthew Jones, David Meltzer</a:t>
            </a:r>
          </a:p>
          <a:p>
            <a:r>
              <a:rPr lang="en-US" dirty="0" smtClean="0"/>
              <a:t>Arizona state university</a:t>
            </a:r>
          </a:p>
          <a:p>
            <a:r>
              <a:rPr lang="en-US" dirty="0"/>
              <a:t>Supported in part by NSF DUE #1504986</a:t>
            </a:r>
          </a:p>
        </p:txBody>
      </p:sp>
    </p:spTree>
    <p:extLst>
      <p:ext uri="{BB962C8B-B14F-4D97-AF65-F5344CB8AC3E}">
        <p14:creationId xmlns:p14="http://schemas.microsoft.com/office/powerpoint/2010/main" val="57028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use rates in interviews</a:t>
            </a:r>
            <a:br>
              <a:rPr lang="en-US" dirty="0" smtClean="0"/>
            </a:br>
            <a:r>
              <a:rPr lang="en-US" dirty="0" smtClean="0"/>
              <a:t>(N=44)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Substitution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79% overall</a:t>
            </a:r>
          </a:p>
          <a:p>
            <a:endParaRPr lang="en-US" dirty="0" smtClean="0"/>
          </a:p>
          <a:p>
            <a:r>
              <a:rPr lang="en-US" dirty="0" smtClean="0"/>
              <a:t>If students used substitution for the numeric problem, they always used substitution for the symbolic and trigonometric problems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17% overall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27% on numeric</a:t>
            </a:r>
          </a:p>
          <a:p>
            <a:r>
              <a:rPr lang="en-US" dirty="0" smtClean="0"/>
              <a:t>13% on symbolic/trigonometric</a:t>
            </a:r>
          </a:p>
        </p:txBody>
      </p:sp>
    </p:spTree>
    <p:extLst>
      <p:ext uri="{BB962C8B-B14F-4D97-AF65-F5344CB8AC3E}">
        <p14:creationId xmlns:p14="http://schemas.microsoft.com/office/powerpoint/2010/main" val="4173220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of both 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Very adaptable</a:t>
            </a:r>
          </a:p>
          <a:p>
            <a:r>
              <a:rPr lang="en-US" dirty="0" smtClean="0"/>
              <a:t>The exact same method can be used for any type of coefficients</a:t>
            </a:r>
          </a:p>
          <a:p>
            <a:r>
              <a:rPr lang="en-US" dirty="0" smtClean="0"/>
              <a:t>Slightly, but not statistically significant, higher correct percentage in interviews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Works very well with numeric problems</a:t>
            </a:r>
          </a:p>
          <a:p>
            <a:r>
              <a:rPr lang="en-US" dirty="0" smtClean="0"/>
              <a:t>Good for math class</a:t>
            </a:r>
          </a:p>
        </p:txBody>
      </p:sp>
    </p:spTree>
    <p:extLst>
      <p:ext uri="{BB962C8B-B14F-4D97-AF65-F5344CB8AC3E}">
        <p14:creationId xmlns:p14="http://schemas.microsoft.com/office/powerpoint/2010/main" val="4236924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 of both methods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Vulnerable to careless algebra errors</a:t>
            </a:r>
          </a:p>
          <a:p>
            <a:pPr lvl="1"/>
            <a:r>
              <a:rPr lang="en-US" dirty="0" smtClean="0"/>
              <a:t>~20% of errors occurred during the factor step</a:t>
            </a:r>
          </a:p>
          <a:p>
            <a:r>
              <a:rPr lang="en-US" dirty="0" smtClean="0"/>
              <a:t>Some preliminary evidence suggests that students sometimes become stuck at the factor step, and don’t think to pull out the variable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Vulnerable to careless algebra errors</a:t>
            </a:r>
          </a:p>
          <a:p>
            <a:pPr lvl="1"/>
            <a:r>
              <a:rPr lang="en-US" dirty="0" smtClean="0"/>
              <a:t>~60% of errors occurred during the multiply equations step</a:t>
            </a:r>
          </a:p>
          <a:p>
            <a:r>
              <a:rPr lang="en-US" dirty="0" smtClean="0"/>
              <a:t>Becomes much more difficult with symbolic, trigonometric problems</a:t>
            </a:r>
          </a:p>
          <a:p>
            <a:r>
              <a:rPr lang="en-US" dirty="0" smtClean="0"/>
              <a:t>It is not always immediately clear how to multiply the equations to cancel a variable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53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students struggling to understand problems that involve systems of equations, it may be that math that is getting in the way</a:t>
            </a:r>
          </a:p>
          <a:p>
            <a:r>
              <a:rPr lang="en-US" dirty="0" smtClean="0"/>
              <a:t>Substitution </a:t>
            </a:r>
            <a:r>
              <a:rPr lang="en-US" dirty="0"/>
              <a:t>seems to be the superior </a:t>
            </a:r>
            <a:r>
              <a:rPr lang="en-US" dirty="0" smtClean="0"/>
              <a:t>method </a:t>
            </a:r>
          </a:p>
          <a:p>
            <a:pPr lvl="1"/>
            <a:r>
              <a:rPr lang="en-US" dirty="0" smtClean="0"/>
              <a:t>Useful with any coefficients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basic steps can be followed easily, without any additional complications</a:t>
            </a:r>
          </a:p>
          <a:p>
            <a:r>
              <a:rPr lang="en-US" dirty="0" smtClean="0"/>
              <a:t>A quick fix to help struggling students: </a:t>
            </a:r>
          </a:p>
          <a:p>
            <a:pPr lvl="1"/>
            <a:r>
              <a:rPr lang="en-US" dirty="0" smtClean="0"/>
              <a:t>Four basic steps of substitution (isolate, substitute, factor, divide)</a:t>
            </a:r>
          </a:p>
          <a:p>
            <a:pPr lvl="1"/>
            <a:r>
              <a:rPr lang="en-US" dirty="0"/>
              <a:t>Careless algebra errors: go slow and check work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2516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Necessity</a:t>
            </a:r>
            <a:endParaRPr lang="en-US" dirty="0"/>
          </a:p>
        </p:txBody>
      </p:sp>
      <p:pic>
        <p:nvPicPr>
          <p:cNvPr id="1026" name="Picture 2" descr="http://session.masteringphysics.com/problemAsset/1263025/2/image5.4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4739" y="2615471"/>
            <a:ext cx="2760000" cy="2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Students are frequently asked to solve systems of equations in introductory physics courses</a:t>
            </a:r>
          </a:p>
          <a:p>
            <a:r>
              <a:rPr lang="en-US" dirty="0" smtClean="0"/>
              <a:t>Rope tension problems, such as the figure to the left, are very popular</a:t>
            </a:r>
          </a:p>
          <a:p>
            <a:r>
              <a:rPr lang="en-US" dirty="0" smtClean="0"/>
              <a:t>These types of problems require solving systems of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73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mathematical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well established that many students are ill prepared for the math aspect of introductory physics courses</a:t>
            </a:r>
          </a:p>
          <a:p>
            <a:r>
              <a:rPr lang="en-US" dirty="0" smtClean="0"/>
              <a:t>When students do not follow the math, the physics can be lost as well</a:t>
            </a:r>
          </a:p>
          <a:p>
            <a:r>
              <a:rPr lang="en-US" dirty="0" smtClean="0"/>
              <a:t>It is important to ensure that students understand the mathematics that is going on behind the physics to gain a complete understanding</a:t>
            </a:r>
          </a:p>
        </p:txBody>
      </p:sp>
    </p:spTree>
    <p:extLst>
      <p:ext uri="{BB962C8B-B14F-4D97-AF65-F5344CB8AC3E}">
        <p14:creationId xmlns:p14="http://schemas.microsoft.com/office/powerpoint/2010/main" val="227957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types of problems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Numeric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 Placeholder 3"/>
              <p:cNvSpPr>
                <a:spLocks noGrp="1"/>
              </p:cNvSpPr>
              <p:nvPr>
                <p:ph type="body" sz="half" idx="15"/>
              </p:nvPr>
            </p:nvSpPr>
            <p:spPr/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" sz="170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" sz="17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" sz="170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=26</m:t>
                      </m:r>
                    </m:oMath>
                  </m:oMathPara>
                </a14:m>
                <a:endParaRPr lang="" sz="1700" dirty="0"/>
              </a:p>
              <a:p>
                <a:endParaRPr lang="" sz="1200" dirty="0"/>
              </a:p>
              <a:p>
                <a:endParaRPr lang="" sz="1200" dirty="0"/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" sz="2000" dirty="0"/>
                  <a:t>Easiest to solve for students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" sz="2000" dirty="0"/>
                  <a:t>Not very likely to appear in a physics course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5"/>
              </p:nvPr>
            </p:nvSpPr>
            <p:spPr>
              <a:blipFill rotWithShape="0">
                <a:blip r:embed="rId2"/>
                <a:stretch>
                  <a:fillRect l="-6111" r="-36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Symbolic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Placeholder 5"/>
              <p:cNvSpPr>
                <a:spLocks noGrp="1"/>
              </p:cNvSpPr>
              <p:nvPr>
                <p:ph type="body" sz="half" idx="16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" sz="160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" sz="160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" sz="160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" sz="160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" sz="160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" sz="160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" sz="16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" sz="1600">
                          <a:latin typeface="Cambria Math" panose="02040503050406030204" pitchFamily="18" charset="0"/>
                        </a:rPr>
                        <m:t>c</m:t>
                      </m:r>
                      <m:r>
                        <a:rPr lang="" sz="160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" sz="160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" sz="160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" sz="1600">
                          <a:latin typeface="Cambria Math" panose="02040503050406030204" pitchFamily="18" charset="0"/>
                        </a:rPr>
                        <m:t>a</m:t>
                      </m:r>
                      <m:r>
                        <a:rPr lang="" sz="1600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" sz="16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" sz="1600">
                          <a:latin typeface="Cambria Math" panose="02040503050406030204" pitchFamily="18" charset="0"/>
                        </a:rPr>
                        <m:t>b</m:t>
                      </m:r>
                    </m:oMath>
                  </m:oMathPara>
                </a14:m>
                <a:endParaRPr lang="en-US" sz="1600" dirty="0"/>
              </a:p>
              <a:p>
                <a:endParaRPr lang="" sz="1200" dirty="0"/>
              </a:p>
              <a:p>
                <a:endParaRPr lang="" sz="1200" dirty="0"/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" sz="2000" dirty="0"/>
                  <a:t>Very adaptable, values can be inserted later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" sz="2000" dirty="0"/>
                  <a:t>Much more difficult for students to solve</a:t>
                </a:r>
              </a:p>
            </p:txBody>
          </p:sp>
        </mc:Choice>
        <mc:Fallback>
          <p:sp>
            <p:nvSpPr>
              <p:cNvPr id="6" name="Tex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6"/>
              </p:nvPr>
            </p:nvSpPr>
            <p:spPr>
              <a:blipFill rotWithShape="0">
                <a:blip r:embed="rId3"/>
                <a:stretch>
                  <a:fillRect l="-66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Trigonometric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 Placeholder 7"/>
              <p:cNvSpPr>
                <a:spLocks noGrp="1"/>
              </p:cNvSpPr>
              <p:nvPr>
                <p:ph type="body" sz="half" idx="17"/>
              </p:nvPr>
            </p:nvSpPr>
            <p:spPr>
              <a:xfrm>
                <a:off x="5343527" y="2667000"/>
                <a:ext cx="3023233" cy="3589338"/>
              </a:xfrm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" sz="170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" sz="17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" sz="17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" sz="17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" sz="1700">
                                  <a:latin typeface="Cambria Math" panose="02040503050406030204" pitchFamily="18" charset="0"/>
                                </a:rPr>
                                <m:t>20°</m:t>
                              </m:r>
                            </m:e>
                          </m:d>
                        </m:e>
                      </m:func>
                      <m:r>
                        <a:rPr lang="" sz="17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∙</m:t>
                      </m:r>
                      <m:r>
                        <m:rPr>
                          <m:sty m:val="p"/>
                        </m:rPr>
                        <a:rPr lang="" sz="1700">
                          <a:latin typeface="Cambria Math" panose="02040503050406030204" pitchFamily="18" charset="0"/>
                        </a:rPr>
                        <m:t>cos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(70°)</m:t>
                      </m:r>
                    </m:oMath>
                  </m:oMathPara>
                </a14:m>
                <a:endParaRPr lang="" sz="17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" sz="170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" sz="17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" sz="17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" sz="17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" sz="1700">
                                  <a:latin typeface="Cambria Math" panose="02040503050406030204" pitchFamily="18" charset="0"/>
                                </a:rPr>
                                <m:t>70°</m:t>
                              </m:r>
                            </m:e>
                          </m:d>
                        </m:e>
                      </m:func>
                      <m:r>
                        <a:rPr lang="" sz="170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" sz="1700">
                          <a:latin typeface="Cambria Math" panose="02040503050406030204" pitchFamily="18" charset="0"/>
                        </a:rPr>
                        <m:t>∙</m:t>
                      </m:r>
                      <m:func>
                        <m:funcPr>
                          <m:ctrlPr>
                            <a:rPr lang="" sz="17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" sz="17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" sz="17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" sz="1700">
                                  <a:latin typeface="Cambria Math" panose="02040503050406030204" pitchFamily="18" charset="0"/>
                                </a:rPr>
                                <m:t>20°</m:t>
                              </m:r>
                            </m:e>
                          </m:d>
                        </m:e>
                      </m:func>
                      <m:r>
                        <a:rPr lang="" sz="170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" sz="1700" dirty="0"/>
              </a:p>
              <a:p>
                <a:endParaRPr lang="" sz="1200" dirty="0"/>
              </a:p>
              <a:p>
                <a:endParaRPr lang="" sz="1200" dirty="0"/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" sz="2400" dirty="0"/>
                  <a:t>Actual problem that could arise from a rope tension problem</a:t>
                </a:r>
              </a:p>
              <a:p>
                <a:pPr marL="214313" indent="-214313">
                  <a:buFont typeface="Arial" panose="020B0604020202020204" pitchFamily="34" charset="0"/>
                  <a:buChar char="•"/>
                </a:pPr>
                <a:r>
                  <a:rPr lang="" sz="2400" dirty="0"/>
                  <a:t>Also difficult for students to solve</a:t>
                </a:r>
              </a:p>
            </p:txBody>
          </p:sp>
        </mc:Choice>
        <mc:Fallback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7"/>
              </p:nvPr>
            </p:nvSpPr>
            <p:spPr>
              <a:xfrm>
                <a:off x="5343527" y="2667000"/>
                <a:ext cx="3023233" cy="3589338"/>
              </a:xfrm>
              <a:blipFill rotWithShape="0">
                <a:blip r:embed="rId4"/>
                <a:stretch>
                  <a:fillRect l="-5444" r="-16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60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success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All three of these questions were asked in a </a:t>
            </a:r>
            <a:r>
              <a:rPr lang="en-US" dirty="0" err="1" smtClean="0"/>
              <a:t>preinstruction</a:t>
            </a:r>
            <a:r>
              <a:rPr lang="en-US" dirty="0" smtClean="0"/>
              <a:t> diagnostic on the first recitation day of an algebra based, second semester physics course</a:t>
            </a:r>
          </a:p>
          <a:p>
            <a:r>
              <a:rPr lang="en-US" dirty="0" smtClean="0"/>
              <a:t>123 students</a:t>
            </a:r>
          </a:p>
          <a:p>
            <a:r>
              <a:rPr lang="en-US" dirty="0" smtClean="0"/>
              <a:t>Numeric</a:t>
            </a:r>
          </a:p>
          <a:p>
            <a:pPr lvl="1"/>
            <a:r>
              <a:rPr lang="en-US" dirty="0" smtClean="0"/>
              <a:t>66-75% correct</a:t>
            </a:r>
          </a:p>
          <a:p>
            <a:r>
              <a:rPr lang="en-US" dirty="0" smtClean="0"/>
              <a:t>Symbolic</a:t>
            </a:r>
          </a:p>
          <a:p>
            <a:pPr lvl="1"/>
            <a:r>
              <a:rPr lang="en-US" dirty="0" smtClean="0"/>
              <a:t>21-23% correct</a:t>
            </a:r>
          </a:p>
          <a:p>
            <a:r>
              <a:rPr lang="en-US" dirty="0" smtClean="0"/>
              <a:t>Trigonometric</a:t>
            </a:r>
          </a:p>
          <a:p>
            <a:pPr lvl="1"/>
            <a:r>
              <a:rPr lang="en-US" dirty="0" smtClean="0"/>
              <a:t>30-35% correct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see in depth how students solved these problems, I interviewed 44 students</a:t>
            </a:r>
          </a:p>
          <a:p>
            <a:r>
              <a:rPr lang="en-US" dirty="0" smtClean="0"/>
              <a:t>Primarily students from a second semester, calculus based physics course</a:t>
            </a:r>
          </a:p>
          <a:p>
            <a:pPr lvl="1"/>
            <a:r>
              <a:rPr lang="en-US" dirty="0" smtClean="0"/>
              <a:t>Additional interviews are planned for students in algebra based courses</a:t>
            </a:r>
          </a:p>
        </p:txBody>
      </p:sp>
    </p:spTree>
    <p:extLst>
      <p:ext uri="{BB962C8B-B14F-4D97-AF65-F5344CB8AC3E}">
        <p14:creationId xmlns:p14="http://schemas.microsoft.com/office/powerpoint/2010/main" val="377310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methods for solving systems of equations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88266" y="2794397"/>
            <a:ext cx="3172946" cy="2533650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663680" y="2968989"/>
            <a:ext cx="3702844" cy="218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7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 of each method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Isolate</a:t>
            </a:r>
          </a:p>
          <a:p>
            <a:r>
              <a:rPr lang="en-US" dirty="0" smtClean="0"/>
              <a:t>Substitute</a:t>
            </a:r>
          </a:p>
          <a:p>
            <a:r>
              <a:rPr lang="en-US" dirty="0" smtClean="0"/>
              <a:t>Factor</a:t>
            </a:r>
          </a:p>
          <a:p>
            <a:r>
              <a:rPr lang="en-US" dirty="0" smtClean="0"/>
              <a:t>Divide</a:t>
            </a:r>
          </a:p>
          <a:p>
            <a:endParaRPr lang="en-US" dirty="0" smtClean="0"/>
          </a:p>
          <a:p>
            <a:r>
              <a:rPr lang="en-US" dirty="0" smtClean="0"/>
              <a:t>Insert first value into initial equation to solve for second value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928627" y="2794397"/>
            <a:ext cx="3172946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5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 of each method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22722" y="2968638"/>
            <a:ext cx="3704034" cy="2185173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Elimination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Arrange/multiply </a:t>
            </a:r>
            <a:r>
              <a:rPr lang="en-US" dirty="0"/>
              <a:t>equations</a:t>
            </a:r>
          </a:p>
          <a:p>
            <a:r>
              <a:rPr lang="en-US" dirty="0"/>
              <a:t>Add equation/eliminate variable</a:t>
            </a:r>
          </a:p>
          <a:p>
            <a:r>
              <a:rPr lang="en-US" dirty="0"/>
              <a:t>Divide</a:t>
            </a:r>
          </a:p>
          <a:p>
            <a:endParaRPr lang="en-US" dirty="0" smtClean="0"/>
          </a:p>
          <a:p>
            <a:r>
              <a:rPr lang="en-US" dirty="0" smtClean="0"/>
              <a:t>Insert </a:t>
            </a:r>
            <a:r>
              <a:rPr lang="en-US" dirty="0"/>
              <a:t>first value into initial equation to solve for second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27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1469</TotalTime>
  <Words>560</Words>
  <Application>Microsoft Office PowerPoint</Application>
  <PresentationFormat>On-screen Show (4:3)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Retrospect</vt:lpstr>
      <vt:lpstr>Investigating Student Difficulties Solving Systems of Equations</vt:lpstr>
      <vt:lpstr>Necessity</vt:lpstr>
      <vt:lpstr>Importance of mathematical understanding</vt:lpstr>
      <vt:lpstr>Three types of problems</vt:lpstr>
      <vt:lpstr>Student success rates</vt:lpstr>
      <vt:lpstr>Interviews</vt:lpstr>
      <vt:lpstr>The main methods for solving systems of equations</vt:lpstr>
      <vt:lpstr>Basic steps of each method</vt:lpstr>
      <vt:lpstr>Basic steps of each method</vt:lpstr>
      <vt:lpstr>Student use rates in interviews (N=44)</vt:lpstr>
      <vt:lpstr>Pros of both methods</vt:lpstr>
      <vt:lpstr>Cons of both methods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Student Difficulties Solving Systems of Equations</dc:title>
  <dc:creator>Matt Jones</dc:creator>
  <cp:lastModifiedBy>Matt Jones</cp:lastModifiedBy>
  <cp:revision>25</cp:revision>
  <dcterms:created xsi:type="dcterms:W3CDTF">2017-02-15T17:47:05Z</dcterms:created>
  <dcterms:modified xsi:type="dcterms:W3CDTF">2017-02-20T23:57:42Z</dcterms:modified>
</cp:coreProperties>
</file>