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820" r:id="rId2"/>
    <p:sldId id="823" r:id="rId3"/>
    <p:sldId id="830" r:id="rId4"/>
    <p:sldId id="831" r:id="rId5"/>
    <p:sldId id="834" r:id="rId6"/>
    <p:sldId id="838" r:id="rId7"/>
    <p:sldId id="836" r:id="rId8"/>
    <p:sldId id="810" r:id="rId9"/>
    <p:sldId id="808" r:id="rId10"/>
    <p:sldId id="844" r:id="rId11"/>
    <p:sldId id="845" r:id="rId12"/>
    <p:sldId id="813" r:id="rId13"/>
    <p:sldId id="825" r:id="rId14"/>
    <p:sldId id="869" r:id="rId15"/>
    <p:sldId id="826" r:id="rId16"/>
    <p:sldId id="876" r:id="rId17"/>
    <p:sldId id="865" r:id="rId18"/>
    <p:sldId id="863" r:id="rId19"/>
    <p:sldId id="864" r:id="rId20"/>
    <p:sldId id="862" r:id="rId21"/>
    <p:sldId id="850" r:id="rId22"/>
    <p:sldId id="814" r:id="rId23"/>
    <p:sldId id="815" r:id="rId24"/>
    <p:sldId id="867" r:id="rId25"/>
    <p:sldId id="812" r:id="rId26"/>
    <p:sldId id="811" r:id="rId27"/>
    <p:sldId id="846" r:id="rId28"/>
    <p:sldId id="809" r:id="rId29"/>
    <p:sldId id="817" r:id="rId30"/>
    <p:sldId id="818" r:id="rId31"/>
    <p:sldId id="875" r:id="rId32"/>
    <p:sldId id="870" r:id="rId33"/>
    <p:sldId id="797" r:id="rId34"/>
    <p:sldId id="799" r:id="rId35"/>
    <p:sldId id="872" r:id="rId36"/>
    <p:sldId id="847" r:id="rId37"/>
    <p:sldId id="871" r:id="rId38"/>
    <p:sldId id="801" r:id="rId39"/>
    <p:sldId id="848" r:id="rId40"/>
    <p:sldId id="873" r:id="rId41"/>
    <p:sldId id="866" r:id="rId42"/>
    <p:sldId id="874" r:id="rId43"/>
    <p:sldId id="877" r:id="rId44"/>
    <p:sldId id="878" r:id="rId45"/>
    <p:sldId id="843" r:id="rId4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DDDDDD"/>
    <a:srgbClr val="FF0000"/>
    <a:srgbClr val="009900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119" autoAdjust="0"/>
  </p:normalViewPr>
  <p:slideViewPr>
    <p:cSldViewPr>
      <p:cViewPr varScale="1">
        <p:scale>
          <a:sx n="80" d="100"/>
          <a:sy n="80" d="100"/>
        </p:scale>
        <p:origin x="58" y="36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8F7F-5ADE-43FC-AA90-CCC86737E65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9AED-804E-45A7-B3A7-86DDE46FD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11125200" cy="1695450"/>
          </a:xfrm>
        </p:spPr>
        <p:txBody>
          <a:bodyPr/>
          <a:lstStyle/>
          <a:p>
            <a:r>
              <a:rPr lang="en-US" sz="3600" b="1" dirty="0"/>
              <a:t>Realistic Assessment of Students’ Mathematical Preparation in Introductory Physics Courses</a:t>
            </a:r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95600"/>
            <a:ext cx="104394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David E. Meltzer,</a:t>
            </a:r>
            <a:r>
              <a:rPr lang="en-US" altLang="en-US" baseline="20000" dirty="0"/>
              <a:t>1</a:t>
            </a:r>
            <a:r>
              <a:rPr lang="en-US" altLang="en-US" dirty="0"/>
              <a:t> Dakota H. King,</a:t>
            </a:r>
            <a:r>
              <a:rPr lang="en-US" altLang="en-US" baseline="20000" dirty="0"/>
              <a:t>2</a:t>
            </a:r>
            <a:r>
              <a:rPr lang="en-US" altLang="en-US" dirty="0"/>
              <a:t> and John D. Byrd</a:t>
            </a:r>
            <a:r>
              <a:rPr lang="en-US" altLang="en-US" baseline="20000" dirty="0"/>
              <a:t>1,3</a:t>
            </a:r>
            <a:endParaRPr lang="en-US" altLang="en-US" sz="3600" dirty="0"/>
          </a:p>
          <a:p>
            <a:pPr eaLnBrk="1" hangingPunct="1">
              <a:spcBef>
                <a:spcPct val="0"/>
              </a:spcBef>
            </a:pPr>
            <a:endParaRPr lang="en-US" altLang="en-US" sz="2000" baseline="20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baseline="20000" dirty="0"/>
              <a:t>1</a:t>
            </a:r>
            <a:r>
              <a:rPr lang="en-US" altLang="en-US" sz="2000" dirty="0"/>
              <a:t>Arizona State University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aseline="20000" dirty="0"/>
              <a:t>2</a:t>
            </a:r>
            <a:r>
              <a:rPr lang="en-US" altLang="en-US" sz="2000" dirty="0"/>
              <a:t>Arizona State University (present address) and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National Heart, Lung, and Blood Institute, National Institutes of Health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aseline="20000" dirty="0"/>
              <a:t>3</a:t>
            </a:r>
            <a:r>
              <a:rPr lang="en-US" altLang="en-US" sz="2000" dirty="0"/>
              <a:t>Michigan State University (present address)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 and #1914712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EF44031F-A2FA-4C26-B396-7B57186D8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4800" y="5181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05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AF4AC-C5F1-4469-99B3-A5EEB6AB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76" y="609600"/>
            <a:ext cx="8747188" cy="5562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30AC67-2D22-4A17-BD9B-E5253F7A1522}"/>
              </a:ext>
            </a:extLst>
          </p:cNvPr>
          <p:cNvSpPr/>
          <p:nvPr/>
        </p:nvSpPr>
        <p:spPr>
          <a:xfrm>
            <a:off x="2133600" y="5562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D968F-F0DE-42C4-8521-6C46912F0F07}"/>
              </a:ext>
            </a:extLst>
          </p:cNvPr>
          <p:cNvSpPr/>
          <p:nvPr/>
        </p:nvSpPr>
        <p:spPr>
          <a:xfrm>
            <a:off x="6172200" y="838200"/>
            <a:ext cx="449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F9B01-47D5-41AD-889D-531F371F5D28}"/>
              </a:ext>
            </a:extLst>
          </p:cNvPr>
          <p:cNvSpPr/>
          <p:nvPr/>
        </p:nvSpPr>
        <p:spPr>
          <a:xfrm>
            <a:off x="2162319" y="1943100"/>
            <a:ext cx="1571481" cy="194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9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AF4AC-C5F1-4469-99B3-A5EEB6AB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76" y="609600"/>
            <a:ext cx="8747188" cy="5562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30AC67-2D22-4A17-BD9B-E5253F7A1522}"/>
              </a:ext>
            </a:extLst>
          </p:cNvPr>
          <p:cNvSpPr/>
          <p:nvPr/>
        </p:nvSpPr>
        <p:spPr>
          <a:xfrm>
            <a:off x="2133600" y="5562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F9B01-47D5-41AD-889D-531F371F5D28}"/>
              </a:ext>
            </a:extLst>
          </p:cNvPr>
          <p:cNvSpPr/>
          <p:nvPr/>
        </p:nvSpPr>
        <p:spPr>
          <a:xfrm>
            <a:off x="2162319" y="1943100"/>
            <a:ext cx="1571481" cy="194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0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AF4AC-C5F1-4469-99B3-A5EEB6AB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76" y="609600"/>
            <a:ext cx="8747188" cy="55626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8DB27D7-FC3B-4151-8DC8-E237E6AF8B77}"/>
              </a:ext>
            </a:extLst>
          </p:cNvPr>
          <p:cNvSpPr/>
          <p:nvPr/>
        </p:nvSpPr>
        <p:spPr>
          <a:xfrm>
            <a:off x="762000" y="2438400"/>
            <a:ext cx="1066800" cy="4572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30AC67-2D22-4A17-BD9B-E5253F7A1522}"/>
              </a:ext>
            </a:extLst>
          </p:cNvPr>
          <p:cNvSpPr/>
          <p:nvPr/>
        </p:nvSpPr>
        <p:spPr>
          <a:xfrm>
            <a:off x="2133600" y="5562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19034-6832-41AE-9781-2DED4B5C29BD}"/>
              </a:ext>
            </a:extLst>
          </p:cNvPr>
          <p:cNvSpPr txBox="1"/>
          <p:nvPr/>
        </p:nvSpPr>
        <p:spPr>
          <a:xfrm>
            <a:off x="2286000" y="6324600"/>
            <a:ext cx="791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Most common error: </a:t>
            </a:r>
            <a:r>
              <a:rPr lang="en-US" i="1" dirty="0">
                <a:solidFill>
                  <a:srgbClr val="FF0000"/>
                </a:solidFill>
              </a:rPr>
              <a:t>Counting grid squares and ignoring numbers on axes</a:t>
            </a:r>
          </a:p>
        </p:txBody>
      </p:sp>
    </p:spTree>
    <p:extLst>
      <p:ext uri="{BB962C8B-B14F-4D97-AF65-F5344CB8AC3E}">
        <p14:creationId xmlns:p14="http://schemas.microsoft.com/office/powerpoint/2010/main" val="201077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68BC9-2943-43A2-B06C-041F1FD9A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60" y="500761"/>
            <a:ext cx="4381880" cy="5856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13A011-1B72-4FF7-8C37-812AF85F7974}"/>
              </a:ext>
            </a:extLst>
          </p:cNvPr>
          <p:cNvSpPr/>
          <p:nvPr/>
        </p:nvSpPr>
        <p:spPr>
          <a:xfrm>
            <a:off x="3429000" y="3733800"/>
            <a:ext cx="51816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4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68BC9-2943-43A2-B06C-041F1FD9A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60" y="500761"/>
            <a:ext cx="4381880" cy="5856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716B74-19CC-4342-903A-D512A07D0D03}"/>
              </a:ext>
            </a:extLst>
          </p:cNvPr>
          <p:cNvSpPr/>
          <p:nvPr/>
        </p:nvSpPr>
        <p:spPr>
          <a:xfrm>
            <a:off x="3810000" y="5638800"/>
            <a:ext cx="457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60008E-89D0-42DA-96E6-9BCA8C3B9B36}"/>
              </a:ext>
            </a:extLst>
          </p:cNvPr>
          <p:cNvSpPr/>
          <p:nvPr/>
        </p:nvSpPr>
        <p:spPr>
          <a:xfrm>
            <a:off x="3733800" y="4572000"/>
            <a:ext cx="4648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17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68BC9-2943-43A2-B06C-041F1FD9A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60" y="500761"/>
            <a:ext cx="4381880" cy="5856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716B74-19CC-4342-903A-D512A07D0D03}"/>
              </a:ext>
            </a:extLst>
          </p:cNvPr>
          <p:cNvSpPr/>
          <p:nvPr/>
        </p:nvSpPr>
        <p:spPr>
          <a:xfrm>
            <a:off x="3810000" y="5638800"/>
            <a:ext cx="457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60008E-89D0-42DA-96E6-9BCA8C3B9B36}"/>
              </a:ext>
            </a:extLst>
          </p:cNvPr>
          <p:cNvSpPr/>
          <p:nvPr/>
        </p:nvSpPr>
        <p:spPr>
          <a:xfrm>
            <a:off x="3733800" y="4572000"/>
            <a:ext cx="4648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4E7F5E9-248E-43E2-A7E1-94021F74C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939324"/>
              </p:ext>
            </p:extLst>
          </p:nvPr>
        </p:nvGraphicFramePr>
        <p:xfrm>
          <a:off x="1683203" y="4786440"/>
          <a:ext cx="882559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398">
                  <a:extLst>
                    <a:ext uri="{9D8B030D-6E8A-4147-A177-3AD203B41FA5}">
                      <a16:colId xmlns:a16="http://schemas.microsoft.com/office/drawing/2014/main" val="1398813716"/>
                    </a:ext>
                  </a:extLst>
                </a:gridCol>
                <a:gridCol w="900210">
                  <a:extLst>
                    <a:ext uri="{9D8B030D-6E8A-4147-A177-3AD203B41FA5}">
                      <a16:colId xmlns:a16="http://schemas.microsoft.com/office/drawing/2014/main" val="1740453981"/>
                    </a:ext>
                  </a:extLst>
                </a:gridCol>
                <a:gridCol w="2455992">
                  <a:extLst>
                    <a:ext uri="{9D8B030D-6E8A-4147-A177-3AD203B41FA5}">
                      <a16:colId xmlns:a16="http://schemas.microsoft.com/office/drawing/2014/main" val="3494599292"/>
                    </a:ext>
                  </a:extLst>
                </a:gridCol>
                <a:gridCol w="3262993">
                  <a:extLst>
                    <a:ext uri="{9D8B030D-6E8A-4147-A177-3AD203B41FA5}">
                      <a16:colId xmlns:a16="http://schemas.microsoft.com/office/drawing/2014/main" val="1605584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Numerically correct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Correct with correct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4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ASU-Polytechnic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53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ASU-Tempe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35719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F4891AD-9B6D-4CFF-8EFC-67454CD4AE8C}"/>
              </a:ext>
            </a:extLst>
          </p:cNvPr>
          <p:cNvSpPr/>
          <p:nvPr/>
        </p:nvSpPr>
        <p:spPr>
          <a:xfrm>
            <a:off x="7239000" y="4663980"/>
            <a:ext cx="3345996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85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68BC9-2943-43A2-B06C-041F1FD9A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60" y="500761"/>
            <a:ext cx="4381880" cy="5856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716B74-19CC-4342-903A-D512A07D0D03}"/>
              </a:ext>
            </a:extLst>
          </p:cNvPr>
          <p:cNvSpPr/>
          <p:nvPr/>
        </p:nvSpPr>
        <p:spPr>
          <a:xfrm>
            <a:off x="3810000" y="5638800"/>
            <a:ext cx="457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60008E-89D0-42DA-96E6-9BCA8C3B9B36}"/>
              </a:ext>
            </a:extLst>
          </p:cNvPr>
          <p:cNvSpPr/>
          <p:nvPr/>
        </p:nvSpPr>
        <p:spPr>
          <a:xfrm>
            <a:off x="3733800" y="4572000"/>
            <a:ext cx="4648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4E7F5E9-248E-43E2-A7E1-94021F74C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267492"/>
              </p:ext>
            </p:extLst>
          </p:nvPr>
        </p:nvGraphicFramePr>
        <p:xfrm>
          <a:off x="1683203" y="4786440"/>
          <a:ext cx="882559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398">
                  <a:extLst>
                    <a:ext uri="{9D8B030D-6E8A-4147-A177-3AD203B41FA5}">
                      <a16:colId xmlns:a16="http://schemas.microsoft.com/office/drawing/2014/main" val="1398813716"/>
                    </a:ext>
                  </a:extLst>
                </a:gridCol>
                <a:gridCol w="900210">
                  <a:extLst>
                    <a:ext uri="{9D8B030D-6E8A-4147-A177-3AD203B41FA5}">
                      <a16:colId xmlns:a16="http://schemas.microsoft.com/office/drawing/2014/main" val="1740453981"/>
                    </a:ext>
                  </a:extLst>
                </a:gridCol>
                <a:gridCol w="2455992">
                  <a:extLst>
                    <a:ext uri="{9D8B030D-6E8A-4147-A177-3AD203B41FA5}">
                      <a16:colId xmlns:a16="http://schemas.microsoft.com/office/drawing/2014/main" val="3494599292"/>
                    </a:ext>
                  </a:extLst>
                </a:gridCol>
                <a:gridCol w="3262993">
                  <a:extLst>
                    <a:ext uri="{9D8B030D-6E8A-4147-A177-3AD203B41FA5}">
                      <a16:colId xmlns:a16="http://schemas.microsoft.com/office/drawing/2014/main" val="1605584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Numerically correct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Correct with correct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4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ASU-Polytechnic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53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ASU-Tempe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357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557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D13D-AB93-41ED-8F03-91F8D08B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14600"/>
            <a:ext cx="10972800" cy="1143000"/>
          </a:xfrm>
        </p:spPr>
        <p:txBody>
          <a:bodyPr/>
          <a:lstStyle/>
          <a:p>
            <a:r>
              <a:rPr lang="en-US" dirty="0"/>
              <a:t>On-line Version</a:t>
            </a:r>
          </a:p>
        </p:txBody>
      </p:sp>
    </p:spTree>
    <p:extLst>
      <p:ext uri="{BB962C8B-B14F-4D97-AF65-F5344CB8AC3E}">
        <p14:creationId xmlns:p14="http://schemas.microsoft.com/office/powerpoint/2010/main" val="369837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71D16-F4A7-45A4-94CF-1CC36810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28" y="304800"/>
            <a:ext cx="4867572" cy="279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7F44B-64EA-40C7-8799-72BA8B7E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04800"/>
            <a:ext cx="4572000" cy="2783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B0C12-603D-4C1B-AE4E-6637F50D9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34" y="3585048"/>
            <a:ext cx="4031693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FB14D-5C34-462F-90A8-85E2E4162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28" y="4687430"/>
            <a:ext cx="4165307" cy="877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F4F4ED-EAD7-4E07-9BA7-98D1227E7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28" y="5731226"/>
            <a:ext cx="4256823" cy="879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CB120-6ECA-4E53-BDA1-2F7BD9F9D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401" y="3886200"/>
            <a:ext cx="5654500" cy="24418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0AD748-E6EE-4E80-89B6-438889D8B897}"/>
              </a:ext>
            </a:extLst>
          </p:cNvPr>
          <p:cNvCxnSpPr>
            <a:cxnSpLocks/>
          </p:cNvCxnSpPr>
          <p:nvPr/>
        </p:nvCxnSpPr>
        <p:spPr>
          <a:xfrm flipV="1">
            <a:off x="252724" y="3365314"/>
            <a:ext cx="11405876" cy="257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708D64-51FD-4B3D-AB3B-3D71F1ED9171}"/>
              </a:ext>
            </a:extLst>
          </p:cNvPr>
          <p:cNvCxnSpPr/>
          <p:nvPr/>
        </p:nvCxnSpPr>
        <p:spPr>
          <a:xfrm>
            <a:off x="5562600" y="3391091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CD7A3B-D847-4CD3-A9D3-F405A4716AA5}"/>
              </a:ext>
            </a:extLst>
          </p:cNvPr>
          <p:cNvCxnSpPr/>
          <p:nvPr/>
        </p:nvCxnSpPr>
        <p:spPr>
          <a:xfrm>
            <a:off x="5562600" y="3048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87275F-0277-4DBB-96FF-676B9B8EE7D8}"/>
              </a:ext>
            </a:extLst>
          </p:cNvPr>
          <p:cNvCxnSpPr>
            <a:cxnSpLocks/>
          </p:cNvCxnSpPr>
          <p:nvPr/>
        </p:nvCxnSpPr>
        <p:spPr>
          <a:xfrm flipV="1">
            <a:off x="207923" y="4517510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63A069-AFCE-4699-830E-1B2DC2FE1DD6}"/>
              </a:ext>
            </a:extLst>
          </p:cNvPr>
          <p:cNvCxnSpPr>
            <a:cxnSpLocks/>
          </p:cNvCxnSpPr>
          <p:nvPr/>
        </p:nvCxnSpPr>
        <p:spPr>
          <a:xfrm flipV="1">
            <a:off x="242768" y="5557134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822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42CF8-DB1C-4598-A90A-4F06A9F71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4751072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D598BE-5F2D-472D-8956-A2EBB412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024" y="685799"/>
            <a:ext cx="5056308" cy="1638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EDDDD9-535C-4990-8E88-D4200B53D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5037257" cy="1562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0787F-4690-436E-87D8-79CFA957B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15" y="4800600"/>
            <a:ext cx="5246825" cy="1505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738DA-1D02-4E44-85D8-AB59C2B1A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92" y="4953000"/>
            <a:ext cx="5048688" cy="15241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0A713-0606-4AD5-A20A-E0918DB9AB18}"/>
              </a:ext>
            </a:extLst>
          </p:cNvPr>
          <p:cNvCxnSpPr>
            <a:cxnSpLocks/>
          </p:cNvCxnSpPr>
          <p:nvPr/>
        </p:nvCxnSpPr>
        <p:spPr>
          <a:xfrm>
            <a:off x="5562600" y="2496581"/>
            <a:ext cx="6258547" cy="18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B4A56E-4119-4273-84F3-9EBAF35C05F7}"/>
              </a:ext>
            </a:extLst>
          </p:cNvPr>
          <p:cNvCxnSpPr>
            <a:cxnSpLocks/>
          </p:cNvCxnSpPr>
          <p:nvPr/>
        </p:nvCxnSpPr>
        <p:spPr>
          <a:xfrm>
            <a:off x="5991215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52312B-E48E-413A-BF8D-16BDB1CCA33B}"/>
              </a:ext>
            </a:extLst>
          </p:cNvPr>
          <p:cNvCxnSpPr>
            <a:cxnSpLocks/>
          </p:cNvCxnSpPr>
          <p:nvPr/>
        </p:nvCxnSpPr>
        <p:spPr>
          <a:xfrm>
            <a:off x="183492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498784-CD4D-4BCD-B647-FBC541EF4885}"/>
              </a:ext>
            </a:extLst>
          </p:cNvPr>
          <p:cNvCxnSpPr>
            <a:cxnSpLocks/>
          </p:cNvCxnSpPr>
          <p:nvPr/>
        </p:nvCxnSpPr>
        <p:spPr>
          <a:xfrm>
            <a:off x="5562600" y="304800"/>
            <a:ext cx="0" cy="624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5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5062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We have given diagnostic pretests covering pre-college mathematics to over 7000 introductory physics students:</a:t>
            </a:r>
          </a:p>
          <a:p>
            <a:r>
              <a:rPr lang="en-US" altLang="en-US" sz="2400" dirty="0"/>
              <a:t>Results from five campuses at four different state universities were consistent</a:t>
            </a:r>
          </a:p>
          <a:p>
            <a:r>
              <a:rPr lang="en-US" altLang="en-US" sz="2400" dirty="0"/>
              <a:t>Results on an online version are consistent with those on the written version</a:t>
            </a:r>
          </a:p>
          <a:p>
            <a:r>
              <a:rPr lang="en-US" altLang="en-US" sz="2400" dirty="0"/>
              <a:t>High and low scores on the diagnostic are somewhat predictive of course grades</a:t>
            </a:r>
          </a:p>
        </p:txBody>
      </p:sp>
    </p:spTree>
    <p:extLst>
      <p:ext uri="{BB962C8B-B14F-4D97-AF65-F5344CB8AC3E}">
        <p14:creationId xmlns:p14="http://schemas.microsoft.com/office/powerpoint/2010/main" val="34753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63C34-8577-400F-894F-7A26B207B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49099"/>
            <a:ext cx="5100996" cy="2581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2A82-D705-4599-8C7B-BD2E9EB67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44" y="225537"/>
            <a:ext cx="3866312" cy="301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464A3-ED05-4FCE-B419-3BA86BAF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20" y="446919"/>
            <a:ext cx="3533128" cy="2753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CE7E67-8A14-43A3-9CE0-4C6C1878A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662828"/>
            <a:ext cx="4661834" cy="29539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9110C-AC27-4B5A-B83C-75501E6F9DE0}"/>
              </a:ext>
            </a:extLst>
          </p:cNvPr>
          <p:cNvCxnSpPr>
            <a:cxnSpLocks/>
          </p:cNvCxnSpPr>
          <p:nvPr/>
        </p:nvCxnSpPr>
        <p:spPr>
          <a:xfrm>
            <a:off x="228600" y="3505200"/>
            <a:ext cx="1173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403072-308C-4B2D-90E4-DB497423AAF3}"/>
              </a:ext>
            </a:extLst>
          </p:cNvPr>
          <p:cNvCxnSpPr/>
          <p:nvPr/>
        </p:nvCxnSpPr>
        <p:spPr>
          <a:xfrm>
            <a:off x="5638800" y="35052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887AF-CD50-4691-B8C0-F4BE7F341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031" y="914400"/>
            <a:ext cx="4559969" cy="14443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480537-78F4-45BF-8C49-95FA07A0EF15}"/>
              </a:ext>
            </a:extLst>
          </p:cNvPr>
          <p:cNvCxnSpPr/>
          <p:nvPr/>
        </p:nvCxnSpPr>
        <p:spPr>
          <a:xfrm>
            <a:off x="7467600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6C7FD-8963-4209-91F9-74675D9C8ADB}"/>
              </a:ext>
            </a:extLst>
          </p:cNvPr>
          <p:cNvCxnSpPr/>
          <p:nvPr/>
        </p:nvCxnSpPr>
        <p:spPr>
          <a:xfrm>
            <a:off x="3705644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462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C461-36C2-4672-A491-37D1EDFB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On-line and written versions yield consistent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07491-F0F7-43A3-8B6F-45164AD16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163498"/>
            <a:ext cx="12192000" cy="5659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E168CB-98D9-428A-BBAE-E3FFE4ADB471}"/>
              </a:ext>
            </a:extLst>
          </p:cNvPr>
          <p:cNvSpPr txBox="1"/>
          <p:nvPr/>
        </p:nvSpPr>
        <p:spPr>
          <a:xfrm>
            <a:off x="5791200" y="111028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b="1" dirty="0"/>
              <a:t>written</a:t>
            </a:r>
            <a:r>
              <a:rPr lang="en-US" dirty="0"/>
              <a:t>		</a:t>
            </a:r>
            <a:r>
              <a:rPr lang="en-US" b="1" dirty="0"/>
              <a:t>online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69957-B83B-437A-83E3-E367F52DB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148496"/>
            <a:ext cx="315112" cy="2997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FFAC53-60D1-46BC-8E6D-841B45DED3B6}"/>
              </a:ext>
            </a:extLst>
          </p:cNvPr>
          <p:cNvSpPr/>
          <p:nvPr/>
        </p:nvSpPr>
        <p:spPr>
          <a:xfrm>
            <a:off x="5876925" y="1178646"/>
            <a:ext cx="257175" cy="2695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84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8070C5-F4B6-4A56-BABB-E22CFC552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12" y="440934"/>
            <a:ext cx="6115369" cy="530738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5636856-FC69-4534-8EEB-6CA4A7056E9E}"/>
              </a:ext>
            </a:extLst>
          </p:cNvPr>
          <p:cNvSpPr/>
          <p:nvPr/>
        </p:nvSpPr>
        <p:spPr>
          <a:xfrm>
            <a:off x="685800" y="4648200"/>
            <a:ext cx="15240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69CA1-B600-40C7-B156-0B6C81C98004}"/>
              </a:ext>
            </a:extLst>
          </p:cNvPr>
          <p:cNvSpPr txBox="1"/>
          <p:nvPr/>
        </p:nvSpPr>
        <p:spPr>
          <a:xfrm>
            <a:off x="7086600" y="609600"/>
            <a:ext cx="4800600" cy="258532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b="1" dirty="0">
                <a:solidFill>
                  <a:srgbClr val="0000FF"/>
                </a:solidFill>
              </a:rPr>
              <a:t> = 2556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Numerically correct (C or D): </a:t>
            </a:r>
            <a:r>
              <a:rPr lang="en-US" dirty="0">
                <a:solidFill>
                  <a:srgbClr val="0000FF"/>
                </a:solidFill>
              </a:rPr>
              <a:t>59%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b="1" i="1" dirty="0">
                <a:solidFill>
                  <a:srgbClr val="0000FF"/>
                </a:solidFill>
              </a:rPr>
              <a:t>Actually</a:t>
            </a:r>
            <a:r>
              <a:rPr lang="en-US" b="1" dirty="0">
                <a:solidFill>
                  <a:srgbClr val="0000FF"/>
                </a:solidFill>
              </a:rPr>
              <a:t> correct (C): </a:t>
            </a:r>
            <a:r>
              <a:rPr lang="en-US" b="1" dirty="0">
                <a:solidFill>
                  <a:srgbClr val="FF0000"/>
                </a:solidFill>
              </a:rPr>
              <a:t>48%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i="1" dirty="0"/>
              <a:t>Consistent with results on written version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74560-70B9-4A4D-BDCF-2605B1B349D0}"/>
              </a:ext>
            </a:extLst>
          </p:cNvPr>
          <p:cNvSpPr txBox="1"/>
          <p:nvPr/>
        </p:nvSpPr>
        <p:spPr>
          <a:xfrm>
            <a:off x="1905000" y="6035864"/>
            <a:ext cx="791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Most common error: </a:t>
            </a:r>
            <a:r>
              <a:rPr lang="en-US" i="1" dirty="0">
                <a:solidFill>
                  <a:srgbClr val="FF0000"/>
                </a:solidFill>
              </a:rPr>
              <a:t>Counting grid squares and ignoring numbers on axes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924B0-0C19-43EA-AC85-FAFD8F6DE347}"/>
              </a:ext>
            </a:extLst>
          </p:cNvPr>
          <p:cNvSpPr/>
          <p:nvPr/>
        </p:nvSpPr>
        <p:spPr>
          <a:xfrm>
            <a:off x="6934200" y="533400"/>
            <a:ext cx="5105399" cy="2223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DA27DB-504E-4766-A775-65B57B9E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57200"/>
            <a:ext cx="5456393" cy="4419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577C99-7B0B-447F-B1FE-1826A3688090}"/>
              </a:ext>
            </a:extLst>
          </p:cNvPr>
          <p:cNvSpPr txBox="1"/>
          <p:nvPr/>
        </p:nvSpPr>
        <p:spPr>
          <a:xfrm>
            <a:off x="3962400" y="5410200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20% did </a:t>
            </a:r>
            <a:r>
              <a:rPr lang="en-US" sz="2400" i="1" dirty="0">
                <a:solidFill>
                  <a:srgbClr val="FF0000"/>
                </a:solidFill>
              </a:rPr>
              <a:t>not </a:t>
            </a:r>
            <a:r>
              <a:rPr lang="en-US" sz="2400" dirty="0">
                <a:solidFill>
                  <a:srgbClr val="FF0000"/>
                </a:solidFill>
              </a:rPr>
              <a:t>choose cm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1252)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C8741-CE2E-4273-95AC-5FE541BA60EA}"/>
              </a:ext>
            </a:extLst>
          </p:cNvPr>
          <p:cNvSpPr txBox="1"/>
          <p:nvPr/>
        </p:nvSpPr>
        <p:spPr>
          <a:xfrm>
            <a:off x="914400" y="685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On-line Version:</a:t>
            </a:r>
          </a:p>
        </p:txBody>
      </p:sp>
    </p:spTree>
    <p:extLst>
      <p:ext uri="{BB962C8B-B14F-4D97-AF65-F5344CB8AC3E}">
        <p14:creationId xmlns:p14="http://schemas.microsoft.com/office/powerpoint/2010/main" val="287672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202E5C-7965-4BDB-A3A7-2349C1427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13960"/>
            <a:ext cx="5648325" cy="3938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FD4166-7BAD-4AC1-8BA4-B4746693615D}"/>
              </a:ext>
            </a:extLst>
          </p:cNvPr>
          <p:cNvSpPr txBox="1"/>
          <p:nvPr/>
        </p:nvSpPr>
        <p:spPr>
          <a:xfrm>
            <a:off x="2438400" y="4795157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Calculus-based Course, ASU-Tempe (</a:t>
            </a:r>
            <a:r>
              <a:rPr lang="en-US" b="1" i="1" dirty="0">
                <a:solidFill>
                  <a:srgbClr val="0070C0"/>
                </a:solidFill>
              </a:rPr>
              <a:t>N</a:t>
            </a:r>
            <a:r>
              <a:rPr lang="en-US" b="1" dirty="0">
                <a:solidFill>
                  <a:srgbClr val="0070C0"/>
                </a:solidFill>
              </a:rPr>
              <a:t> = 430)</a:t>
            </a:r>
          </a:p>
          <a:p>
            <a:r>
              <a:rPr lang="en-US" dirty="0"/>
              <a:t>	</a:t>
            </a:r>
            <a:r>
              <a:rPr lang="en-US" i="1" dirty="0">
                <a:solidFill>
                  <a:srgbClr val="008000"/>
                </a:solidFill>
              </a:rPr>
              <a:t>G: </a:t>
            </a:r>
            <a:r>
              <a:rPr lang="en-US" dirty="0">
                <a:solidFill>
                  <a:srgbClr val="008000"/>
                </a:solidFill>
              </a:rPr>
              <a:t>68%</a:t>
            </a:r>
          </a:p>
          <a:p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i="1" dirty="0">
                <a:solidFill>
                  <a:srgbClr val="7030A0"/>
                </a:solidFill>
              </a:rPr>
              <a:t>B: </a:t>
            </a:r>
            <a:r>
              <a:rPr lang="en-US" dirty="0">
                <a:solidFill>
                  <a:srgbClr val="7030A0"/>
                </a:solidFill>
              </a:rPr>
              <a:t>10%</a:t>
            </a:r>
          </a:p>
          <a:p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i="1" dirty="0">
                <a:solidFill>
                  <a:srgbClr val="7030A0"/>
                </a:solidFill>
              </a:rPr>
              <a:t>L: </a:t>
            </a:r>
            <a:r>
              <a:rPr lang="en-US" dirty="0">
                <a:solidFill>
                  <a:srgbClr val="7030A0"/>
                </a:solidFill>
              </a:rPr>
              <a:t>2%</a:t>
            </a:r>
          </a:p>
          <a:p>
            <a:r>
              <a:rPr lang="en-US" dirty="0"/>
              <a:t>	</a:t>
            </a:r>
            <a:r>
              <a:rPr lang="en-US" i="1" dirty="0">
                <a:solidFill>
                  <a:srgbClr val="FF0000"/>
                </a:solidFill>
              </a:rPr>
              <a:t>Other: </a:t>
            </a:r>
            <a:r>
              <a:rPr lang="en-US" dirty="0">
                <a:solidFill>
                  <a:srgbClr val="FF0000"/>
                </a:solidFill>
              </a:rPr>
              <a:t>20%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1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4B9C-ED5A-472D-BF43-E423CA95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Symbolic notation degrades student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8482-9940-464D-B094-EDBA54B5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of symbols to replace numbers in otherwise identical algebraic equations lowered correct-response rates by </a:t>
            </a:r>
            <a:r>
              <a:rPr lang="en-US" sz="2800" dirty="0"/>
              <a:t>≈25%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6393023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(calculus-based course)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862)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1043)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19DD1-7956-4632-A8C9-D3D73C7D50D5}"/>
              </a:ext>
            </a:extLst>
          </p:cNvPr>
          <p:cNvSpPr/>
          <p:nvPr/>
        </p:nvSpPr>
        <p:spPr>
          <a:xfrm>
            <a:off x="838200" y="3657600"/>
            <a:ext cx="10529344" cy="1271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3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6393023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(calculus-based course)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862)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1043)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2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9AD6-94F0-4C5F-90CD-D0532E3D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Findings from &gt;70 Interviews:</a:t>
            </a:r>
            <a:br>
              <a:rPr lang="en-US" sz="3600" dirty="0"/>
            </a:br>
            <a:r>
              <a:rPr lang="en-US" sz="3600" dirty="0"/>
              <a:t>Students make many “careless”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0504-FEB2-4A8E-8D1F-E61F7645D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During interviews, students tended to self-correct approximately 60% of their initial errors, suggesting many errors are “careless.”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Even single test items are highly predictive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Performance on </a:t>
            </a:r>
            <a:r>
              <a:rPr lang="en-US" sz="2800" b="1" dirty="0"/>
              <a:t>one single diagnostic item </a:t>
            </a:r>
            <a:r>
              <a:rPr lang="en-US" sz="2800" dirty="0"/>
              <a:t>can </a:t>
            </a:r>
            <a:r>
              <a:rPr lang="en-US" sz="2800" i="1" dirty="0"/>
              <a:t>accurately</a:t>
            </a:r>
            <a:r>
              <a:rPr lang="en-US" sz="2800" dirty="0"/>
              <a:t> predict class-average score on full 13-item diagnostic</a:t>
            </a:r>
          </a:p>
          <a:p>
            <a:pPr marL="0" indent="0">
              <a:buNone/>
            </a:pPr>
            <a:r>
              <a:rPr lang="en-US" sz="2800" dirty="0"/>
              <a:t>Example:</a:t>
            </a:r>
          </a:p>
          <a:p>
            <a:pPr marL="457200" lvl="1" indent="0">
              <a:buNone/>
            </a:pPr>
            <a:r>
              <a:rPr lang="en-US" dirty="0"/>
              <a:t>	[#18]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A3BB8-9EE9-4E5A-9524-D69655C23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48000"/>
            <a:ext cx="3048000" cy="27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D13D-AB93-41ED-8F03-91F8D08B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14600"/>
            <a:ext cx="10972800" cy="1143000"/>
          </a:xfrm>
        </p:spPr>
        <p:txBody>
          <a:bodyPr/>
          <a:lstStyle/>
          <a:p>
            <a:r>
              <a:rPr lang="en-US" dirty="0"/>
              <a:t>Examples of Test Items</a:t>
            </a:r>
          </a:p>
        </p:txBody>
      </p:sp>
    </p:spTree>
    <p:extLst>
      <p:ext uri="{BB962C8B-B14F-4D97-AF65-F5344CB8AC3E}">
        <p14:creationId xmlns:p14="http://schemas.microsoft.com/office/powerpoint/2010/main" val="2040868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E75B9-0FA6-4B63-ADC1-0504B3F7D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698" y="1062785"/>
            <a:ext cx="8706604" cy="473243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BFA0A9F-5050-4130-B041-0CAA3C9D94EA}"/>
              </a:ext>
            </a:extLst>
          </p:cNvPr>
          <p:cNvSpPr/>
          <p:nvPr/>
        </p:nvSpPr>
        <p:spPr>
          <a:xfrm>
            <a:off x="3624451" y="5105400"/>
            <a:ext cx="5715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4E589B-7AD2-49CA-9D00-11991D0F5630}"/>
              </a:ext>
            </a:extLst>
          </p:cNvPr>
          <p:cNvSpPr/>
          <p:nvPr/>
        </p:nvSpPr>
        <p:spPr>
          <a:xfrm rot="16200000">
            <a:off x="-800100" y="2781300"/>
            <a:ext cx="5715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1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E75B9-0FA6-4B63-ADC1-0504B3F7D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698" y="1062785"/>
            <a:ext cx="8706604" cy="47324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48A6435-E135-4677-8234-A5C1878C3692}"/>
              </a:ext>
            </a:extLst>
          </p:cNvPr>
          <p:cNvSpPr/>
          <p:nvPr/>
        </p:nvSpPr>
        <p:spPr>
          <a:xfrm>
            <a:off x="4027878" y="2667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36493-A9C7-4349-8CD4-411EA98DCF61}"/>
              </a:ext>
            </a:extLst>
          </p:cNvPr>
          <p:cNvSpPr txBox="1"/>
          <p:nvPr/>
        </p:nvSpPr>
        <p:spPr>
          <a:xfrm>
            <a:off x="2590800" y="1522452"/>
            <a:ext cx="183896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New data, 2021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2F32A5-0C0B-493E-BD16-B22D2284B751}"/>
              </a:ext>
            </a:extLst>
          </p:cNvPr>
          <p:cNvCxnSpPr>
            <a:cxnSpLocks/>
          </p:cNvCxnSpPr>
          <p:nvPr/>
        </p:nvCxnSpPr>
        <p:spPr>
          <a:xfrm>
            <a:off x="4104078" y="19050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8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9B21-C02F-4CE3-BF1A-BD96D1DA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may be possible to diagnose the level of students’ difficulties with only one or very few mathematics pretest items.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A5551D-C9E4-4E2A-BCA5-D7D1C201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61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Scores on 3-item Subset: </a:t>
            </a:r>
            <a:br>
              <a:rPr lang="en-US" sz="3600" dirty="0"/>
            </a:br>
            <a:r>
              <a:rPr lang="en-US" sz="3600" dirty="0"/>
              <a:t>Relation to High Course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Can performance on a </a:t>
            </a:r>
            <a:r>
              <a:rPr lang="en-US" sz="2800" b="1" dirty="0"/>
              <a:t>3-item subset</a:t>
            </a:r>
            <a:r>
              <a:rPr lang="en-US" sz="2800" dirty="0"/>
              <a:t> predict final course grade?</a:t>
            </a:r>
          </a:p>
          <a:p>
            <a:pPr marL="0" indent="0">
              <a:buNone/>
            </a:pPr>
            <a:r>
              <a:rPr lang="en-US" sz="2800" dirty="0"/>
              <a:t>Example:</a:t>
            </a:r>
          </a:p>
          <a:p>
            <a:pPr marL="457200" lvl="1" indent="0">
              <a:buNone/>
            </a:pPr>
            <a:r>
              <a:rPr lang="en-US" dirty="0"/>
              <a:t>	[#3, #11, #12]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C0B2B-8FA6-4999-A00C-AA6C11472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533400"/>
            <a:ext cx="4953304" cy="285891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D5DAFD-CAD4-42C8-9704-4B613C790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498" y="2971800"/>
            <a:ext cx="5058042" cy="181651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5076E-AA35-47CF-8F10-3DEA019301F3}"/>
              </a:ext>
            </a:extLst>
          </p:cNvPr>
          <p:cNvSpPr txBox="1"/>
          <p:nvPr/>
        </p:nvSpPr>
        <p:spPr>
          <a:xfrm>
            <a:off x="5257800" y="60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016AD-8991-4DE6-B7F4-C9E04402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19600"/>
            <a:ext cx="5695460" cy="168417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8A6F7A-08B2-43C1-8175-E21CDD419B8C}"/>
              </a:ext>
            </a:extLst>
          </p:cNvPr>
          <p:cNvSpPr txBox="1"/>
          <p:nvPr/>
        </p:nvSpPr>
        <p:spPr>
          <a:xfrm>
            <a:off x="52578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F12FD-346F-4D0D-B5DA-B91A77E3C015}"/>
              </a:ext>
            </a:extLst>
          </p:cNvPr>
          <p:cNvSpPr txBox="1"/>
          <p:nvPr/>
        </p:nvSpPr>
        <p:spPr>
          <a:xfrm>
            <a:off x="10591800" y="308810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#12</a:t>
            </a:r>
          </a:p>
        </p:txBody>
      </p:sp>
    </p:spTree>
    <p:extLst>
      <p:ext uri="{BB962C8B-B14F-4D97-AF65-F5344CB8AC3E}">
        <p14:creationId xmlns:p14="http://schemas.microsoft.com/office/powerpoint/2010/main" val="26240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311108"/>
              </p:ext>
            </p:extLst>
          </p:nvPr>
        </p:nvGraphicFramePr>
        <p:xfrm>
          <a:off x="609600" y="1143000"/>
          <a:ext cx="106298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B+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B+ 3/3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B+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0/3 or 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High-grade Ratio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3/3 score vs. 0/3 or 1/3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28E329-3CC0-4E69-9D00-58A5E289C31A}"/>
              </a:ext>
            </a:extLst>
          </p:cNvPr>
          <p:cNvSpPr txBox="1"/>
          <p:nvPr/>
        </p:nvSpPr>
        <p:spPr>
          <a:xfrm>
            <a:off x="3990974" y="457200"/>
            <a:ext cx="421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High Course Grade vs. Subset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dirty="0"/>
              <a:t>*subset optimized for this course</a:t>
            </a:r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05D699-F2C9-4183-A889-45FC1006F1AF}"/>
              </a:ext>
            </a:extLst>
          </p:cNvPr>
          <p:cNvSpPr/>
          <p:nvPr/>
        </p:nvSpPr>
        <p:spPr>
          <a:xfrm>
            <a:off x="533400" y="2209800"/>
            <a:ext cx="111252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5EECC3-BDF9-4ACE-AD32-C12E7CF5B64B}"/>
              </a:ext>
            </a:extLst>
          </p:cNvPr>
          <p:cNvSpPr/>
          <p:nvPr/>
        </p:nvSpPr>
        <p:spPr>
          <a:xfrm>
            <a:off x="5029200" y="1103531"/>
            <a:ext cx="6400800" cy="1182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01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124093"/>
              </p:ext>
            </p:extLst>
          </p:nvPr>
        </p:nvGraphicFramePr>
        <p:xfrm>
          <a:off x="609600" y="1143000"/>
          <a:ext cx="106298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B+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B+ 3/3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B+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0/3 or 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High-grade Ratio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3/3 score vs. 0/3 or 1/3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dirty="0"/>
              <a:t>*subset optimized for this course</a:t>
            </a:r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05D699-F2C9-4183-A889-45FC1006F1AF}"/>
              </a:ext>
            </a:extLst>
          </p:cNvPr>
          <p:cNvSpPr/>
          <p:nvPr/>
        </p:nvSpPr>
        <p:spPr>
          <a:xfrm>
            <a:off x="533400" y="2209800"/>
            <a:ext cx="111252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96B31-8A79-4D2C-9ECF-458B93600621}"/>
              </a:ext>
            </a:extLst>
          </p:cNvPr>
          <p:cNvSpPr txBox="1"/>
          <p:nvPr/>
        </p:nvSpPr>
        <p:spPr>
          <a:xfrm>
            <a:off x="3990974" y="457200"/>
            <a:ext cx="421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High Course Grade vs. Subset Score</a:t>
            </a:r>
          </a:p>
        </p:txBody>
      </p:sp>
    </p:spTree>
    <p:extLst>
      <p:ext uri="{BB962C8B-B14F-4D97-AF65-F5344CB8AC3E}">
        <p14:creationId xmlns:p14="http://schemas.microsoft.com/office/powerpoint/2010/main" val="3152871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46806"/>
              </p:ext>
            </p:extLst>
          </p:nvPr>
        </p:nvGraphicFramePr>
        <p:xfrm>
          <a:off x="609600" y="1143000"/>
          <a:ext cx="106298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B+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B+ 3/3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B+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0/3 or 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High-grade Ratio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3/3 score vs. 0/3 or 1/3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dirty="0"/>
              <a:t>*subset optimized for this course</a:t>
            </a:r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9BDED-746B-47B9-A5BF-F547D02011D5}"/>
              </a:ext>
            </a:extLst>
          </p:cNvPr>
          <p:cNvSpPr txBox="1"/>
          <p:nvPr/>
        </p:nvSpPr>
        <p:spPr>
          <a:xfrm>
            <a:off x="3990974" y="457200"/>
            <a:ext cx="421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High Course Grade vs. Subset Score</a:t>
            </a:r>
          </a:p>
        </p:txBody>
      </p:sp>
    </p:spTree>
    <p:extLst>
      <p:ext uri="{BB962C8B-B14F-4D97-AF65-F5344CB8AC3E}">
        <p14:creationId xmlns:p14="http://schemas.microsoft.com/office/powerpoint/2010/main" val="1029422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Scores and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Performance on </a:t>
            </a:r>
            <a:r>
              <a:rPr lang="en-US" sz="2800" b="1" dirty="0"/>
              <a:t>full online diagnostic </a:t>
            </a:r>
            <a:r>
              <a:rPr lang="en-US" sz="2800" dirty="0"/>
              <a:t>can </a:t>
            </a:r>
            <a:r>
              <a:rPr lang="en-US" sz="2800" i="1" dirty="0"/>
              <a:t>approximately</a:t>
            </a:r>
            <a:r>
              <a:rPr lang="en-US" sz="2800" dirty="0"/>
              <a:t> predict final course grade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954969"/>
              </p:ext>
            </p:extLst>
          </p:nvPr>
        </p:nvGraphicFramePr>
        <p:xfrm>
          <a:off x="609600" y="1143000"/>
          <a:ext cx="106298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≥ 81% vs. score ≤ 57%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28E329-3CC0-4E69-9D00-58A5E289C31A}"/>
              </a:ext>
            </a:extLst>
          </p:cNvPr>
          <p:cNvSpPr txBox="1"/>
          <p:nvPr/>
        </p:nvSpPr>
        <p:spPr>
          <a:xfrm>
            <a:off x="4000500" y="43883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High Course Grade vs. Full Diagnostic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838197-CAB5-41CC-AF9D-5E6CE5A6BEE3}"/>
              </a:ext>
            </a:extLst>
          </p:cNvPr>
          <p:cNvSpPr/>
          <p:nvPr/>
        </p:nvSpPr>
        <p:spPr>
          <a:xfrm>
            <a:off x="429986" y="2209800"/>
            <a:ext cx="111252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7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Find Unknown Angle</a:t>
            </a:r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667001"/>
            <a:ext cx="8229600" cy="2836863"/>
          </a:xfrm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86000" y="2895600"/>
            <a:ext cx="381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600" b="1" dirty="0"/>
              <a:t>3.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7A1122-258C-44B2-B57B-EA3DF2AD8485}"/>
              </a:ext>
            </a:extLst>
          </p:cNvPr>
          <p:cNvSpPr/>
          <p:nvPr/>
        </p:nvSpPr>
        <p:spPr>
          <a:xfrm>
            <a:off x="2209800" y="2895600"/>
            <a:ext cx="457200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3B53-9FBF-4672-8A78-3619E4C8B7DE}"/>
              </a:ext>
            </a:extLst>
          </p:cNvPr>
          <p:cNvSpPr/>
          <p:nvPr/>
        </p:nvSpPr>
        <p:spPr>
          <a:xfrm>
            <a:off x="6248400" y="2895600"/>
            <a:ext cx="4114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12219"/>
              </p:ext>
            </p:extLst>
          </p:nvPr>
        </p:nvGraphicFramePr>
        <p:xfrm>
          <a:off x="609600" y="1143000"/>
          <a:ext cx="106298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≥ 81% vs. score ≤ 57%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507A3-88A1-452B-B5BB-E623DA31DEF2}"/>
              </a:ext>
            </a:extLst>
          </p:cNvPr>
          <p:cNvSpPr txBox="1"/>
          <p:nvPr/>
        </p:nvSpPr>
        <p:spPr>
          <a:xfrm>
            <a:off x="6515100" y="4637553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high on math diagnostic pretest had more “A” course grades than those who scored 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4000500" y="43883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High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1406172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90297"/>
              </p:ext>
            </p:extLst>
          </p:nvPr>
        </p:nvGraphicFramePr>
        <p:xfrm>
          <a:off x="609600" y="1143000"/>
          <a:ext cx="106298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B-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B-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B-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≤ 57% vs. score ≥ 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28E329-3CC0-4E69-9D00-58A5E289C31A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42E9C-1BD0-4341-BA56-6C0C2D73ACE7}"/>
              </a:ext>
            </a:extLst>
          </p:cNvPr>
          <p:cNvSpPr txBox="1"/>
          <p:nvPr/>
        </p:nvSpPr>
        <p:spPr>
          <a:xfrm>
            <a:off x="6553200" y="4572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low on math diagnostic pretest had more “C” course grades than those who scored high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39781D-4E51-4628-AE91-4075AA1A0E05}"/>
              </a:ext>
            </a:extLst>
          </p:cNvPr>
          <p:cNvSpPr/>
          <p:nvPr/>
        </p:nvSpPr>
        <p:spPr>
          <a:xfrm>
            <a:off x="533400" y="1828800"/>
            <a:ext cx="113538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04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94527"/>
              </p:ext>
            </p:extLst>
          </p:nvPr>
        </p:nvGraphicFramePr>
        <p:xfrm>
          <a:off x="609600" y="1143000"/>
          <a:ext cx="106298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B-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B-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B-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≤ 57% vs. score ≥ 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42E9C-1BD0-4341-BA56-6C0C2D73ACE7}"/>
              </a:ext>
            </a:extLst>
          </p:cNvPr>
          <p:cNvSpPr txBox="1"/>
          <p:nvPr/>
        </p:nvSpPr>
        <p:spPr>
          <a:xfrm>
            <a:off x="6553200" y="4572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low on math diagnostic pretest had more “C” course grades than those who scored high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88AF4-F6CE-41CB-9AD7-CFBA3D8E8110}"/>
              </a:ext>
            </a:extLst>
          </p:cNvPr>
          <p:cNvSpPr/>
          <p:nvPr/>
        </p:nvSpPr>
        <p:spPr>
          <a:xfrm>
            <a:off x="5029200" y="1036261"/>
            <a:ext cx="6210299" cy="153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42223-EA38-40A7-BAA1-C7EA0D03BE31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1787137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07215"/>
              </p:ext>
            </p:extLst>
          </p:nvPr>
        </p:nvGraphicFramePr>
        <p:xfrm>
          <a:off x="609600" y="1143000"/>
          <a:ext cx="106298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B-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B-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B-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≤ 57% vs. score ≥ 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42E9C-1BD0-4341-BA56-6C0C2D73ACE7}"/>
              </a:ext>
            </a:extLst>
          </p:cNvPr>
          <p:cNvSpPr txBox="1"/>
          <p:nvPr/>
        </p:nvSpPr>
        <p:spPr>
          <a:xfrm>
            <a:off x="6553200" y="4572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low on math diagnostic pretest had more “C” course grades than those who scored high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88AF4-F6CE-41CB-9AD7-CFBA3D8E8110}"/>
              </a:ext>
            </a:extLst>
          </p:cNvPr>
          <p:cNvSpPr/>
          <p:nvPr/>
        </p:nvSpPr>
        <p:spPr>
          <a:xfrm>
            <a:off x="5029200" y="1828799"/>
            <a:ext cx="6210299" cy="742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295051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710330"/>
              </p:ext>
            </p:extLst>
          </p:nvPr>
        </p:nvGraphicFramePr>
        <p:xfrm>
          <a:off x="609600" y="1143000"/>
          <a:ext cx="106298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B-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B-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B-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≤ 57% vs. score ≥ 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42E9C-1BD0-4341-BA56-6C0C2D73ACE7}"/>
              </a:ext>
            </a:extLst>
          </p:cNvPr>
          <p:cNvSpPr txBox="1"/>
          <p:nvPr/>
        </p:nvSpPr>
        <p:spPr>
          <a:xfrm>
            <a:off x="6553200" y="4572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low on math diagnostic pretest had more “C” course grades than those who scored high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451145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045-51C1-414D-8B21-9661549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E6C3-5853-4E49-B9C6-A6ECE24E3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Instructors should be wary of assumptions about students’ mathematics preparation before making assessments </a:t>
            </a:r>
          </a:p>
          <a:p>
            <a:r>
              <a:rPr lang="en-US" dirty="0"/>
              <a:t>Pre-instruction performance on a brief mathematics diagnostic may provide indications of students at risk</a:t>
            </a:r>
          </a:p>
        </p:txBody>
      </p:sp>
    </p:spTree>
    <p:extLst>
      <p:ext uri="{BB962C8B-B14F-4D97-AF65-F5344CB8AC3E}">
        <p14:creationId xmlns:p14="http://schemas.microsoft.com/office/powerpoint/2010/main" val="2950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1E1B75-3139-4285-97AD-70BF408DCE02}"/>
              </a:ext>
            </a:extLst>
          </p:cNvPr>
          <p:cNvGrpSpPr/>
          <p:nvPr/>
        </p:nvGrpSpPr>
        <p:grpSpPr>
          <a:xfrm>
            <a:off x="1794453" y="762000"/>
            <a:ext cx="8603093" cy="5232512"/>
            <a:chOff x="381000" y="1219200"/>
            <a:chExt cx="8603093" cy="52325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3C9F3F-1F43-4C23-9F49-C2ADB96E1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219200"/>
              <a:ext cx="8603093" cy="523251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FE3750-ACEE-459D-8D4D-91223CCD9BF9}"/>
                </a:ext>
              </a:extLst>
            </p:cNvPr>
            <p:cNvSpPr/>
            <p:nvPr/>
          </p:nvSpPr>
          <p:spPr>
            <a:xfrm>
              <a:off x="762000" y="1676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836DC7-7CD8-4D96-80C2-2FC3DF62C3B3}"/>
              </a:ext>
            </a:extLst>
          </p:cNvPr>
          <p:cNvSpPr txBox="1"/>
          <p:nvPr/>
        </p:nvSpPr>
        <p:spPr>
          <a:xfrm>
            <a:off x="4191000" y="438834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Find Slope of Graph</a:t>
            </a:r>
          </a:p>
        </p:txBody>
      </p:sp>
    </p:spTree>
    <p:extLst>
      <p:ext uri="{BB962C8B-B14F-4D97-AF65-F5344CB8AC3E}">
        <p14:creationId xmlns:p14="http://schemas.microsoft.com/office/powerpoint/2010/main" val="4104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44626-54CD-4F69-923A-A1AB5428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07" y="2152683"/>
            <a:ext cx="3157871" cy="338243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32FFC6-1240-48C5-826B-5AB90EE50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223" y="2158994"/>
            <a:ext cx="3021424" cy="337612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787321-EFFB-40BB-A3D4-BCF066F4993C}"/>
              </a:ext>
            </a:extLst>
          </p:cNvPr>
          <p:cNvSpPr txBox="1"/>
          <p:nvPr/>
        </p:nvSpPr>
        <p:spPr>
          <a:xfrm>
            <a:off x="2443065" y="603061"/>
            <a:ext cx="730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Find Area</a:t>
            </a:r>
          </a:p>
        </p:txBody>
      </p:sp>
    </p:spTree>
    <p:extLst>
      <p:ext uri="{BB962C8B-B14F-4D97-AF65-F5344CB8AC3E}">
        <p14:creationId xmlns:p14="http://schemas.microsoft.com/office/powerpoint/2010/main" val="30921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BF3F8-B64E-4E4F-B61F-5D53FA362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83" y="1447800"/>
            <a:ext cx="8694835" cy="3276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A3C7AD-FBED-473F-AACD-3BF91D7843C1}"/>
              </a:ext>
            </a:extLst>
          </p:cNvPr>
          <p:cNvSpPr/>
          <p:nvPr/>
        </p:nvSpPr>
        <p:spPr>
          <a:xfrm>
            <a:off x="1981200" y="4076700"/>
            <a:ext cx="822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7693A-5422-446D-ADB7-9B9DF9FD8848}"/>
              </a:ext>
            </a:extLst>
          </p:cNvPr>
          <p:cNvSpPr/>
          <p:nvPr/>
        </p:nvSpPr>
        <p:spPr>
          <a:xfrm>
            <a:off x="2216853" y="1130431"/>
            <a:ext cx="822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0EC2E-BAE5-4A10-BC56-87B37D66FE02}"/>
              </a:ext>
            </a:extLst>
          </p:cNvPr>
          <p:cNvSpPr/>
          <p:nvPr/>
        </p:nvSpPr>
        <p:spPr>
          <a:xfrm>
            <a:off x="2207533" y="1740031"/>
            <a:ext cx="251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32B3B-FAF9-4EF4-B519-F11E775992B2}"/>
              </a:ext>
            </a:extLst>
          </p:cNvPr>
          <p:cNvSpPr txBox="1"/>
          <p:nvPr/>
        </p:nvSpPr>
        <p:spPr>
          <a:xfrm>
            <a:off x="1447800" y="774412"/>
            <a:ext cx="8743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Simultaneous Equations, Symbolic Coefficients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592E18-8105-4EE9-829C-79851F3FC476}"/>
              </a:ext>
            </a:extLst>
          </p:cNvPr>
          <p:cNvSpPr/>
          <p:nvPr/>
        </p:nvSpPr>
        <p:spPr>
          <a:xfrm>
            <a:off x="4267200" y="1676400"/>
            <a:ext cx="60198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7DC8-CF07-4640-9E95-80EDC2F2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consistency of results among five campuses at four different universities (three campuses shown below) suggests findings are generalizable</a:t>
            </a:r>
            <a:endParaRPr lang="en-US" sz="2400" dirty="0"/>
          </a:p>
        </p:txBody>
      </p:sp>
      <p:pic>
        <p:nvPicPr>
          <p:cNvPr id="4" name="Content Placeholder 3" descr="A pencil and paper&#10;&#10;Description automatically generated">
            <a:extLst>
              <a:ext uri="{FF2B5EF4-FFF2-40B4-BE49-F238E27FC236}">
                <a16:creationId xmlns:a16="http://schemas.microsoft.com/office/drawing/2014/main" id="{0E70BD79-D0A6-4029-B3D5-1BF0E6C80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2656"/>
            <a:ext cx="10210799" cy="47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AD79-0662-481E-8D97-14930DA0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471"/>
            <a:ext cx="10972800" cy="1143000"/>
          </a:xfrm>
        </p:spPr>
        <p:txBody>
          <a:bodyPr/>
          <a:lstStyle/>
          <a:p>
            <a:r>
              <a:rPr lang="en-US" sz="3600" dirty="0"/>
              <a:t>Students show weakness with units and graphing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AD5AD-E656-47F5-B27F-DB505C55C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Many students ignored graph-axis labels, and provided no or incorrect units for area and velocity.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1934</Words>
  <Application>Microsoft Office PowerPoint</Application>
  <PresentationFormat>Widescreen</PresentationFormat>
  <Paragraphs>547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Default Design</vt:lpstr>
      <vt:lpstr>Realistic Assessment of Students’ Mathematical Preparation in Introductory Physics Courses</vt:lpstr>
      <vt:lpstr>Overview</vt:lpstr>
      <vt:lpstr>Examples of Test Items</vt:lpstr>
      <vt:lpstr>Find Unknown Angle</vt:lpstr>
      <vt:lpstr>PowerPoint Presentation</vt:lpstr>
      <vt:lpstr>PowerPoint Presentation</vt:lpstr>
      <vt:lpstr>PowerPoint Presentation</vt:lpstr>
      <vt:lpstr>High consistency of results among five campuses at four different universities (three campuses shown below) suggests findings are generalizable</vt:lpstr>
      <vt:lpstr>Students show weakness with units and graphing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On-line Version</vt:lpstr>
      <vt:lpstr>PowerPoint Presentation</vt:lpstr>
      <vt:lpstr>PowerPoint Presentation</vt:lpstr>
      <vt:lpstr>PowerPoint Presentation</vt:lpstr>
      <vt:lpstr>On-line and written versions yield consistent results</vt:lpstr>
      <vt:lpstr>PowerPoint Presentation</vt:lpstr>
      <vt:lpstr>PowerPoint Presentation</vt:lpstr>
      <vt:lpstr>PowerPoint Presentation</vt:lpstr>
      <vt:lpstr>Symbolic notation degrades student performance</vt:lpstr>
      <vt:lpstr>PowerPoint Presentation</vt:lpstr>
      <vt:lpstr>PowerPoint Presentation</vt:lpstr>
      <vt:lpstr>Findings from &gt;70 Interviews: Students make many “careless” errors</vt:lpstr>
      <vt:lpstr>Even single test items are highly predictive</vt:lpstr>
      <vt:lpstr>PowerPoint Presentation</vt:lpstr>
      <vt:lpstr>PowerPoint Presentation</vt:lpstr>
      <vt:lpstr>PowerPoint Presentation</vt:lpstr>
      <vt:lpstr>Scores on 3-item Subset:  Relation to High Course Grades</vt:lpstr>
      <vt:lpstr>PowerPoint Presentation</vt:lpstr>
      <vt:lpstr>PowerPoint Presentation</vt:lpstr>
      <vt:lpstr>PowerPoint Presentation</vt:lpstr>
      <vt:lpstr>PowerPoint Presentation</vt:lpstr>
      <vt:lpstr>Relation Between Scores and Grades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Patterns by Introductory Physics Students on Mathematics Diagnostic Tests</dc:title>
  <dc:creator>David Meltzer</dc:creator>
  <cp:lastModifiedBy>David Meltzer</cp:lastModifiedBy>
  <cp:revision>142</cp:revision>
  <cp:lastPrinted>2022-07-11T03:36:25Z</cp:lastPrinted>
  <dcterms:created xsi:type="dcterms:W3CDTF">2020-10-14T06:52:17Z</dcterms:created>
  <dcterms:modified xsi:type="dcterms:W3CDTF">2022-07-11T09:59:08Z</dcterms:modified>
</cp:coreProperties>
</file>