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438" r:id="rId3"/>
    <p:sldId id="389" r:id="rId4"/>
    <p:sldId id="390" r:id="rId5"/>
    <p:sldId id="392" r:id="rId6"/>
    <p:sldId id="393" r:id="rId7"/>
    <p:sldId id="395" r:id="rId8"/>
    <p:sldId id="397" r:id="rId9"/>
    <p:sldId id="441" r:id="rId10"/>
    <p:sldId id="399" r:id="rId11"/>
    <p:sldId id="445" r:id="rId12"/>
    <p:sldId id="424" r:id="rId13"/>
    <p:sldId id="422" r:id="rId14"/>
    <p:sldId id="425" r:id="rId15"/>
    <p:sldId id="429" r:id="rId16"/>
    <p:sldId id="409" r:id="rId17"/>
    <p:sldId id="436" r:id="rId18"/>
    <p:sldId id="434" r:id="rId19"/>
    <p:sldId id="433" r:id="rId20"/>
    <p:sldId id="431" r:id="rId21"/>
    <p:sldId id="435" r:id="rId22"/>
    <p:sldId id="437" r:id="rId23"/>
    <p:sldId id="442" r:id="rId24"/>
    <p:sldId id="427" r:id="rId25"/>
    <p:sldId id="428" r:id="rId26"/>
    <p:sldId id="443" r:id="rId27"/>
    <p:sldId id="444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DDDDDD"/>
    <a:srgbClr val="CC6600"/>
    <a:srgbClr val="FF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1771" y="1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C3A74-2E27-4AFE-9FD1-E61C6C98CB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4840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2D0AE-32DF-499A-A355-23B8758038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688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F3550-A0DA-4693-BDC4-B5E5C53211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5980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0E6DF-297F-4BC7-AE94-3979E0FC5B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9878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08B8B-1BF4-4874-BE39-D6C59C2F96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048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C51E1-2C93-42E2-97F9-D48EF454A7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5353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FBDF3-5D69-47E0-ADF5-AD8075AC55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5600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CA82A-AE3D-4D78-B362-0CE2AB8E0E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2497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970D0-3410-4EAE-82AE-D7441D6A23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8929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20B2C-1FEF-4FA8-84FB-BA58E94833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3358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F62B1-ACF1-4FEB-8CDA-0B855CFCD7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0274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80A3324-88E8-4059-A5F4-90D8676741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7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143000"/>
            <a:ext cx="8610600" cy="1695450"/>
          </a:xfrm>
        </p:spPr>
        <p:txBody>
          <a:bodyPr/>
          <a:lstStyle/>
          <a:p>
            <a:pPr eaLnBrk="1" hangingPunct="1"/>
            <a:r>
              <a:rPr lang="en-US" altLang="ja-JP" sz="3600">
                <a:ea typeface="ＭＳ Ｐゴシック" panose="020B0600070205080204" pitchFamily="34" charset="-128"/>
              </a:rPr>
              <a:t>Exploring the Factors Underlying Physics Students' Mathematical Difficulties </a:t>
            </a:r>
            <a:endParaRPr lang="en-US" altLang="en-US" sz="3600"/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435350"/>
            <a:ext cx="6400800" cy="19177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2800" dirty="0"/>
              <a:t>David E. Meltzer and Matthew I. Jones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/>
              <a:t>Arizona State University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Supported in part by NSF DUE #1504986</a:t>
            </a:r>
          </a:p>
          <a:p>
            <a:pPr eaLnBrk="1" hangingPunct="1"/>
            <a:endParaRPr lang="en-US" altLang="en-US" sz="2200" dirty="0"/>
          </a:p>
          <a:p>
            <a:pPr eaLnBrk="1" hangingPunct="1"/>
            <a:endParaRPr lang="en-US" alt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en-US" sz="4000"/>
              <a:t>Trigonometry Questions: </a:t>
            </a:r>
            <a:br>
              <a:rPr lang="en-US" altLang="en-US" sz="4000"/>
            </a:br>
            <a:r>
              <a:rPr lang="en-US" altLang="en-US" sz="3200">
                <a:solidFill>
                  <a:srgbClr val="009900"/>
                </a:solidFill>
              </a:rPr>
              <a:t>Spring</a:t>
            </a:r>
            <a:r>
              <a:rPr lang="en-US" altLang="en-US" sz="3200"/>
              <a:t>/</a:t>
            </a:r>
            <a:r>
              <a:rPr lang="en-US" altLang="en-US" sz="3200">
                <a:solidFill>
                  <a:srgbClr val="0070C0"/>
                </a:solidFill>
              </a:rPr>
              <a:t>Fall</a:t>
            </a:r>
            <a:r>
              <a:rPr lang="en-US" altLang="en-US" sz="3200"/>
              <a:t> Semester Difference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82000" cy="49530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altLang="en-US" sz="2600" b="1" dirty="0"/>
              <a:t>Error Rate (% incorrect responses)</a:t>
            </a:r>
            <a:endParaRPr lang="en-US" altLang="en-US" sz="2600" i="1" dirty="0"/>
          </a:p>
          <a:p>
            <a:pPr>
              <a:buFontTx/>
              <a:buNone/>
              <a:defRPr/>
            </a:pPr>
            <a:r>
              <a:rPr lang="en-US" altLang="en-US" sz="2400" i="1" dirty="0"/>
              <a:t>Algebra-based course, first semester; #1-3 combined:</a:t>
            </a:r>
          </a:p>
          <a:p>
            <a:pPr lvl="1">
              <a:buFontTx/>
              <a:buNone/>
              <a:defRPr/>
            </a:pPr>
            <a:r>
              <a:rPr lang="en-US" altLang="en-US" sz="2400" dirty="0"/>
              <a:t>ASU Polytechnic campus, </a:t>
            </a:r>
            <a:r>
              <a:rPr lang="en-US" altLang="en-US" sz="2400" dirty="0">
                <a:solidFill>
                  <a:srgbClr val="009900"/>
                </a:solidFill>
              </a:rPr>
              <a:t>Spring</a:t>
            </a:r>
            <a:r>
              <a:rPr lang="en-US" altLang="en-US" sz="2400" dirty="0"/>
              <a:t> </a:t>
            </a:r>
            <a:r>
              <a:rPr lang="en-US" altLang="en-US" sz="2000" dirty="0">
                <a:solidFill>
                  <a:srgbClr val="009900"/>
                </a:solidFill>
              </a:rPr>
              <a:t>(</a:t>
            </a:r>
            <a:r>
              <a:rPr lang="en-US" altLang="en-US" sz="2000" i="1" dirty="0">
                <a:solidFill>
                  <a:srgbClr val="009900"/>
                </a:solidFill>
              </a:rPr>
              <a:t>N</a:t>
            </a:r>
            <a:r>
              <a:rPr lang="en-US" altLang="en-US" sz="2000" dirty="0">
                <a:solidFill>
                  <a:srgbClr val="009900"/>
                </a:solidFill>
              </a:rPr>
              <a:t> = 72): </a:t>
            </a:r>
            <a:r>
              <a:rPr lang="en-US" altLang="en-US" sz="2400" dirty="0">
                <a:solidFill>
                  <a:srgbClr val="009900"/>
                </a:solidFill>
              </a:rPr>
              <a:t>67%</a:t>
            </a:r>
          </a:p>
          <a:p>
            <a:pPr lvl="1">
              <a:buFontTx/>
              <a:buNone/>
              <a:defRPr/>
            </a:pPr>
            <a:r>
              <a:rPr lang="en-US" altLang="en-US" sz="2400" dirty="0"/>
              <a:t>ASU Polytechnic campus, </a:t>
            </a:r>
            <a:r>
              <a:rPr lang="en-US" altLang="en-US" sz="2400" dirty="0">
                <a:solidFill>
                  <a:srgbClr val="0070C0"/>
                </a:solidFill>
              </a:rPr>
              <a:t>Fall</a:t>
            </a:r>
            <a:r>
              <a:rPr lang="en-US" altLang="en-US" sz="2400" dirty="0"/>
              <a:t> </a:t>
            </a:r>
            <a:r>
              <a:rPr lang="en-US" altLang="en-US" sz="2000" dirty="0">
                <a:solidFill>
                  <a:srgbClr val="0070C0"/>
                </a:solidFill>
              </a:rPr>
              <a:t>(</a:t>
            </a:r>
            <a:r>
              <a:rPr lang="en-US" altLang="en-US" sz="2000" i="1" dirty="0">
                <a:solidFill>
                  <a:srgbClr val="0070C0"/>
                </a:solidFill>
              </a:rPr>
              <a:t>N</a:t>
            </a:r>
            <a:r>
              <a:rPr lang="en-US" altLang="en-US" sz="2000" dirty="0">
                <a:solidFill>
                  <a:srgbClr val="0070C0"/>
                </a:solidFill>
              </a:rPr>
              <a:t> = 44): </a:t>
            </a:r>
            <a:r>
              <a:rPr lang="en-US" altLang="en-US" sz="2400" dirty="0">
                <a:solidFill>
                  <a:srgbClr val="0070C0"/>
                </a:solidFill>
              </a:rPr>
              <a:t>58%</a:t>
            </a:r>
          </a:p>
          <a:p>
            <a:pPr>
              <a:buFontTx/>
              <a:buNone/>
              <a:defRPr/>
            </a:pPr>
            <a:r>
              <a:rPr lang="en-US" altLang="en-US" sz="2400" i="1" dirty="0"/>
              <a:t>Algebra-based course, second semester; #1-3 combined:</a:t>
            </a:r>
          </a:p>
          <a:p>
            <a:pPr lvl="1">
              <a:buFontTx/>
              <a:buNone/>
              <a:defRPr/>
            </a:pPr>
            <a:r>
              <a:rPr lang="en-US" altLang="en-US" sz="2400" dirty="0"/>
              <a:t>ASU Polytechnic campus, </a:t>
            </a:r>
            <a:r>
              <a:rPr lang="en-US" altLang="en-US" sz="2400" dirty="0">
                <a:solidFill>
                  <a:srgbClr val="009900"/>
                </a:solidFill>
              </a:rPr>
              <a:t>Spring</a:t>
            </a:r>
            <a:r>
              <a:rPr lang="en-US" altLang="en-US" sz="2400" dirty="0"/>
              <a:t> </a:t>
            </a:r>
            <a:r>
              <a:rPr lang="en-US" altLang="en-US" sz="2000" dirty="0">
                <a:solidFill>
                  <a:srgbClr val="009900"/>
                </a:solidFill>
              </a:rPr>
              <a:t>(</a:t>
            </a:r>
            <a:r>
              <a:rPr lang="en-US" altLang="en-US" sz="2000" i="1" dirty="0">
                <a:solidFill>
                  <a:srgbClr val="009900"/>
                </a:solidFill>
              </a:rPr>
              <a:t>N</a:t>
            </a:r>
            <a:r>
              <a:rPr lang="en-US" altLang="en-US" sz="2000" dirty="0">
                <a:solidFill>
                  <a:srgbClr val="009900"/>
                </a:solidFill>
              </a:rPr>
              <a:t> = 52): </a:t>
            </a:r>
            <a:r>
              <a:rPr lang="en-US" altLang="en-US" sz="2400" dirty="0">
                <a:solidFill>
                  <a:srgbClr val="009900"/>
                </a:solidFill>
              </a:rPr>
              <a:t>59%</a:t>
            </a:r>
          </a:p>
          <a:p>
            <a:pPr lvl="1">
              <a:buFontTx/>
              <a:buNone/>
              <a:defRPr/>
            </a:pPr>
            <a:r>
              <a:rPr lang="en-US" altLang="en-US" sz="2400" dirty="0"/>
              <a:t>ASU Polytechnic campus, </a:t>
            </a:r>
            <a:r>
              <a:rPr lang="en-US" altLang="en-US" sz="2400" dirty="0">
                <a:solidFill>
                  <a:srgbClr val="0070C0"/>
                </a:solidFill>
              </a:rPr>
              <a:t>Fall</a:t>
            </a:r>
            <a:r>
              <a:rPr lang="en-US" altLang="en-US" sz="2400" dirty="0"/>
              <a:t> </a:t>
            </a:r>
            <a:r>
              <a:rPr lang="en-US" altLang="en-US" sz="2000" dirty="0">
                <a:solidFill>
                  <a:srgbClr val="0070C0"/>
                </a:solidFill>
              </a:rPr>
              <a:t>(</a:t>
            </a:r>
            <a:r>
              <a:rPr lang="en-US" altLang="en-US" sz="2000" i="1" dirty="0">
                <a:solidFill>
                  <a:srgbClr val="0070C0"/>
                </a:solidFill>
              </a:rPr>
              <a:t>N</a:t>
            </a:r>
            <a:r>
              <a:rPr lang="en-US" altLang="en-US" sz="2000" dirty="0">
                <a:solidFill>
                  <a:srgbClr val="0070C0"/>
                </a:solidFill>
              </a:rPr>
              <a:t> = 27): </a:t>
            </a:r>
            <a:r>
              <a:rPr lang="en-US" altLang="en-US" sz="2400" dirty="0">
                <a:solidFill>
                  <a:srgbClr val="0070C0"/>
                </a:solidFill>
              </a:rPr>
              <a:t>44%</a:t>
            </a:r>
          </a:p>
          <a:p>
            <a:pPr>
              <a:buFontTx/>
              <a:buNone/>
              <a:defRPr/>
            </a:pPr>
            <a:r>
              <a:rPr lang="en-US" altLang="en-US" sz="2400" i="1" dirty="0"/>
              <a:t>Calculus-based course, first semester; #1 only:</a:t>
            </a:r>
          </a:p>
          <a:p>
            <a:pPr lvl="1">
              <a:buFontTx/>
              <a:buNone/>
              <a:defRPr/>
            </a:pPr>
            <a:r>
              <a:rPr lang="en-US" altLang="en-US" sz="2400" dirty="0"/>
              <a:t>ASU Polytechnic campus, </a:t>
            </a:r>
            <a:r>
              <a:rPr lang="en-US" altLang="en-US" sz="2400" dirty="0">
                <a:solidFill>
                  <a:srgbClr val="009900"/>
                </a:solidFill>
              </a:rPr>
              <a:t>Spring</a:t>
            </a:r>
            <a:r>
              <a:rPr lang="en-US" altLang="en-US" sz="2400" dirty="0"/>
              <a:t> </a:t>
            </a:r>
            <a:r>
              <a:rPr lang="en-US" altLang="en-US" sz="2000" dirty="0">
                <a:solidFill>
                  <a:srgbClr val="009900"/>
                </a:solidFill>
              </a:rPr>
              <a:t>(</a:t>
            </a:r>
            <a:r>
              <a:rPr lang="en-US" altLang="en-US" sz="2000" i="1" dirty="0">
                <a:solidFill>
                  <a:srgbClr val="009900"/>
                </a:solidFill>
              </a:rPr>
              <a:t>N</a:t>
            </a:r>
            <a:r>
              <a:rPr lang="en-US" altLang="en-US" sz="2000" dirty="0">
                <a:solidFill>
                  <a:srgbClr val="009900"/>
                </a:solidFill>
              </a:rPr>
              <a:t> = 104): </a:t>
            </a:r>
            <a:r>
              <a:rPr lang="en-US" altLang="en-US" sz="2400" dirty="0">
                <a:solidFill>
                  <a:srgbClr val="009900"/>
                </a:solidFill>
              </a:rPr>
              <a:t>40%</a:t>
            </a:r>
          </a:p>
          <a:p>
            <a:pPr lvl="1">
              <a:buFontTx/>
              <a:buNone/>
              <a:defRPr/>
            </a:pPr>
            <a:r>
              <a:rPr lang="en-US" altLang="en-US" sz="2400" dirty="0"/>
              <a:t>ASU Polytechnic campus, </a:t>
            </a:r>
            <a:r>
              <a:rPr lang="en-US" altLang="en-US" sz="2400" dirty="0">
                <a:solidFill>
                  <a:srgbClr val="0070C0"/>
                </a:solidFill>
              </a:rPr>
              <a:t>Fall</a:t>
            </a:r>
            <a:r>
              <a:rPr lang="en-US" altLang="en-US" sz="2400" dirty="0"/>
              <a:t> </a:t>
            </a:r>
            <a:r>
              <a:rPr lang="en-US" altLang="en-US" sz="2000" dirty="0">
                <a:solidFill>
                  <a:srgbClr val="0070C0"/>
                </a:solidFill>
              </a:rPr>
              <a:t>(</a:t>
            </a:r>
            <a:r>
              <a:rPr lang="en-US" altLang="en-US" sz="2000" i="1" dirty="0">
                <a:solidFill>
                  <a:srgbClr val="0070C0"/>
                </a:solidFill>
              </a:rPr>
              <a:t>N</a:t>
            </a:r>
            <a:r>
              <a:rPr lang="en-US" altLang="en-US" sz="2000" dirty="0">
                <a:solidFill>
                  <a:srgbClr val="0070C0"/>
                </a:solidFill>
              </a:rPr>
              <a:t> = 98): </a:t>
            </a:r>
            <a:r>
              <a:rPr lang="en-US" altLang="en-US" sz="2400" dirty="0">
                <a:solidFill>
                  <a:srgbClr val="0070C0"/>
                </a:solidFill>
              </a:rPr>
              <a:t>56%</a:t>
            </a:r>
          </a:p>
          <a:p>
            <a:pPr lvl="1">
              <a:buFontTx/>
              <a:buNone/>
              <a:defRPr/>
            </a:pPr>
            <a:endParaRPr lang="en-US" altLang="en-US" dirty="0">
              <a:solidFill>
                <a:srgbClr val="0070C0"/>
              </a:solidFill>
            </a:endParaRPr>
          </a:p>
          <a:p>
            <a:pPr lvl="1">
              <a:buFontTx/>
              <a:buNone/>
              <a:defRPr/>
            </a:pPr>
            <a:endParaRPr lang="en-US" altLang="en-US" dirty="0">
              <a:solidFill>
                <a:srgbClr val="0070C0"/>
              </a:solidFill>
            </a:endParaRPr>
          </a:p>
          <a:p>
            <a:pPr marL="457200" lvl="1" indent="0">
              <a:buFontTx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en-US" sz="4000" dirty="0"/>
              <a:t>Trigonometry Questions: </a:t>
            </a:r>
            <a:br>
              <a:rPr lang="en-US" altLang="en-US" sz="4000" dirty="0"/>
            </a:br>
            <a:r>
              <a:rPr lang="en-US" altLang="en-US" sz="3200" dirty="0">
                <a:solidFill>
                  <a:srgbClr val="009900"/>
                </a:solidFill>
              </a:rPr>
              <a:t>Spring</a:t>
            </a:r>
            <a:r>
              <a:rPr lang="en-US" altLang="en-US" sz="3200" dirty="0"/>
              <a:t>/</a:t>
            </a:r>
            <a:r>
              <a:rPr lang="en-US" altLang="en-US" sz="3200" dirty="0">
                <a:solidFill>
                  <a:srgbClr val="0070C0"/>
                </a:solidFill>
              </a:rPr>
              <a:t>Fall</a:t>
            </a:r>
            <a:r>
              <a:rPr lang="en-US" altLang="en-US" sz="3200" dirty="0"/>
              <a:t> Semester Difference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82000" cy="49530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altLang="en-US" sz="2600" b="1" dirty="0"/>
              <a:t>Error Rate (% incorrect responses)</a:t>
            </a:r>
            <a:endParaRPr lang="en-US" altLang="en-US" sz="2600" i="1" dirty="0"/>
          </a:p>
          <a:p>
            <a:pPr>
              <a:buFontTx/>
              <a:buNone/>
              <a:defRPr/>
            </a:pPr>
            <a:r>
              <a:rPr lang="en-US" altLang="en-US" sz="2400" i="1" dirty="0"/>
              <a:t>Algebra-based course, first semester; #1-3 combined:</a:t>
            </a:r>
          </a:p>
          <a:p>
            <a:pPr lvl="1">
              <a:buFontTx/>
              <a:buNone/>
              <a:defRPr/>
            </a:pPr>
            <a:r>
              <a:rPr lang="en-US" altLang="en-US" sz="2400" dirty="0"/>
              <a:t>ASU Polytechnic campus, </a:t>
            </a:r>
            <a:r>
              <a:rPr lang="en-US" altLang="en-US" sz="2400" dirty="0">
                <a:solidFill>
                  <a:srgbClr val="009900"/>
                </a:solidFill>
              </a:rPr>
              <a:t>Spring</a:t>
            </a:r>
            <a:r>
              <a:rPr lang="en-US" altLang="en-US" sz="2400" dirty="0"/>
              <a:t> </a:t>
            </a:r>
            <a:r>
              <a:rPr lang="en-US" altLang="en-US" sz="2000" dirty="0">
                <a:solidFill>
                  <a:srgbClr val="009900"/>
                </a:solidFill>
              </a:rPr>
              <a:t>(</a:t>
            </a:r>
            <a:r>
              <a:rPr lang="en-US" altLang="en-US" sz="2000" i="1" dirty="0">
                <a:solidFill>
                  <a:srgbClr val="009900"/>
                </a:solidFill>
              </a:rPr>
              <a:t>N</a:t>
            </a:r>
            <a:r>
              <a:rPr lang="en-US" altLang="en-US" sz="2000" dirty="0">
                <a:solidFill>
                  <a:srgbClr val="009900"/>
                </a:solidFill>
              </a:rPr>
              <a:t> = 72): </a:t>
            </a:r>
            <a:r>
              <a:rPr lang="en-US" altLang="en-US" sz="2400" dirty="0">
                <a:solidFill>
                  <a:srgbClr val="009900"/>
                </a:solidFill>
              </a:rPr>
              <a:t>67%</a:t>
            </a:r>
          </a:p>
          <a:p>
            <a:pPr lvl="1">
              <a:buFontTx/>
              <a:buNone/>
              <a:defRPr/>
            </a:pPr>
            <a:r>
              <a:rPr lang="en-US" altLang="en-US" sz="2400" dirty="0"/>
              <a:t>ASU Polytechnic campus, </a:t>
            </a:r>
            <a:r>
              <a:rPr lang="en-US" altLang="en-US" sz="2400" dirty="0">
                <a:solidFill>
                  <a:srgbClr val="0070C0"/>
                </a:solidFill>
              </a:rPr>
              <a:t>Fall</a:t>
            </a:r>
            <a:r>
              <a:rPr lang="en-US" altLang="en-US" sz="2400" dirty="0"/>
              <a:t> </a:t>
            </a:r>
            <a:r>
              <a:rPr lang="en-US" altLang="en-US" sz="2000" dirty="0">
                <a:solidFill>
                  <a:srgbClr val="0070C0"/>
                </a:solidFill>
              </a:rPr>
              <a:t>(</a:t>
            </a:r>
            <a:r>
              <a:rPr lang="en-US" altLang="en-US" sz="2000" i="1" dirty="0">
                <a:solidFill>
                  <a:srgbClr val="0070C0"/>
                </a:solidFill>
              </a:rPr>
              <a:t>N</a:t>
            </a:r>
            <a:r>
              <a:rPr lang="en-US" altLang="en-US" sz="2000" dirty="0">
                <a:solidFill>
                  <a:srgbClr val="0070C0"/>
                </a:solidFill>
              </a:rPr>
              <a:t> = 44): </a:t>
            </a:r>
            <a:r>
              <a:rPr lang="en-US" altLang="en-US" sz="2400" dirty="0">
                <a:solidFill>
                  <a:srgbClr val="0070C0"/>
                </a:solidFill>
              </a:rPr>
              <a:t>58%</a:t>
            </a:r>
          </a:p>
          <a:p>
            <a:pPr>
              <a:buFontTx/>
              <a:buNone/>
              <a:defRPr/>
            </a:pPr>
            <a:r>
              <a:rPr lang="en-US" altLang="en-US" sz="2400" i="1" dirty="0"/>
              <a:t>Algebra-based course, second semester; #1-3 combined:</a:t>
            </a:r>
          </a:p>
          <a:p>
            <a:pPr lvl="1">
              <a:buFontTx/>
              <a:buNone/>
              <a:defRPr/>
            </a:pPr>
            <a:r>
              <a:rPr lang="en-US" altLang="en-US" sz="2400" dirty="0"/>
              <a:t>ASU Polytechnic campus, </a:t>
            </a:r>
            <a:r>
              <a:rPr lang="en-US" altLang="en-US" sz="2400" dirty="0">
                <a:solidFill>
                  <a:srgbClr val="009900"/>
                </a:solidFill>
              </a:rPr>
              <a:t>Spring</a:t>
            </a:r>
            <a:r>
              <a:rPr lang="en-US" altLang="en-US" sz="2400" dirty="0"/>
              <a:t> </a:t>
            </a:r>
            <a:r>
              <a:rPr lang="en-US" altLang="en-US" sz="2000" dirty="0">
                <a:solidFill>
                  <a:srgbClr val="009900"/>
                </a:solidFill>
              </a:rPr>
              <a:t>(</a:t>
            </a:r>
            <a:r>
              <a:rPr lang="en-US" altLang="en-US" sz="2000" i="1" dirty="0">
                <a:solidFill>
                  <a:srgbClr val="009900"/>
                </a:solidFill>
              </a:rPr>
              <a:t>N</a:t>
            </a:r>
            <a:r>
              <a:rPr lang="en-US" altLang="en-US" sz="2000" dirty="0">
                <a:solidFill>
                  <a:srgbClr val="009900"/>
                </a:solidFill>
              </a:rPr>
              <a:t> = 52): </a:t>
            </a:r>
            <a:r>
              <a:rPr lang="en-US" altLang="en-US" sz="2400" dirty="0">
                <a:solidFill>
                  <a:srgbClr val="009900"/>
                </a:solidFill>
              </a:rPr>
              <a:t>59%</a:t>
            </a:r>
          </a:p>
          <a:p>
            <a:pPr lvl="1">
              <a:buFontTx/>
              <a:buNone/>
              <a:defRPr/>
            </a:pPr>
            <a:r>
              <a:rPr lang="en-US" altLang="en-US" sz="2400" dirty="0"/>
              <a:t>ASU Polytechnic campus, </a:t>
            </a:r>
            <a:r>
              <a:rPr lang="en-US" altLang="en-US" sz="2400" dirty="0">
                <a:solidFill>
                  <a:srgbClr val="0070C0"/>
                </a:solidFill>
              </a:rPr>
              <a:t>Fall</a:t>
            </a:r>
            <a:r>
              <a:rPr lang="en-US" altLang="en-US" sz="2400" dirty="0"/>
              <a:t> </a:t>
            </a:r>
            <a:r>
              <a:rPr lang="en-US" altLang="en-US" sz="2000" dirty="0">
                <a:solidFill>
                  <a:srgbClr val="0070C0"/>
                </a:solidFill>
              </a:rPr>
              <a:t>(</a:t>
            </a:r>
            <a:r>
              <a:rPr lang="en-US" altLang="en-US" sz="2000" i="1" dirty="0">
                <a:solidFill>
                  <a:srgbClr val="0070C0"/>
                </a:solidFill>
              </a:rPr>
              <a:t>N</a:t>
            </a:r>
            <a:r>
              <a:rPr lang="en-US" altLang="en-US" sz="2000" dirty="0">
                <a:solidFill>
                  <a:srgbClr val="0070C0"/>
                </a:solidFill>
              </a:rPr>
              <a:t> = 27): </a:t>
            </a:r>
            <a:r>
              <a:rPr lang="en-US" altLang="en-US" sz="2400" dirty="0">
                <a:solidFill>
                  <a:srgbClr val="0070C0"/>
                </a:solidFill>
              </a:rPr>
              <a:t>44%</a:t>
            </a:r>
          </a:p>
          <a:p>
            <a:pPr>
              <a:buFontTx/>
              <a:buNone/>
              <a:defRPr/>
            </a:pPr>
            <a:r>
              <a:rPr lang="en-US" altLang="en-US" sz="2400" i="1" dirty="0"/>
              <a:t>Calculus-based course, first semester; #1 only:</a:t>
            </a:r>
          </a:p>
          <a:p>
            <a:pPr lvl="1">
              <a:buFontTx/>
              <a:buNone/>
              <a:defRPr/>
            </a:pPr>
            <a:r>
              <a:rPr lang="en-US" altLang="en-US" sz="2400" dirty="0"/>
              <a:t>ASU Polytechnic campus, </a:t>
            </a:r>
            <a:r>
              <a:rPr lang="en-US" altLang="en-US" sz="2400" dirty="0">
                <a:solidFill>
                  <a:srgbClr val="009900"/>
                </a:solidFill>
              </a:rPr>
              <a:t>Spring</a:t>
            </a:r>
            <a:r>
              <a:rPr lang="en-US" altLang="en-US" sz="2400" dirty="0"/>
              <a:t> </a:t>
            </a:r>
            <a:r>
              <a:rPr lang="en-US" altLang="en-US" sz="2000" dirty="0">
                <a:solidFill>
                  <a:srgbClr val="009900"/>
                </a:solidFill>
              </a:rPr>
              <a:t>(</a:t>
            </a:r>
            <a:r>
              <a:rPr lang="en-US" altLang="en-US" sz="2000" i="1" dirty="0">
                <a:solidFill>
                  <a:srgbClr val="009900"/>
                </a:solidFill>
              </a:rPr>
              <a:t>N</a:t>
            </a:r>
            <a:r>
              <a:rPr lang="en-US" altLang="en-US" sz="2000" dirty="0">
                <a:solidFill>
                  <a:srgbClr val="009900"/>
                </a:solidFill>
              </a:rPr>
              <a:t> = 104): </a:t>
            </a:r>
            <a:r>
              <a:rPr lang="en-US" altLang="en-US" sz="2400" dirty="0">
                <a:solidFill>
                  <a:srgbClr val="009900"/>
                </a:solidFill>
              </a:rPr>
              <a:t>40%</a:t>
            </a:r>
          </a:p>
          <a:p>
            <a:pPr lvl="1">
              <a:buFontTx/>
              <a:buNone/>
              <a:defRPr/>
            </a:pPr>
            <a:r>
              <a:rPr lang="en-US" altLang="en-US" sz="2400" dirty="0"/>
              <a:t>ASU Polytechnic campus, </a:t>
            </a:r>
            <a:r>
              <a:rPr lang="en-US" altLang="en-US" sz="2400" dirty="0">
                <a:solidFill>
                  <a:srgbClr val="0070C0"/>
                </a:solidFill>
              </a:rPr>
              <a:t>Fall</a:t>
            </a:r>
            <a:r>
              <a:rPr lang="en-US" altLang="en-US" sz="2400" dirty="0"/>
              <a:t> </a:t>
            </a:r>
            <a:r>
              <a:rPr lang="en-US" altLang="en-US" sz="2000" dirty="0">
                <a:solidFill>
                  <a:srgbClr val="0070C0"/>
                </a:solidFill>
              </a:rPr>
              <a:t>(</a:t>
            </a:r>
            <a:r>
              <a:rPr lang="en-US" altLang="en-US" sz="2000" i="1" dirty="0">
                <a:solidFill>
                  <a:srgbClr val="0070C0"/>
                </a:solidFill>
              </a:rPr>
              <a:t>N</a:t>
            </a:r>
            <a:r>
              <a:rPr lang="en-US" altLang="en-US" sz="2000" dirty="0">
                <a:solidFill>
                  <a:srgbClr val="0070C0"/>
                </a:solidFill>
              </a:rPr>
              <a:t> = 98): </a:t>
            </a:r>
            <a:r>
              <a:rPr lang="en-US" altLang="en-US" sz="2400" dirty="0">
                <a:solidFill>
                  <a:srgbClr val="0070C0"/>
                </a:solidFill>
              </a:rPr>
              <a:t>56%</a:t>
            </a:r>
          </a:p>
          <a:p>
            <a:pPr lvl="1">
              <a:buFontTx/>
              <a:buNone/>
              <a:defRPr/>
            </a:pPr>
            <a:endParaRPr lang="en-US" altLang="en-US" dirty="0">
              <a:solidFill>
                <a:srgbClr val="0070C0"/>
              </a:solidFill>
            </a:endParaRPr>
          </a:p>
          <a:p>
            <a:pPr lvl="1">
              <a:buFontTx/>
              <a:buNone/>
              <a:defRPr/>
            </a:pPr>
            <a:endParaRPr lang="en-US" altLang="en-US" dirty="0">
              <a:solidFill>
                <a:srgbClr val="0070C0"/>
              </a:solidFill>
            </a:endParaRPr>
          </a:p>
          <a:p>
            <a:pPr marL="457200" lvl="1" indent="0">
              <a:buFontTx/>
              <a:buNone/>
              <a:defRPr/>
            </a:pPr>
            <a:endParaRPr lang="en-US" altLang="en-US" dirty="0"/>
          </a:p>
        </p:txBody>
      </p:sp>
      <p:sp>
        <p:nvSpPr>
          <p:cNvPr id="2" name="Arrow: Left 1"/>
          <p:cNvSpPr/>
          <p:nvPr/>
        </p:nvSpPr>
        <p:spPr>
          <a:xfrm>
            <a:off x="7353299" y="2900610"/>
            <a:ext cx="5334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299" y="4354497"/>
            <a:ext cx="560881" cy="2560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299" y="6359619"/>
            <a:ext cx="560881" cy="2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5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8" grpId="0"/>
      <p:bldP spid="18329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en-US" sz="4000"/>
              <a:t>Trigonometry Questions: </a:t>
            </a:r>
            <a:br>
              <a:rPr lang="en-US" altLang="en-US" sz="4000"/>
            </a:br>
            <a:r>
              <a:rPr lang="en-US" altLang="en-US" sz="3200">
                <a:solidFill>
                  <a:srgbClr val="FF0000"/>
                </a:solidFill>
              </a:rPr>
              <a:t>Polytechnic</a:t>
            </a:r>
            <a:r>
              <a:rPr lang="en-US" altLang="en-US" sz="3200"/>
              <a:t>/</a:t>
            </a:r>
            <a:r>
              <a:rPr lang="en-US" altLang="en-US" sz="3200">
                <a:solidFill>
                  <a:srgbClr val="7030A0"/>
                </a:solidFill>
              </a:rPr>
              <a:t>Tempe</a:t>
            </a:r>
            <a:r>
              <a:rPr lang="en-US" altLang="en-US" sz="3200"/>
              <a:t> Campus Difference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82000" cy="49530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altLang="en-US" sz="2600" b="1" dirty="0"/>
              <a:t>Error Rate (% incorrect responses)</a:t>
            </a:r>
            <a:endParaRPr lang="en-US" altLang="en-US" sz="2600" i="1" dirty="0"/>
          </a:p>
          <a:p>
            <a:pPr>
              <a:buFontTx/>
              <a:buNone/>
              <a:defRPr/>
            </a:pPr>
            <a:r>
              <a:rPr lang="en-US" altLang="en-US" sz="2400" i="1" dirty="0"/>
              <a:t>Algebra-based course, second semester; #1-3 combined:</a:t>
            </a:r>
          </a:p>
          <a:p>
            <a:pPr lvl="1">
              <a:buFontTx/>
              <a:buNone/>
              <a:defRPr/>
            </a:pPr>
            <a:endParaRPr lang="en-US" altLang="en-US" sz="2400" dirty="0"/>
          </a:p>
          <a:p>
            <a:pPr lvl="1">
              <a:buFontTx/>
              <a:buNone/>
              <a:defRPr/>
            </a:pPr>
            <a:r>
              <a:rPr lang="en-US" altLang="en-US" sz="2400" dirty="0"/>
              <a:t>ASU </a:t>
            </a:r>
            <a:r>
              <a:rPr lang="en-US" altLang="en-US" sz="2400" dirty="0">
                <a:solidFill>
                  <a:srgbClr val="FF0000"/>
                </a:solidFill>
              </a:rPr>
              <a:t>Polytechnic</a:t>
            </a:r>
            <a:r>
              <a:rPr lang="en-US" altLang="en-US" sz="2400" dirty="0"/>
              <a:t> campus, Spring </a:t>
            </a:r>
            <a:r>
              <a:rPr lang="en-US" altLang="en-US" sz="1600" dirty="0"/>
              <a:t>(</a:t>
            </a:r>
            <a:r>
              <a:rPr lang="en-US" altLang="en-US" sz="1600" i="1" dirty="0"/>
              <a:t>N</a:t>
            </a:r>
            <a:r>
              <a:rPr lang="en-US" altLang="en-US" sz="1600" dirty="0"/>
              <a:t> = 52)</a:t>
            </a:r>
            <a:r>
              <a:rPr lang="en-US" altLang="en-US" sz="2400" dirty="0"/>
              <a:t>: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>
                <a:solidFill>
                  <a:srgbClr val="FF0000"/>
                </a:solidFill>
              </a:rPr>
              <a:t>59%</a:t>
            </a:r>
          </a:p>
          <a:p>
            <a:pPr lvl="1">
              <a:spcBef>
                <a:spcPts val="1800"/>
              </a:spcBef>
              <a:buFontTx/>
              <a:buNone/>
              <a:defRPr/>
            </a:pPr>
            <a:r>
              <a:rPr lang="en-US" altLang="en-US" sz="2400" dirty="0"/>
              <a:t>ASU </a:t>
            </a:r>
            <a:r>
              <a:rPr lang="en-US" altLang="en-US" sz="2400" dirty="0">
                <a:solidFill>
                  <a:srgbClr val="7030A0"/>
                </a:solidFill>
              </a:rPr>
              <a:t>Tempe</a:t>
            </a:r>
            <a:r>
              <a:rPr lang="en-US" altLang="en-US" sz="2400" dirty="0"/>
              <a:t> campus, Spring </a:t>
            </a:r>
            <a:r>
              <a:rPr lang="en-US" altLang="en-US" sz="1600" dirty="0"/>
              <a:t>(</a:t>
            </a:r>
            <a:r>
              <a:rPr lang="en-US" altLang="en-US" sz="1600" i="1" dirty="0"/>
              <a:t>N</a:t>
            </a:r>
            <a:r>
              <a:rPr lang="en-US" altLang="en-US" sz="1600" dirty="0"/>
              <a:t> = 61)</a:t>
            </a:r>
            <a:r>
              <a:rPr lang="en-US" altLang="en-US" sz="2400" dirty="0"/>
              <a:t>: </a:t>
            </a:r>
            <a:r>
              <a:rPr lang="en-US" altLang="en-US" sz="2400" dirty="0">
                <a:solidFill>
                  <a:srgbClr val="7030A0"/>
                </a:solidFill>
              </a:rPr>
              <a:t>35%</a:t>
            </a:r>
          </a:p>
          <a:p>
            <a:pPr lvl="1">
              <a:buFontTx/>
              <a:buNone/>
              <a:defRPr/>
            </a:pPr>
            <a:endParaRPr lang="en-US" altLang="en-US" sz="2400" dirty="0">
              <a:solidFill>
                <a:srgbClr val="0070C0"/>
              </a:solidFill>
            </a:endParaRPr>
          </a:p>
          <a:p>
            <a:pPr lvl="1">
              <a:buFontTx/>
              <a:buNone/>
              <a:defRPr/>
            </a:pPr>
            <a:endParaRPr lang="en-US" altLang="en-US" dirty="0">
              <a:solidFill>
                <a:srgbClr val="0070C0"/>
              </a:solidFill>
            </a:endParaRPr>
          </a:p>
          <a:p>
            <a:pPr lvl="1">
              <a:buFontTx/>
              <a:buNone/>
              <a:defRPr/>
            </a:pPr>
            <a:endParaRPr lang="en-US" altLang="en-US" dirty="0">
              <a:solidFill>
                <a:srgbClr val="0070C0"/>
              </a:solidFill>
            </a:endParaRPr>
          </a:p>
          <a:p>
            <a:pPr marL="457200" lvl="1" indent="0">
              <a:buFontTx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en-US" sz="4000"/>
              <a:t>Trigonometry Questions: </a:t>
            </a:r>
            <a:br>
              <a:rPr lang="en-US" altLang="en-US" sz="4000"/>
            </a:br>
            <a:r>
              <a:rPr lang="en-US" altLang="en-US" sz="3200"/>
              <a:t>Course Difference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82000" cy="49530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altLang="en-US" sz="2400" b="1" dirty="0"/>
              <a:t>Error Rate (% incorrect responses), #1 only </a:t>
            </a:r>
            <a:endParaRPr lang="en-US" altLang="en-US" sz="2400" i="1" dirty="0"/>
          </a:p>
          <a:p>
            <a:pPr>
              <a:buFontTx/>
              <a:buNone/>
              <a:defRPr/>
            </a:pPr>
            <a:r>
              <a:rPr lang="en-US" altLang="en-US" sz="2400" i="1" dirty="0"/>
              <a:t>ASU Polytechnic campus, Spring + Fall average:</a:t>
            </a:r>
          </a:p>
          <a:p>
            <a:pPr lvl="1">
              <a:buFontTx/>
              <a:buNone/>
              <a:defRPr/>
            </a:pPr>
            <a:endParaRPr lang="en-US" altLang="en-US" sz="2400" dirty="0"/>
          </a:p>
          <a:p>
            <a:pPr lvl="1">
              <a:buFontTx/>
              <a:buNone/>
              <a:defRPr/>
            </a:pPr>
            <a:r>
              <a:rPr lang="en-US" altLang="en-US" sz="2400" dirty="0"/>
              <a:t>Algebra-based course, 1</a:t>
            </a:r>
            <a:r>
              <a:rPr lang="en-US" altLang="en-US" sz="2400" baseline="30000" dirty="0"/>
              <a:t>st</a:t>
            </a:r>
            <a:r>
              <a:rPr lang="en-US" altLang="en-US" sz="2400" dirty="0"/>
              <a:t> semester, (</a:t>
            </a:r>
            <a:r>
              <a:rPr lang="en-US" altLang="en-US" sz="2400" i="1" dirty="0"/>
              <a:t>N</a:t>
            </a:r>
            <a:r>
              <a:rPr lang="en-US" altLang="en-US" sz="2400" dirty="0"/>
              <a:t> = 166): 59%</a:t>
            </a:r>
          </a:p>
          <a:p>
            <a:pPr lvl="1">
              <a:spcBef>
                <a:spcPts val="1800"/>
              </a:spcBef>
              <a:buFontTx/>
              <a:buNone/>
              <a:defRPr/>
            </a:pPr>
            <a:r>
              <a:rPr lang="en-US" altLang="en-US" sz="2400" dirty="0"/>
              <a:t>Algebra-based course, 2</a:t>
            </a:r>
            <a:r>
              <a:rPr lang="en-US" altLang="en-US" sz="2400" baseline="30000" dirty="0"/>
              <a:t>nd</a:t>
            </a:r>
            <a:r>
              <a:rPr lang="en-US" altLang="en-US" sz="2400" dirty="0"/>
              <a:t> semester, (</a:t>
            </a:r>
            <a:r>
              <a:rPr lang="en-US" altLang="en-US" sz="2400" i="1" dirty="0"/>
              <a:t>N</a:t>
            </a:r>
            <a:r>
              <a:rPr lang="en-US" altLang="en-US" sz="2400" dirty="0"/>
              <a:t> = 106): 53%</a:t>
            </a:r>
          </a:p>
          <a:p>
            <a:pPr lvl="1">
              <a:spcBef>
                <a:spcPts val="1800"/>
              </a:spcBef>
              <a:buFontTx/>
              <a:buNone/>
              <a:defRPr/>
            </a:pPr>
            <a:r>
              <a:rPr lang="en-US" altLang="en-US" sz="2400" dirty="0"/>
              <a:t>Calculus-based course, 1st semester, (</a:t>
            </a:r>
            <a:r>
              <a:rPr lang="en-US" altLang="en-US" sz="2400" i="1" dirty="0"/>
              <a:t>N</a:t>
            </a:r>
            <a:r>
              <a:rPr lang="en-US" altLang="en-US" sz="2400" dirty="0"/>
              <a:t> = 202): 48%</a:t>
            </a:r>
          </a:p>
          <a:p>
            <a:pPr lvl="1">
              <a:buFontTx/>
              <a:buNone/>
              <a:defRPr/>
            </a:pPr>
            <a:endParaRPr lang="en-US" altLang="en-US" dirty="0">
              <a:solidFill>
                <a:srgbClr val="0070C0"/>
              </a:solidFill>
            </a:endParaRPr>
          </a:p>
          <a:p>
            <a:pPr marL="457200" lvl="1" indent="0">
              <a:buFontTx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en-US" sz="4000"/>
              <a:t>Trigonometry Questions: </a:t>
            </a:r>
            <a:br>
              <a:rPr lang="en-US" altLang="en-US" sz="4000"/>
            </a:br>
            <a:r>
              <a:rPr lang="en-US" altLang="en-US" sz="3200"/>
              <a:t>Multiple-Choice vs. Non-Multiple-Choice</a:t>
            </a:r>
            <a:br>
              <a:rPr lang="en-US" altLang="en-US" sz="3200"/>
            </a:br>
            <a:r>
              <a:rPr lang="en-US" altLang="en-US" sz="2000"/>
              <a:t>(Higher Error Rate on Non-Multiple-Choice [Non-MC])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82000" cy="4953000"/>
          </a:xfrm>
        </p:spPr>
        <p:txBody>
          <a:bodyPr/>
          <a:lstStyle/>
          <a:p>
            <a:pPr algn="ctr">
              <a:spcAft>
                <a:spcPts val="1200"/>
              </a:spcAft>
              <a:buFontTx/>
              <a:buNone/>
              <a:defRPr/>
            </a:pPr>
            <a:r>
              <a:rPr lang="en-US" altLang="en-US" sz="2200" b="1" dirty="0"/>
              <a:t>Error Rate Difference (% incorrect responses), Non-MC−MC </a:t>
            </a:r>
            <a:endParaRPr lang="en-US" altLang="en-US" dirty="0">
              <a:solidFill>
                <a:srgbClr val="0070C0"/>
              </a:solidFill>
            </a:endParaRPr>
          </a:p>
          <a:p>
            <a:pPr lvl="1">
              <a:buFontTx/>
              <a:buNone/>
              <a:defRPr/>
            </a:pPr>
            <a:r>
              <a:rPr lang="en-US" altLang="en-US" sz="2000" dirty="0">
                <a:solidFill>
                  <a:srgbClr val="0070C0"/>
                </a:solidFill>
              </a:rPr>
              <a:t>Course #1, Problem #2: +15</a:t>
            </a:r>
          </a:p>
          <a:p>
            <a:pPr lvl="1">
              <a:spcBef>
                <a:spcPts val="0"/>
              </a:spcBef>
              <a:buFontTx/>
              <a:buNone/>
              <a:defRPr/>
            </a:pPr>
            <a:r>
              <a:rPr lang="en-US" altLang="en-US" sz="2000" dirty="0">
                <a:solidFill>
                  <a:srgbClr val="0070C0"/>
                </a:solidFill>
              </a:rPr>
              <a:t>Course #1, Problem #3: +18</a:t>
            </a:r>
          </a:p>
          <a:p>
            <a:pPr lvl="1">
              <a:spcBef>
                <a:spcPts val="0"/>
              </a:spcBef>
              <a:buFontTx/>
              <a:buNone/>
              <a:defRPr/>
            </a:pPr>
            <a:endParaRPr lang="en-US" altLang="en-US" sz="2000" dirty="0">
              <a:solidFill>
                <a:srgbClr val="0070C0"/>
              </a:solidFill>
            </a:endParaRPr>
          </a:p>
          <a:p>
            <a:pPr lvl="1">
              <a:buFontTx/>
              <a:buNone/>
              <a:defRPr/>
            </a:pPr>
            <a:r>
              <a:rPr lang="en-US" altLang="en-US" sz="2000" dirty="0">
                <a:solidFill>
                  <a:srgbClr val="0070C0"/>
                </a:solidFill>
              </a:rPr>
              <a:t>Course #2, Problem #2: +9</a:t>
            </a:r>
          </a:p>
          <a:p>
            <a:pPr lvl="1">
              <a:spcBef>
                <a:spcPts val="0"/>
              </a:spcBef>
              <a:buFontTx/>
              <a:buNone/>
              <a:defRPr/>
            </a:pPr>
            <a:r>
              <a:rPr lang="en-US" altLang="en-US" sz="2000" dirty="0">
                <a:solidFill>
                  <a:srgbClr val="0070C0"/>
                </a:solidFill>
              </a:rPr>
              <a:t>Course #2, Problem #3: +9</a:t>
            </a:r>
          </a:p>
          <a:p>
            <a:pPr lvl="1">
              <a:spcBef>
                <a:spcPts val="0"/>
              </a:spcBef>
              <a:buFontTx/>
              <a:buNone/>
              <a:defRPr/>
            </a:pPr>
            <a:endParaRPr lang="en-US" altLang="en-US" sz="2000" dirty="0">
              <a:solidFill>
                <a:srgbClr val="0070C0"/>
              </a:solidFill>
            </a:endParaRPr>
          </a:p>
          <a:p>
            <a:pPr lvl="1">
              <a:buFontTx/>
              <a:buNone/>
              <a:defRPr/>
            </a:pPr>
            <a:r>
              <a:rPr lang="en-US" altLang="en-US" sz="2000" dirty="0">
                <a:solidFill>
                  <a:srgbClr val="0070C0"/>
                </a:solidFill>
              </a:rPr>
              <a:t>Course #3, Problem #2: +5</a:t>
            </a:r>
          </a:p>
          <a:p>
            <a:pPr lvl="1">
              <a:spcBef>
                <a:spcPts val="0"/>
              </a:spcBef>
              <a:buFontTx/>
              <a:buNone/>
              <a:defRPr/>
            </a:pPr>
            <a:r>
              <a:rPr lang="en-US" altLang="en-US" sz="2000" dirty="0">
                <a:solidFill>
                  <a:srgbClr val="0070C0"/>
                </a:solidFill>
              </a:rPr>
              <a:t>Course #3, Problem #3: +34</a:t>
            </a:r>
          </a:p>
          <a:p>
            <a:pPr lvl="1">
              <a:spcBef>
                <a:spcPts val="0"/>
              </a:spcBef>
              <a:buFontTx/>
              <a:buNone/>
              <a:defRPr/>
            </a:pPr>
            <a:endParaRPr lang="en-US" altLang="en-US" sz="2000" dirty="0">
              <a:solidFill>
                <a:srgbClr val="0070C0"/>
              </a:solidFill>
            </a:endParaRPr>
          </a:p>
          <a:p>
            <a:pPr lvl="1">
              <a:buFontTx/>
              <a:buNone/>
              <a:defRPr/>
            </a:pPr>
            <a:r>
              <a:rPr lang="en-US" altLang="en-US" sz="2000" dirty="0">
                <a:solidFill>
                  <a:srgbClr val="0070C0"/>
                </a:solidFill>
              </a:rPr>
              <a:t>Course #4, Problem #2: +10</a:t>
            </a:r>
          </a:p>
          <a:p>
            <a:pPr lvl="1">
              <a:spcBef>
                <a:spcPts val="0"/>
              </a:spcBef>
              <a:buFontTx/>
              <a:buNone/>
              <a:defRPr/>
            </a:pPr>
            <a:r>
              <a:rPr lang="en-US" altLang="en-US" sz="2000" dirty="0">
                <a:solidFill>
                  <a:srgbClr val="0070C0"/>
                </a:solidFill>
              </a:rPr>
              <a:t>Course #4, Problem #3: +5</a:t>
            </a:r>
          </a:p>
          <a:p>
            <a:pPr lvl="1">
              <a:spcBef>
                <a:spcPts val="0"/>
              </a:spcBef>
              <a:buFontTx/>
              <a:buNone/>
              <a:defRPr/>
            </a:pPr>
            <a:endParaRPr lang="en-US" altLang="en-US" dirty="0">
              <a:solidFill>
                <a:srgbClr val="0070C0"/>
              </a:solidFill>
            </a:endParaRPr>
          </a:p>
          <a:p>
            <a:pPr lvl="1">
              <a:spcBef>
                <a:spcPts val="0"/>
              </a:spcBef>
              <a:buFontTx/>
              <a:buNone/>
              <a:defRPr/>
            </a:pPr>
            <a:endParaRPr lang="en-US" altLang="en-US" dirty="0">
              <a:solidFill>
                <a:srgbClr val="0070C0"/>
              </a:solidFill>
            </a:endParaRPr>
          </a:p>
          <a:p>
            <a:pPr lvl="1">
              <a:buFontTx/>
              <a:buNone/>
              <a:defRPr/>
            </a:pPr>
            <a:endParaRPr lang="en-US" altLang="en-US" dirty="0">
              <a:solidFill>
                <a:srgbClr val="0070C0"/>
              </a:solidFill>
            </a:endParaRPr>
          </a:p>
          <a:p>
            <a:pPr marL="457200" lvl="1" indent="0">
              <a:buFontTx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Algebra: Simultaneous Equations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2362200" y="2895600"/>
            <a:ext cx="5410200" cy="2895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7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5" t="49413" r="28703" b="14691"/>
          <a:stretch>
            <a:fillRect/>
          </a:stretch>
        </p:blipFill>
        <p:spPr>
          <a:xfrm>
            <a:off x="887413" y="1584325"/>
            <a:ext cx="7712075" cy="2622550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38300" y="3911599"/>
            <a:ext cx="6210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7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Error Rate (% incorrect responses)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Algebra-based course, second semester </a:t>
            </a:r>
            <a:r>
              <a:rPr lang="en-US" altLang="en-US" sz="1600"/>
              <a:t>(</a:t>
            </a:r>
            <a:r>
              <a:rPr lang="en-US" altLang="en-US" sz="1600" i="1"/>
              <a:t>N</a:t>
            </a:r>
            <a:r>
              <a:rPr lang="en-US" altLang="en-US" sz="1600"/>
              <a:t> = 123)</a:t>
            </a:r>
            <a:r>
              <a:rPr lang="en-US" altLang="en-US" sz="1800"/>
              <a:t>: 30%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Algebra: Simultaneous Equations</a:t>
            </a:r>
          </a:p>
        </p:txBody>
      </p:sp>
      <p:pic>
        <p:nvPicPr>
          <p:cNvPr id="2048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81200"/>
            <a:ext cx="8229600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2209800" y="2895600"/>
            <a:ext cx="5410200" cy="2895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7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5" name="TextBox 2"/>
          <p:cNvSpPr txBox="1">
            <a:spLocks noChangeArrowheads="1"/>
          </p:cNvSpPr>
          <p:nvPr/>
        </p:nvSpPr>
        <p:spPr bwMode="auto">
          <a:xfrm>
            <a:off x="228600" y="4648200"/>
            <a:ext cx="82057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7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Error Rate (% incorrect responses)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		Algebra-based course, second semester </a:t>
            </a:r>
            <a:r>
              <a:rPr lang="en-US" altLang="en-US" sz="1600"/>
              <a:t>(</a:t>
            </a:r>
            <a:r>
              <a:rPr lang="en-US" altLang="en-US" sz="1600" i="1"/>
              <a:t>N</a:t>
            </a:r>
            <a:r>
              <a:rPr lang="en-US" altLang="en-US" sz="1600"/>
              <a:t> = 52)</a:t>
            </a:r>
            <a:r>
              <a:rPr lang="en-US" altLang="en-US" sz="1800"/>
              <a:t>: 69%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0200" y="4657725"/>
            <a:ext cx="6629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Algebra: Simultaneous Equations</a:t>
            </a:r>
          </a:p>
        </p:txBody>
      </p:sp>
      <p:pic>
        <p:nvPicPr>
          <p:cNvPr id="2150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013" y="1981200"/>
            <a:ext cx="8229600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2209800" y="2895600"/>
            <a:ext cx="5410200" cy="2895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7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09" name="TextBox 2"/>
          <p:cNvSpPr txBox="1">
            <a:spLocks noChangeArrowheads="1"/>
          </p:cNvSpPr>
          <p:nvPr/>
        </p:nvSpPr>
        <p:spPr bwMode="auto">
          <a:xfrm>
            <a:off x="228600" y="4648200"/>
            <a:ext cx="82057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7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Error Rate (% incorrect responses)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		Algebra-based course, second semester </a:t>
            </a:r>
            <a:r>
              <a:rPr lang="en-US" altLang="en-US" sz="1600"/>
              <a:t>(</a:t>
            </a:r>
            <a:r>
              <a:rPr lang="en-US" altLang="en-US" sz="1600" i="1"/>
              <a:t>N</a:t>
            </a:r>
            <a:r>
              <a:rPr lang="en-US" altLang="en-US" sz="1600"/>
              <a:t> = 52)</a:t>
            </a:r>
            <a:r>
              <a:rPr lang="en-US" altLang="en-US" sz="1800"/>
              <a:t>: 69%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Algebra: Simultaneous Equations</a:t>
            </a: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2362200" y="2895600"/>
            <a:ext cx="5410200" cy="2895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7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8131" y="4060825"/>
            <a:ext cx="822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7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Error Rate (% incorrect responses)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		Algebra-based course, second semester </a:t>
            </a:r>
            <a:r>
              <a:rPr lang="en-US" altLang="en-US" sz="1600" dirty="0"/>
              <a:t>(</a:t>
            </a:r>
            <a:r>
              <a:rPr lang="en-US" altLang="en-US" sz="1600" i="1" dirty="0"/>
              <a:t>N</a:t>
            </a:r>
            <a:r>
              <a:rPr lang="en-US" altLang="en-US" sz="1600" dirty="0"/>
              <a:t> =150)</a:t>
            </a:r>
            <a:r>
              <a:rPr lang="en-US" altLang="en-US" sz="1800" dirty="0"/>
              <a:t>: 70-80%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			</a:t>
            </a:r>
            <a:r>
              <a:rPr lang="en-US" altLang="en-US" sz="1600" dirty="0"/>
              <a:t>(different campuses, slightly different versions)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8" t="29932" r="31480" b="44238"/>
          <a:stretch>
            <a:fillRect/>
          </a:stretch>
        </p:blipFill>
        <p:spPr>
          <a:xfrm>
            <a:off x="115888" y="1855788"/>
            <a:ext cx="8574087" cy="22050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Algebra: Simultaneous Equations</a:t>
            </a:r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2209800" y="2895600"/>
            <a:ext cx="5410200" cy="2895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7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3556" name="Content Placeholder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33730" r="32407" b="36008"/>
          <a:stretch>
            <a:fillRect/>
          </a:stretch>
        </p:blipFill>
        <p:spPr>
          <a:xfrm>
            <a:off x="1066800" y="2039938"/>
            <a:ext cx="7267575" cy="230346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Problem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000" dirty="0"/>
              <a:t>Difficulties with basic math skills impact performance of introductory physics students</a:t>
            </a:r>
          </a:p>
          <a:p>
            <a:r>
              <a:rPr lang="en-US" altLang="en-US" sz="3000" dirty="0"/>
              <a:t>The difficulties were evidently not resolved by students’ previous mathematical training</a:t>
            </a:r>
          </a:p>
          <a:p>
            <a:r>
              <a:rPr lang="en-US" altLang="en-US" sz="3000" dirty="0"/>
              <a:t>Students can’t effectively grapple with physics ideas when they feel overburdened in dealing with calculational 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Algebra: Simultaneous Equations</a:t>
            </a:r>
          </a:p>
        </p:txBody>
      </p:sp>
      <p:pic>
        <p:nvPicPr>
          <p:cNvPr id="2457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676400"/>
            <a:ext cx="6078538" cy="514826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Algebra: Simultaneous Equations</a:t>
            </a:r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2209800" y="2895600"/>
            <a:ext cx="5410200" cy="2895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7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25604" name="Content Placeholder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33730" r="32407" b="36008"/>
          <a:stretch>
            <a:fillRect/>
          </a:stretch>
        </p:blipFill>
        <p:spPr>
          <a:xfrm>
            <a:off x="1066800" y="2039938"/>
            <a:ext cx="7267575" cy="2303462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Algebra: Simultaneous Equations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2209800" y="2895600"/>
            <a:ext cx="5410200" cy="2895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7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228600" y="4648200"/>
            <a:ext cx="82057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7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Error Rate (% incorrect responses)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		Algebra-based course, second semester </a:t>
            </a:r>
            <a:r>
              <a:rPr lang="en-US" altLang="en-US" sz="1600">
                <a:solidFill>
                  <a:srgbClr val="000000"/>
                </a:solidFill>
              </a:rPr>
              <a:t>(</a:t>
            </a:r>
            <a:r>
              <a:rPr lang="en-US" altLang="en-US" sz="1600" i="1">
                <a:solidFill>
                  <a:srgbClr val="000000"/>
                </a:solidFill>
              </a:rPr>
              <a:t>N</a:t>
            </a:r>
            <a:r>
              <a:rPr lang="en-US" altLang="en-US" sz="1600">
                <a:solidFill>
                  <a:srgbClr val="000000"/>
                </a:solidFill>
              </a:rPr>
              <a:t> =150)</a:t>
            </a:r>
            <a:r>
              <a:rPr lang="en-US" altLang="en-US" sz="1800">
                <a:solidFill>
                  <a:srgbClr val="000000"/>
                </a:solidFill>
              </a:rPr>
              <a:t>: 80-90%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			</a:t>
            </a:r>
            <a:r>
              <a:rPr lang="en-US" altLang="en-US" sz="1600">
                <a:solidFill>
                  <a:srgbClr val="000000"/>
                </a:solidFill>
              </a:rPr>
              <a:t>(different campuses, slightly different versions)</a:t>
            </a:r>
          </a:p>
        </p:txBody>
      </p:sp>
      <p:pic>
        <p:nvPicPr>
          <p:cNvPr id="26629" name="Content Placeholder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33730" r="32407" b="36008"/>
          <a:stretch>
            <a:fillRect/>
          </a:stretch>
        </p:blipFill>
        <p:spPr>
          <a:xfrm>
            <a:off x="1066800" y="2039938"/>
            <a:ext cx="7267575" cy="2303462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Difficulties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715" y="1417638"/>
            <a:ext cx="8229600" cy="4953000"/>
          </a:xfrm>
        </p:spPr>
        <p:txBody>
          <a:bodyPr/>
          <a:lstStyle/>
          <a:p>
            <a:r>
              <a:rPr lang="en-US" sz="3000" dirty="0"/>
              <a:t>Carelessness</a:t>
            </a:r>
          </a:p>
          <a:p>
            <a:pPr lvl="1"/>
            <a:r>
              <a:rPr lang="en-US" sz="2600" dirty="0"/>
              <a:t>Students </a:t>
            </a:r>
            <a:r>
              <a:rPr lang="en-US" sz="2600" i="1" dirty="0"/>
              <a:t>very frequently </a:t>
            </a:r>
            <a:r>
              <a:rPr lang="en-US" sz="2600" dirty="0"/>
              <a:t>self-correct errors during interviews </a:t>
            </a:r>
          </a:p>
          <a:p>
            <a:pPr lvl="1"/>
            <a:r>
              <a:rPr lang="en-US" sz="2600" dirty="0"/>
              <a:t>Evidence of carelessness on written diagnostic</a:t>
            </a:r>
          </a:p>
          <a:p>
            <a:r>
              <a:rPr lang="en-US" sz="3000" dirty="0"/>
              <a:t>Skill practice deficit: Insufficient repetitive practice with learned skills</a:t>
            </a:r>
          </a:p>
          <a:p>
            <a:pPr lvl="1"/>
            <a:r>
              <a:rPr lang="en-US" sz="2600" dirty="0"/>
              <a:t>E.g., applying definitions of sine and cosine</a:t>
            </a:r>
          </a:p>
          <a:p>
            <a:r>
              <a:rPr lang="en-US" sz="3000" dirty="0"/>
              <a:t>Conceptual confusion</a:t>
            </a:r>
          </a:p>
          <a:p>
            <a:pPr lvl="1"/>
            <a:r>
              <a:rPr lang="en-US" sz="2600" dirty="0"/>
              <a:t>E.g., not realizing that sides and angles of right triangle are related by trigonometric functions</a:t>
            </a:r>
          </a:p>
        </p:txBody>
      </p:sp>
    </p:spTree>
    <p:extLst>
      <p:ext uri="{BB962C8B-B14F-4D97-AF65-F5344CB8AC3E}">
        <p14:creationId xmlns:p14="http://schemas.microsoft.com/office/powerpoint/2010/main" val="167527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altLang="en-US" dirty="0"/>
              <a:t>Example of Carelessness?</a:t>
            </a:r>
            <a:br>
              <a:rPr lang="en-US" altLang="en-US" dirty="0"/>
            </a:br>
            <a:r>
              <a:rPr lang="en-US" altLang="en-US" sz="2800" dirty="0"/>
              <a:t>(Algebra-based Course, 2</a:t>
            </a:r>
            <a:r>
              <a:rPr lang="en-US" altLang="en-US" sz="2800" baseline="30000" dirty="0"/>
              <a:t>nd</a:t>
            </a:r>
            <a:r>
              <a:rPr lang="en-US" altLang="en-US" sz="2800" dirty="0"/>
              <a:t> semester)</a:t>
            </a:r>
            <a:br>
              <a:rPr lang="en-US" altLang="en-US" dirty="0"/>
            </a:br>
            <a:endParaRPr lang="en-US" altLang="en-US" sz="2400" dirty="0"/>
          </a:p>
        </p:txBody>
      </p:sp>
      <p:graphicFrame>
        <p:nvGraphicFramePr>
          <p:cNvPr id="17411" name="Object 2"/>
          <p:cNvGraphicFramePr>
            <a:graphicFrameLocks noChangeAspect="1"/>
          </p:cNvGraphicFramePr>
          <p:nvPr/>
        </p:nvGraphicFramePr>
        <p:xfrm>
          <a:off x="985838" y="2514600"/>
          <a:ext cx="7172325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0" name="Acrobat Document" r:id="rId3" imgW="3482338" imgH="2034504" progId="Acrobat.Document.11">
                  <p:embed/>
                </p:oleObj>
              </mc:Choice>
              <mc:Fallback>
                <p:oleObj name="Acrobat Document" r:id="rId3" imgW="3482338" imgH="2034504" progId="Acrobat.Document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838" y="2514600"/>
                        <a:ext cx="7172325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31850" y="1590675"/>
            <a:ext cx="73152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7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/>
              <a:t>Error Rate, Multiple-Choice Version (N = 62):  73%</a:t>
            </a:r>
            <a:br>
              <a:rPr lang="en-US" altLang="en-US" sz="2200" dirty="0"/>
            </a:br>
            <a:r>
              <a:rPr lang="en-US" altLang="en-US" sz="2200" dirty="0"/>
              <a:t>Error Rate, Non-Multiple-Choice Version (N = 61):  64%</a:t>
            </a:r>
            <a:br>
              <a:rPr lang="en-US" altLang="en-US" sz="1800" dirty="0"/>
            </a:br>
            <a:endParaRPr lang="en-US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of Carelessness?</a:t>
            </a:r>
            <a:br>
              <a:rPr lang="en-US" altLang="en-US"/>
            </a:br>
            <a:r>
              <a:rPr lang="en-US" altLang="en-US" sz="2800"/>
              <a:t>(Algebra-based Course, 2</a:t>
            </a:r>
            <a:r>
              <a:rPr lang="en-US" altLang="en-US" sz="2800" baseline="30000"/>
              <a:t>nd</a:t>
            </a:r>
            <a:r>
              <a:rPr lang="en-US" altLang="en-US" sz="2800"/>
              <a:t> semester)</a:t>
            </a:r>
            <a:br>
              <a:rPr lang="en-US" altLang="en-US"/>
            </a:br>
            <a:endParaRPr lang="en-US" altLang="en-US" sz="2400"/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831850" y="1590675"/>
            <a:ext cx="73152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7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/>
              <a:t>Error Rate, Multiple-Choice Version (N = 62):  73%</a:t>
            </a:r>
            <a:br>
              <a:rPr lang="en-US" altLang="en-US" sz="2200"/>
            </a:br>
            <a:r>
              <a:rPr lang="en-US" altLang="en-US" sz="2200"/>
              <a:t>Error Rate, Non-Multiple-Choice Version (N = 61):  64%</a:t>
            </a:r>
            <a:br>
              <a:rPr lang="en-US" altLang="en-US" sz="1800"/>
            </a:br>
            <a:endParaRPr lang="en-US" altLang="en-US" sz="1800"/>
          </a:p>
        </p:txBody>
      </p:sp>
      <p:pic>
        <p:nvPicPr>
          <p:cNvPr id="1843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3" t="13033" r="4486" b="3873"/>
          <a:stretch>
            <a:fillRect/>
          </a:stretch>
        </p:blipFill>
        <p:spPr bwMode="auto">
          <a:xfrm>
            <a:off x="152400" y="2632075"/>
            <a:ext cx="8229600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rrow: Up 8"/>
          <p:cNvSpPr/>
          <p:nvPr/>
        </p:nvSpPr>
        <p:spPr>
          <a:xfrm>
            <a:off x="4953000" y="4597400"/>
            <a:ext cx="304800" cy="7620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Arrow: Up 9"/>
          <p:cNvSpPr/>
          <p:nvPr/>
        </p:nvSpPr>
        <p:spPr>
          <a:xfrm>
            <a:off x="6858000" y="4610100"/>
            <a:ext cx="304800" cy="762000"/>
          </a:xfrm>
          <a:prstGeom prst="up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439" name="Rectangle 11"/>
          <p:cNvSpPr>
            <a:spLocks noChangeArrowheads="1"/>
          </p:cNvSpPr>
          <p:nvPr/>
        </p:nvSpPr>
        <p:spPr bwMode="auto">
          <a:xfrm>
            <a:off x="6858000" y="5359400"/>
            <a:ext cx="357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7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hlink"/>
                </a:solidFill>
              </a:rPr>
              <a:t>✓</a:t>
            </a:r>
          </a:p>
        </p:txBody>
      </p:sp>
      <p:sp>
        <p:nvSpPr>
          <p:cNvPr id="18440" name="Rectangle 12"/>
          <p:cNvSpPr>
            <a:spLocks noChangeArrowheads="1"/>
          </p:cNvSpPr>
          <p:nvPr/>
        </p:nvSpPr>
        <p:spPr bwMode="auto">
          <a:xfrm>
            <a:off x="4935538" y="5407025"/>
            <a:ext cx="339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7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X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Address Difficulties?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131" y="1752600"/>
            <a:ext cx="8229600" cy="4953000"/>
          </a:xfrm>
        </p:spPr>
        <p:txBody>
          <a:bodyPr/>
          <a:lstStyle/>
          <a:p>
            <a:r>
              <a:rPr lang="en-US" sz="2800" dirty="0"/>
              <a:t>Carelessness: (1) review and check steps; (2) find alternative solutions; (3) habitual use of estimation; (4) apply dimensional analysis (for physical problems)</a:t>
            </a:r>
          </a:p>
          <a:p>
            <a:r>
              <a:rPr lang="en-US" sz="2800" dirty="0"/>
              <a:t>Skill deficit: Practice and repetition</a:t>
            </a:r>
          </a:p>
          <a:p>
            <a:r>
              <a:rPr lang="en-US" sz="2800" dirty="0"/>
              <a:t>Conceptual confusion: Review and study of basic ideas</a:t>
            </a:r>
          </a:p>
        </p:txBody>
      </p:sp>
    </p:spTree>
    <p:extLst>
      <p:ext uri="{BB962C8B-B14F-4D97-AF65-F5344CB8AC3E}">
        <p14:creationId xmlns:p14="http://schemas.microsoft.com/office/powerpoint/2010/main" val="28305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1143000"/>
          </a:xfrm>
        </p:spPr>
        <p:txBody>
          <a:bodyPr/>
          <a:lstStyle/>
          <a:p>
            <a:r>
              <a:rPr lang="en-US" sz="3200" dirty="0"/>
              <a:t>Summary: </a:t>
            </a:r>
            <a:br>
              <a:rPr lang="en-US" sz="3200" dirty="0"/>
            </a:br>
            <a:r>
              <a:rPr lang="en-US" sz="3200" dirty="0"/>
              <a:t>What Options do Physics Instructors Have?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62" y="1828800"/>
            <a:ext cx="8229600" cy="4953000"/>
          </a:xfrm>
        </p:spPr>
        <p:txBody>
          <a:bodyPr/>
          <a:lstStyle/>
          <a:p>
            <a:r>
              <a:rPr lang="en-US" sz="2600" dirty="0"/>
              <a:t>Test to assess scope of problem</a:t>
            </a:r>
          </a:p>
          <a:p>
            <a:r>
              <a:rPr lang="en-US" sz="2600" dirty="0"/>
              <a:t>Take time to review basic math</a:t>
            </a:r>
          </a:p>
          <a:p>
            <a:r>
              <a:rPr lang="en-US" sz="2600" dirty="0"/>
              <a:t>Assign or suggest out-of-class math review practice</a:t>
            </a:r>
          </a:p>
          <a:p>
            <a:pPr marL="457200" lvl="1" indent="0">
              <a:buNone/>
            </a:pPr>
            <a:r>
              <a:rPr lang="en-US" sz="2200" dirty="0"/>
              <a:t>[We will be developing appropriate instructional materials]</a:t>
            </a:r>
          </a:p>
          <a:p>
            <a:r>
              <a:rPr lang="en-US" sz="2600" dirty="0"/>
              <a:t>Reduce mathematical burden of syllabus</a:t>
            </a:r>
          </a:p>
          <a:p>
            <a:pPr lvl="1"/>
            <a:r>
              <a:rPr lang="en-US" sz="2200" dirty="0"/>
              <a:t>more qualitative problems, fewer problems requiring algebraic manipulation</a:t>
            </a:r>
          </a:p>
          <a:p>
            <a:r>
              <a:rPr lang="en-US" sz="2600" dirty="0"/>
              <a:t>Nothing: Leave it up to the students</a:t>
            </a:r>
          </a:p>
        </p:txBody>
      </p:sp>
    </p:spTree>
    <p:extLst>
      <p:ext uri="{BB962C8B-B14F-4D97-AF65-F5344CB8AC3E}">
        <p14:creationId xmlns:p14="http://schemas.microsoft.com/office/powerpoint/2010/main" val="145386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Our Approach</a:t>
            </a: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600" b="1" i="1"/>
              <a:t>Assess </a:t>
            </a:r>
            <a:r>
              <a:rPr lang="en-US" altLang="en-US" sz="2600"/>
              <a:t>nature and scope of difficulties using written diagnostic instruments and one-on-one oral interviews</a:t>
            </a:r>
            <a:endParaRPr lang="en-US" altLang="en-US" sz="2400"/>
          </a:p>
          <a:p>
            <a:r>
              <a:rPr lang="en-US" altLang="en-US" sz="2600" b="1" i="1"/>
              <a:t>Address</a:t>
            </a:r>
            <a:r>
              <a:rPr lang="en-US" altLang="en-US" sz="2600"/>
              <a:t> students’ mathematical difficulties within the context of physics classes themselves, using in-class and out-of-class instructional materials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Work to Date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Administer written diagnostic to 1300 students in 14 algebra- and calculus-based physics classes over three semesters at Arizona State  University during 2016-2017</a:t>
            </a:r>
          </a:p>
          <a:p>
            <a:r>
              <a:rPr lang="en-US" altLang="en-US" dirty="0"/>
              <a:t>Carry out individual interviews with 56 students enrolled in those or similar courses during same period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2" grpId="0"/>
      <p:bldP spid="17408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Written Diagnostic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700" dirty="0"/>
              <a:t>Questions involving trigonometry, vectors, and algebra; calculators allowed</a:t>
            </a:r>
          </a:p>
          <a:p>
            <a:r>
              <a:rPr lang="en-US" altLang="en-US" sz="2700" dirty="0"/>
              <a:t>Administered as no-credit quiz during first week labs and/or recitation sections in four courses (first- and second-semester algebra- and calculus-based introductory physics), at two different campuses of ASU</a:t>
            </a:r>
          </a:p>
          <a:p>
            <a:r>
              <a:rPr lang="en-US" altLang="en-US" sz="2700" dirty="0"/>
              <a:t>Total number of courses: 14; total </a:t>
            </a:r>
            <a:r>
              <a:rPr lang="en-US" altLang="en-US" sz="2700" i="1" dirty="0"/>
              <a:t>N</a:t>
            </a:r>
            <a:r>
              <a:rPr lang="en-US" altLang="en-US" sz="2700" dirty="0"/>
              <a:t> &gt; 1300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0" grpId="0"/>
      <p:bldP spid="17613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altLang="en-US" sz="4000"/>
              <a:t>Trigonometry Questions</a:t>
            </a:r>
            <a:br>
              <a:rPr lang="en-US" altLang="en-US" sz="4000"/>
            </a:br>
            <a:r>
              <a:rPr lang="en-US" altLang="en-US" sz="4000"/>
              <a:t> </a:t>
            </a:r>
            <a:r>
              <a:rPr lang="en-US" altLang="en-US" sz="2800"/>
              <a:t>with sample student responses</a:t>
            </a:r>
          </a:p>
        </p:txBody>
      </p:sp>
      <p:pic>
        <p:nvPicPr>
          <p:cNvPr id="819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633663"/>
            <a:ext cx="8229600" cy="2884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21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65313"/>
            <a:ext cx="8229600" cy="4422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24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667000"/>
            <a:ext cx="8229600" cy="2836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762000" y="2895600"/>
            <a:ext cx="381000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7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/>
              <a:t>3.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Factors Affecting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Differences in results observed between:</a:t>
            </a:r>
          </a:p>
          <a:p>
            <a:pPr lvl="1">
              <a:spcBef>
                <a:spcPts val="1800"/>
              </a:spcBef>
            </a:pPr>
            <a:r>
              <a:rPr lang="en-US" sz="2500" dirty="0"/>
              <a:t>Spring- and fall-semester offerings of same course</a:t>
            </a:r>
          </a:p>
          <a:p>
            <a:pPr lvl="1">
              <a:spcBef>
                <a:spcPts val="1800"/>
              </a:spcBef>
            </a:pPr>
            <a:r>
              <a:rPr lang="en-US" sz="2500" dirty="0"/>
              <a:t>Offerings of same course on different campuses (Polytechnic campus in Mesa, main campus in Tempe)</a:t>
            </a:r>
          </a:p>
          <a:p>
            <a:pPr lvl="1">
              <a:spcBef>
                <a:spcPts val="1800"/>
              </a:spcBef>
            </a:pPr>
            <a:r>
              <a:rPr lang="en-US" sz="2500" dirty="0"/>
              <a:t>Different type of courses (algebra- and calculus-based) and different semesters of same course (first-semester and second-semester)</a:t>
            </a:r>
          </a:p>
          <a:p>
            <a:pPr lvl="1">
              <a:spcBef>
                <a:spcPts val="1800"/>
              </a:spcBef>
            </a:pPr>
            <a:r>
              <a:rPr lang="en-US" sz="2500" dirty="0"/>
              <a:t>Multiple-choice and non-multiple-choice versions of same questions</a:t>
            </a:r>
          </a:p>
        </p:txBody>
      </p:sp>
    </p:spTree>
    <p:extLst>
      <p:ext uri="{BB962C8B-B14F-4D97-AF65-F5344CB8AC3E}">
        <p14:creationId xmlns:p14="http://schemas.microsoft.com/office/powerpoint/2010/main" val="202584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2973</TotalTime>
  <Words>963</Words>
  <Application>Microsoft Office PowerPoint</Application>
  <PresentationFormat>On-screen Show (4:3)</PresentationFormat>
  <Paragraphs>131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ＭＳ Ｐゴシック</vt:lpstr>
      <vt:lpstr>Arial</vt:lpstr>
      <vt:lpstr>Default Design</vt:lpstr>
      <vt:lpstr>Acrobat Document</vt:lpstr>
      <vt:lpstr>Exploring the Factors Underlying Physics Students' Mathematical Difficulties </vt:lpstr>
      <vt:lpstr>The Problem</vt:lpstr>
      <vt:lpstr>Our Approach</vt:lpstr>
      <vt:lpstr>Work to Date</vt:lpstr>
      <vt:lpstr>Written Diagnostic</vt:lpstr>
      <vt:lpstr>Trigonometry Questions  with sample student responses</vt:lpstr>
      <vt:lpstr>PowerPoint Presentation</vt:lpstr>
      <vt:lpstr>PowerPoint Presentation</vt:lpstr>
      <vt:lpstr>Factors Affecting Results</vt:lpstr>
      <vt:lpstr>Trigonometry Questions:  Spring/Fall Semester Difference</vt:lpstr>
      <vt:lpstr>Trigonometry Questions:  Spring/Fall Semester Difference</vt:lpstr>
      <vt:lpstr>Trigonometry Questions:  Polytechnic/Tempe Campus Difference</vt:lpstr>
      <vt:lpstr>Trigonometry Questions:  Course Difference</vt:lpstr>
      <vt:lpstr>Trigonometry Questions:  Multiple-Choice vs. Non-Multiple-Choice (Higher Error Rate on Non-Multiple-Choice [Non-MC])</vt:lpstr>
      <vt:lpstr>Algebra: Simultaneous Equations</vt:lpstr>
      <vt:lpstr>Algebra: Simultaneous Equations</vt:lpstr>
      <vt:lpstr>Algebra: Simultaneous Equations</vt:lpstr>
      <vt:lpstr>Algebra: Simultaneous Equations</vt:lpstr>
      <vt:lpstr>Algebra: Simultaneous Equations</vt:lpstr>
      <vt:lpstr>Algebra: Simultaneous Equations</vt:lpstr>
      <vt:lpstr>Algebra: Simultaneous Equations</vt:lpstr>
      <vt:lpstr>Algebra: Simultaneous Equations</vt:lpstr>
      <vt:lpstr>Sources of Difficulties</vt:lpstr>
      <vt:lpstr>Example of Carelessness? (Algebra-based Course, 2nd semester) </vt:lpstr>
      <vt:lpstr>Example of Carelessness? (Algebra-based Course, 2nd semester) </vt:lpstr>
      <vt:lpstr>How to Address Difficulties?</vt:lpstr>
      <vt:lpstr>Summary:  What Options do Physics Instructors Have?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gewichtheber99</dc:creator>
  <cp:lastModifiedBy>David Meltzer</cp:lastModifiedBy>
  <cp:revision>283</cp:revision>
  <cp:lastPrinted>1601-01-01T00:00:00Z</cp:lastPrinted>
  <dcterms:created xsi:type="dcterms:W3CDTF">2013-03-14T05:41:31Z</dcterms:created>
  <dcterms:modified xsi:type="dcterms:W3CDTF">2017-02-22T07:15:52Z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